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0.svg" ContentType="image/svg+xml"/>
  <Override PartName="/ppt/media/image100.svg" ContentType="image/svg+xml"/>
  <Override PartName="/ppt/media/image13.svg" ContentType="image/svg+xml"/>
  <Override PartName="/ppt/media/image15.svg" ContentType="image/svg+xml"/>
  <Override PartName="/ppt/media/image38.svg" ContentType="image/svg+xml"/>
  <Override PartName="/ppt/media/image40.svg" ContentType="image/svg+xml"/>
  <Override PartName="/ppt/media/image82.svg" ContentType="image/svg+xml"/>
  <Override PartName="/ppt/media/image84.svg" ContentType="image/svg+xml"/>
  <Override PartName="/ppt/media/image86.svg" ContentType="image/svg+xml"/>
  <Override PartName="/ppt/media/image88.svg" ContentType="image/svg+xml"/>
  <Override PartName="/ppt/media/image89.svg" ContentType="image/svg+xml"/>
  <Override PartName="/ppt/media/image90.svg" ContentType="image/svg+xml"/>
  <Override PartName="/ppt/media/image92.svg" ContentType="image/svg+xml"/>
  <Override PartName="/ppt/media/image94.svg" ContentType="image/svg+xml"/>
  <Override PartName="/ppt/media/image9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1298" r:id="rId3"/>
    <p:sldId id="3287" r:id="rId5"/>
    <p:sldId id="1282" r:id="rId6"/>
    <p:sldId id="3243" r:id="rId7"/>
    <p:sldId id="3244" r:id="rId8"/>
    <p:sldId id="3246" r:id="rId9"/>
    <p:sldId id="3285" r:id="rId10"/>
    <p:sldId id="3249" r:id="rId11"/>
    <p:sldId id="3264" r:id="rId12"/>
    <p:sldId id="3265" r:id="rId13"/>
    <p:sldId id="3399" r:id="rId14"/>
    <p:sldId id="3241" r:id="rId15"/>
    <p:sldId id="3288" r:id="rId16"/>
    <p:sldId id="3290" r:id="rId17"/>
    <p:sldId id="3289" r:id="rId18"/>
    <p:sldId id="3291" r:id="rId19"/>
    <p:sldId id="3379" r:id="rId20"/>
    <p:sldId id="3373" r:id="rId21"/>
    <p:sldId id="3381" r:id="rId22"/>
    <p:sldId id="3256" r:id="rId23"/>
    <p:sldId id="3388" r:id="rId24"/>
    <p:sldId id="3398" r:id="rId25"/>
    <p:sldId id="3393" r:id="rId26"/>
    <p:sldId id="3395" r:id="rId27"/>
    <p:sldId id="3396" r:id="rId28"/>
    <p:sldId id="3394" r:id="rId29"/>
    <p:sldId id="3374" r:id="rId30"/>
    <p:sldId id="3384" r:id="rId31"/>
    <p:sldId id="3385" r:id="rId32"/>
    <p:sldId id="3397" r:id="rId33"/>
    <p:sldId id="3375" r:id="rId34"/>
    <p:sldId id="3378" r:id="rId35"/>
    <p:sldId id="3376" r:id="rId36"/>
    <p:sldId id="3390" r:id="rId37"/>
    <p:sldId id="3391" r:id="rId38"/>
    <p:sldId id="3392" r:id="rId39"/>
    <p:sldId id="3262" r:id="rId40"/>
    <p:sldId id="3400" r:id="rId41"/>
    <p:sldId id="3258" r:id="rId42"/>
    <p:sldId id="3259" r:id="rId43"/>
    <p:sldId id="3284" r:id="rId44"/>
    <p:sldId id="1318"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仪 邱" initials="子仪" lastIdx="3"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FFFFFF"/>
    <a:srgbClr val="DEEBF7"/>
    <a:srgbClr val="E9EBF5"/>
    <a:srgbClr val="C3A8D7"/>
    <a:srgbClr val="8FAADC"/>
    <a:srgbClr val="333F50"/>
    <a:srgbClr val="D0CECE"/>
    <a:srgbClr val="FFE699"/>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64" autoAdjust="0"/>
    <p:restoredTop sz="64779" autoAdjust="0"/>
  </p:normalViewPr>
  <p:slideViewPr>
    <p:cSldViewPr snapToGrid="0" showGuides="1">
      <p:cViewPr varScale="1">
        <p:scale>
          <a:sx n="84" d="100"/>
          <a:sy n="84" d="100"/>
        </p:scale>
        <p:origin x="114" y="64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5" Type="http://schemas.openxmlformats.org/officeDocument/2006/relationships/image" Target="../media/image46.wmf"/><Relationship Id="rId4" Type="http://schemas.openxmlformats.org/officeDocument/2006/relationships/image" Target="../media/image45.wmf"/><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10.vml.rels><?xml version="1.0" encoding="UTF-8" standalone="yes"?>
<Relationships xmlns="http://schemas.openxmlformats.org/package/2006/relationships"><Relationship Id="rId9" Type="http://schemas.openxmlformats.org/officeDocument/2006/relationships/image" Target="../media/image161.emf"/><Relationship Id="rId8" Type="http://schemas.openxmlformats.org/officeDocument/2006/relationships/image" Target="../media/image160.emf"/><Relationship Id="rId7" Type="http://schemas.openxmlformats.org/officeDocument/2006/relationships/image" Target="../media/image159.emf"/><Relationship Id="rId6" Type="http://schemas.openxmlformats.org/officeDocument/2006/relationships/image" Target="../media/image158.wmf"/><Relationship Id="rId5" Type="http://schemas.openxmlformats.org/officeDocument/2006/relationships/image" Target="../media/image157.wmf"/><Relationship Id="rId4" Type="http://schemas.openxmlformats.org/officeDocument/2006/relationships/image" Target="../media/image156.emf"/><Relationship Id="rId3" Type="http://schemas.openxmlformats.org/officeDocument/2006/relationships/image" Target="../media/image155.emf"/><Relationship Id="rId2" Type="http://schemas.openxmlformats.org/officeDocument/2006/relationships/image" Target="../media/image154.wmf"/><Relationship Id="rId11" Type="http://schemas.openxmlformats.org/officeDocument/2006/relationships/image" Target="../media/image163.emf"/><Relationship Id="rId10" Type="http://schemas.openxmlformats.org/officeDocument/2006/relationships/image" Target="../media/image162.wmf"/><Relationship Id="rId1" Type="http://schemas.openxmlformats.org/officeDocument/2006/relationships/image" Target="../media/image15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12.vml.rels><?xml version="1.0" encoding="UTF-8" standalone="yes"?>
<Relationships xmlns="http://schemas.openxmlformats.org/package/2006/relationships"><Relationship Id="rId9" Type="http://schemas.openxmlformats.org/officeDocument/2006/relationships/image" Target="../media/image182.wmf"/><Relationship Id="rId8" Type="http://schemas.openxmlformats.org/officeDocument/2006/relationships/image" Target="../media/image181.wmf"/><Relationship Id="rId7" Type="http://schemas.openxmlformats.org/officeDocument/2006/relationships/image" Target="../media/image180.wmf"/><Relationship Id="rId6" Type="http://schemas.openxmlformats.org/officeDocument/2006/relationships/image" Target="../media/image179.wmf"/><Relationship Id="rId5" Type="http://schemas.openxmlformats.org/officeDocument/2006/relationships/image" Target="../media/image178.wmf"/><Relationship Id="rId4" Type="http://schemas.openxmlformats.org/officeDocument/2006/relationships/image" Target="../media/image177.wmf"/><Relationship Id="rId3" Type="http://schemas.openxmlformats.org/officeDocument/2006/relationships/image" Target="../media/image176.wmf"/><Relationship Id="rId28" Type="http://schemas.openxmlformats.org/officeDocument/2006/relationships/image" Target="../media/image201.wmf"/><Relationship Id="rId27" Type="http://schemas.openxmlformats.org/officeDocument/2006/relationships/image" Target="../media/image200.wmf"/><Relationship Id="rId26" Type="http://schemas.openxmlformats.org/officeDocument/2006/relationships/image" Target="../media/image199.wmf"/><Relationship Id="rId25" Type="http://schemas.openxmlformats.org/officeDocument/2006/relationships/image" Target="../media/image198.wmf"/><Relationship Id="rId24" Type="http://schemas.openxmlformats.org/officeDocument/2006/relationships/image" Target="../media/image197.wmf"/><Relationship Id="rId23" Type="http://schemas.openxmlformats.org/officeDocument/2006/relationships/image" Target="../media/image196.wmf"/><Relationship Id="rId22" Type="http://schemas.openxmlformats.org/officeDocument/2006/relationships/image" Target="../media/image195.wmf"/><Relationship Id="rId21" Type="http://schemas.openxmlformats.org/officeDocument/2006/relationships/image" Target="../media/image194.wmf"/><Relationship Id="rId20" Type="http://schemas.openxmlformats.org/officeDocument/2006/relationships/image" Target="../media/image193.wmf"/><Relationship Id="rId2" Type="http://schemas.openxmlformats.org/officeDocument/2006/relationships/image" Target="../media/image175.wmf"/><Relationship Id="rId19" Type="http://schemas.openxmlformats.org/officeDocument/2006/relationships/image" Target="../media/image192.wmf"/><Relationship Id="rId18" Type="http://schemas.openxmlformats.org/officeDocument/2006/relationships/image" Target="../media/image191.wmf"/><Relationship Id="rId17" Type="http://schemas.openxmlformats.org/officeDocument/2006/relationships/image" Target="../media/image190.wmf"/><Relationship Id="rId16" Type="http://schemas.openxmlformats.org/officeDocument/2006/relationships/image" Target="../media/image189.wmf"/><Relationship Id="rId15" Type="http://schemas.openxmlformats.org/officeDocument/2006/relationships/image" Target="../media/image188.wmf"/><Relationship Id="rId14" Type="http://schemas.openxmlformats.org/officeDocument/2006/relationships/image" Target="../media/image187.wmf"/><Relationship Id="rId13" Type="http://schemas.openxmlformats.org/officeDocument/2006/relationships/image" Target="../media/image186.wmf"/><Relationship Id="rId12" Type="http://schemas.openxmlformats.org/officeDocument/2006/relationships/image" Target="../media/image185.wmf"/><Relationship Id="rId11" Type="http://schemas.openxmlformats.org/officeDocument/2006/relationships/image" Target="../media/image184.wmf"/><Relationship Id="rId10" Type="http://schemas.openxmlformats.org/officeDocument/2006/relationships/image" Target="../media/image183.wmf"/><Relationship Id="rId1" Type="http://schemas.openxmlformats.org/officeDocument/2006/relationships/image" Target="../media/image174.wmf"/></Relationships>
</file>

<file path=ppt/drawings/_rels/vmlDrawing2.vml.rels><?xml version="1.0" encoding="UTF-8" standalone="yes"?>
<Relationships xmlns="http://schemas.openxmlformats.org/package/2006/relationships"><Relationship Id="rId6" Type="http://schemas.openxmlformats.org/officeDocument/2006/relationships/image" Target="../media/image52.emf"/><Relationship Id="rId5" Type="http://schemas.openxmlformats.org/officeDocument/2006/relationships/image" Target="../media/image51.wmf"/><Relationship Id="rId4" Type="http://schemas.openxmlformats.org/officeDocument/2006/relationships/image" Target="../media/image50.wmf"/><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3.vml.rels><?xml version="1.0" encoding="UTF-8" standalone="yes"?>
<Relationships xmlns="http://schemas.openxmlformats.org/package/2006/relationships"><Relationship Id="rId9" Type="http://schemas.openxmlformats.org/officeDocument/2006/relationships/image" Target="../media/image59.emf"/><Relationship Id="rId8" Type="http://schemas.openxmlformats.org/officeDocument/2006/relationships/image" Target="../media/image58.emf"/><Relationship Id="rId7" Type="http://schemas.openxmlformats.org/officeDocument/2006/relationships/image" Target="../media/image57.wmf"/><Relationship Id="rId6" Type="http://schemas.openxmlformats.org/officeDocument/2006/relationships/image" Target="../media/image56.emf"/><Relationship Id="rId5" Type="http://schemas.openxmlformats.org/officeDocument/2006/relationships/image" Target="../media/image55.wmf"/><Relationship Id="rId4" Type="http://schemas.openxmlformats.org/officeDocument/2006/relationships/image" Target="../media/image54.wmf"/><Relationship Id="rId3" Type="http://schemas.openxmlformats.org/officeDocument/2006/relationships/image" Target="../media/image53.wmf"/><Relationship Id="rId2" Type="http://schemas.openxmlformats.org/officeDocument/2006/relationships/image" Target="../media/image48.wmf"/><Relationship Id="rId1" Type="http://schemas.openxmlformats.org/officeDocument/2006/relationships/image" Target="../media/image47.wmf"/></Relationships>
</file>

<file path=ppt/drawings/_rels/vmlDrawing4.vml.rels><?xml version="1.0" encoding="UTF-8" standalone="yes"?>
<Relationships xmlns="http://schemas.openxmlformats.org/package/2006/relationships"><Relationship Id="rId5" Type="http://schemas.openxmlformats.org/officeDocument/2006/relationships/image" Target="../media/image71.wmf"/><Relationship Id="rId4" Type="http://schemas.openxmlformats.org/officeDocument/2006/relationships/image" Target="../media/image68.wmf"/><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s>
</file>

<file path=ppt/drawings/_rels/vmlDrawing6.vml.rels><?xml version="1.0" encoding="UTF-8" standalone="yes"?>
<Relationships xmlns="http://schemas.openxmlformats.org/package/2006/relationships"><Relationship Id="rId5" Type="http://schemas.openxmlformats.org/officeDocument/2006/relationships/image" Target="../media/image142.wmf"/><Relationship Id="rId4" Type="http://schemas.openxmlformats.org/officeDocument/2006/relationships/image" Target="../media/image141.wmf"/><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image" Target="../media/image13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4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52.wmf"/><Relationship Id="rId1" Type="http://schemas.openxmlformats.org/officeDocument/2006/relationships/image" Target="../media/image1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8D47E-E9B3-4B32-BF3B-AD39BE72D8D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A7470D-87ED-40B9-BAA1-818BFA43826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作为</a:t>
            </a:r>
            <a:r>
              <a:rPr kumimoji="1" lang="en-US" altLang="zh-CN" dirty="0"/>
              <a:t>WiFi8</a:t>
            </a:r>
            <a:r>
              <a:rPr kumimoji="1" lang="zh-CN" altLang="en-US" dirty="0"/>
              <a:t>的一个重点研究方向，多篇相关提案，已经提出，同时</a:t>
            </a:r>
            <a:r>
              <a:rPr lang="zh-CN" altLang="en-US" dirty="0"/>
              <a:t>在</a:t>
            </a:r>
            <a:r>
              <a:rPr lang="en-US" altLang="zh-CN" dirty="0"/>
              <a:t>IEEE 802.11</a:t>
            </a:r>
            <a:r>
              <a:rPr lang="zh-CN" altLang="en-US" dirty="0"/>
              <a:t>工作组的相关讨论中，</a:t>
            </a:r>
            <a:r>
              <a:rPr lang="en-US" altLang="zh-CN" dirty="0"/>
              <a:t>AI/ML</a:t>
            </a:r>
            <a:r>
              <a:rPr lang="zh-CN" altLang="en-US" dirty="0"/>
              <a:t>驱动的增强型多</a:t>
            </a:r>
            <a:r>
              <a:rPr lang="en-US" altLang="zh-CN" dirty="0"/>
              <a:t>AP</a:t>
            </a:r>
            <a:r>
              <a:rPr lang="zh-CN" altLang="en-US" dirty="0"/>
              <a:t>协调被列为未来用例的重要研究领域之一</a:t>
            </a:r>
            <a:endParaRPr kumimoji="1"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围绕以下四个方面进行展开</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现实生活中存在</a:t>
            </a:r>
            <a:r>
              <a:rPr lang="zh-CN" altLang="en-US" dirty="0"/>
              <a:t>高密度住宅区、校园、大型商场、</a:t>
            </a:r>
            <a:r>
              <a:rPr lang="en-US" altLang="zh-CN" dirty="0"/>
              <a:t>MCN</a:t>
            </a:r>
            <a:r>
              <a:rPr lang="zh-CN" altLang="en-US" dirty="0"/>
              <a:t>直播间等高密度场景中，多个</a:t>
            </a:r>
            <a:r>
              <a:rPr lang="en-US" altLang="zh-CN" dirty="0"/>
              <a:t>Wi-Fi</a:t>
            </a:r>
            <a:r>
              <a:rPr lang="zh-CN" altLang="en-US" dirty="0"/>
              <a:t>网络（不同</a:t>
            </a:r>
            <a:r>
              <a:rPr lang="en-US" altLang="zh-CN" dirty="0"/>
              <a:t>ESS</a:t>
            </a:r>
            <a:r>
              <a:rPr lang="zh-CN" altLang="en-US" dirty="0"/>
              <a:t>）共存的普遍现象。例如：邻居家庭的</a:t>
            </a:r>
            <a:r>
              <a:rPr lang="en-US" altLang="zh-CN" dirty="0"/>
              <a:t>Wi-Fi</a:t>
            </a:r>
            <a:r>
              <a:rPr lang="zh-CN" altLang="en-US" dirty="0"/>
              <a:t>网络之间的信道冲突。大学楼宇网络之间的信号重叠。商场中多租户</a:t>
            </a:r>
            <a:r>
              <a:rPr lang="en-US" altLang="zh-CN" dirty="0"/>
              <a:t>Wi-Fi</a:t>
            </a:r>
            <a:r>
              <a:rPr lang="zh-CN" altLang="en-US" dirty="0"/>
              <a:t>的干扰。租赁式</a:t>
            </a:r>
            <a:r>
              <a:rPr lang="en-US" altLang="zh-CN" dirty="0"/>
              <a:t>MCN</a:t>
            </a:r>
            <a:r>
              <a:rPr lang="zh-CN" altLang="en-US" dirty="0"/>
              <a:t>直播间的高性能需求与跨网络干扰的矛盾。多个独立的</a:t>
            </a:r>
            <a:r>
              <a:rPr lang="en-US" altLang="zh-CN" dirty="0"/>
              <a:t>Wi-Fi</a:t>
            </a:r>
            <a:r>
              <a:rPr lang="zh-CN" altLang="en-US" dirty="0"/>
              <a:t>网络（即不同的</a:t>
            </a:r>
            <a:r>
              <a:rPr lang="en-US" altLang="zh-CN" dirty="0"/>
              <a:t>ESS</a:t>
            </a:r>
            <a:r>
              <a:rPr lang="zh-CN" altLang="en-US" dirty="0"/>
              <a:t>）往往共享相同的物理空间和频谱资源。这些网络通常由不同的</a:t>
            </a:r>
            <a:r>
              <a:rPr lang="en-US" altLang="zh-CN" dirty="0"/>
              <a:t>ESS</a:t>
            </a:r>
            <a:r>
              <a:rPr lang="zh-CN" altLang="en-US" dirty="0"/>
              <a:t>独立运行，缺乏协作机制，从而引发了跨</a:t>
            </a:r>
            <a:r>
              <a:rPr lang="en-US" altLang="zh-CN" dirty="0"/>
              <a:t>ESS</a:t>
            </a:r>
            <a:r>
              <a:rPr lang="zh-CN" altLang="en-US" dirty="0"/>
              <a:t>干扰的问题，主要表现为信道冲突和频谱资源利用效率低下等。目前，现有研究大多集中于同一</a:t>
            </a:r>
            <a:r>
              <a:rPr lang="en-US" altLang="zh-CN" dirty="0"/>
              <a:t>ESS</a:t>
            </a:r>
            <a:r>
              <a:rPr lang="zh-CN" altLang="en-US" dirty="0"/>
              <a:t>内部多</a:t>
            </a:r>
            <a:r>
              <a:rPr lang="en-US" altLang="zh-CN" dirty="0"/>
              <a:t>BSS</a:t>
            </a:r>
            <a:r>
              <a:rPr lang="zh-CN" altLang="en-US" dirty="0"/>
              <a:t>的协作优化，例如通过</a:t>
            </a:r>
            <a:r>
              <a:rPr lang="en-US" altLang="zh-CN" dirty="0"/>
              <a:t>BSS Coloring</a:t>
            </a:r>
            <a:r>
              <a:rPr lang="zh-CN" altLang="en-US" dirty="0"/>
              <a:t>、</a:t>
            </a:r>
            <a:r>
              <a:rPr lang="en-US" altLang="zh-CN" dirty="0"/>
              <a:t>TWT</a:t>
            </a:r>
            <a:r>
              <a:rPr lang="zh-CN" altLang="en-US" dirty="0"/>
              <a:t>调度等技术来提升单一</a:t>
            </a:r>
            <a:r>
              <a:rPr lang="en-US" altLang="zh-CN" dirty="0"/>
              <a:t>ESS</a:t>
            </a:r>
            <a:r>
              <a:rPr lang="zh-CN" altLang="en-US" dirty="0"/>
              <a:t>内的资源利用率和网络性能，但针对跨</a:t>
            </a:r>
            <a:r>
              <a:rPr lang="en-US" altLang="zh-CN" dirty="0"/>
              <a:t>ESS</a:t>
            </a:r>
            <a:r>
              <a:rPr lang="zh-CN" altLang="en-US" dirty="0"/>
              <a:t>场景的协作机制研究较少，难以有效解决跨域干扰问题，也难以在复杂场景中进一步优化网络性能</a:t>
            </a:r>
            <a:endParaRPr lang="en-US" altLang="zh-CN" dirty="0"/>
          </a:p>
          <a:p>
            <a:endParaRPr kumimoji="1"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基于上述现实问题，本研究聚焦于提升跨</a:t>
            </a:r>
            <a:r>
              <a:rPr lang="en-US" altLang="zh-CN" dirty="0"/>
              <a:t>ESS</a:t>
            </a:r>
            <a:r>
              <a:rPr lang="zh-CN" altLang="en-US" dirty="0"/>
              <a:t>场景下的网络和速率（</a:t>
            </a:r>
            <a:r>
              <a:rPr lang="en-US" altLang="zh-CN" dirty="0"/>
              <a:t>Sum Rate</a:t>
            </a:r>
            <a:r>
              <a:rPr lang="zh-CN" altLang="en-US" dirty="0"/>
              <a:t>），假设一个高密度无线网络环境中存在</a:t>
            </a:r>
            <a:r>
              <a:rPr lang="en-US" altLang="zh-CN" dirty="0"/>
              <a:t>n</a:t>
            </a:r>
            <a:r>
              <a:rPr lang="zh-CN" altLang="en-US" dirty="0"/>
              <a:t>个独立的</a:t>
            </a:r>
            <a:r>
              <a:rPr lang="en-US" altLang="zh-CN" dirty="0"/>
              <a:t>ESS</a:t>
            </a:r>
            <a:r>
              <a:rPr lang="zh-CN" altLang="en-US" dirty="0"/>
              <a:t>，每个</a:t>
            </a:r>
            <a:r>
              <a:rPr lang="en-US" altLang="zh-CN" dirty="0"/>
              <a:t>ESS</a:t>
            </a:r>
            <a:r>
              <a:rPr lang="zh-CN" altLang="en-US" dirty="0"/>
              <a:t>包含</a:t>
            </a:r>
            <a:r>
              <a:rPr lang="en-US" altLang="zh-CN" dirty="0"/>
              <a:t>a</a:t>
            </a:r>
            <a:r>
              <a:rPr lang="zh-CN" altLang="en-US" dirty="0"/>
              <a:t>个</a:t>
            </a:r>
            <a:r>
              <a:rPr lang="en-US" altLang="zh-CN" dirty="0"/>
              <a:t>AP</a:t>
            </a:r>
            <a:r>
              <a:rPr lang="zh-CN" altLang="en-US" dirty="0"/>
              <a:t>和个</a:t>
            </a:r>
            <a:r>
              <a:rPr lang="en-US" altLang="zh-CN" dirty="0" err="1"/>
              <a:t>KiSTA</a:t>
            </a:r>
            <a:r>
              <a:rPr lang="zh-CN" altLang="en-US" dirty="0"/>
              <a:t>，通过优化功率控制和动态</a:t>
            </a:r>
            <a:r>
              <a:rPr lang="en-US" altLang="zh-CN" dirty="0"/>
              <a:t>STA</a:t>
            </a:r>
            <a:r>
              <a:rPr lang="zh-CN" altLang="en-US" dirty="0"/>
              <a:t>分配等方法，在保证通信质量的同时，最大化某一时刻的网络和速率，从而提升频谱利用效率并改善高密度环境中的网络性能。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在场景中，</a:t>
            </a:r>
            <a:r>
              <a:rPr lang="en-US" altLang="zh-CN" dirty="0"/>
              <a:t>STA</a:t>
            </a:r>
            <a:r>
              <a:rPr lang="zh-CN" altLang="en-US" dirty="0"/>
              <a:t>连接</a:t>
            </a:r>
            <a:r>
              <a:rPr lang="en-US" altLang="zh-CN" dirty="0"/>
              <a:t>AP</a:t>
            </a:r>
            <a:r>
              <a:rPr lang="zh-CN" altLang="en-US" dirty="0"/>
              <a:t>的随机性可以解释为：</a:t>
            </a:r>
            <a:r>
              <a:rPr lang="en-US" altLang="zh-CN" dirty="0"/>
              <a:t>AP</a:t>
            </a:r>
            <a:r>
              <a:rPr lang="zh-CN" altLang="en-US" dirty="0"/>
              <a:t>和</a:t>
            </a:r>
            <a:r>
              <a:rPr lang="en-US" altLang="zh-CN" dirty="0"/>
              <a:t>STA</a:t>
            </a:r>
            <a:r>
              <a:rPr lang="zh-CN" altLang="en-US" dirty="0"/>
              <a:t>之间的信号质量可能动态变化，</a:t>
            </a:r>
            <a:r>
              <a:rPr lang="en-US" altLang="zh-CN" dirty="0"/>
              <a:t>STA</a:t>
            </a:r>
            <a:r>
              <a:rPr lang="zh-CN" altLang="en-US" dirty="0"/>
              <a:t>根据信道条件或者</a:t>
            </a:r>
            <a:r>
              <a:rPr lang="en-US" altLang="zh-CN" dirty="0"/>
              <a:t>AP</a:t>
            </a:r>
            <a:r>
              <a:rPr lang="zh-CN" altLang="en-US" dirty="0"/>
              <a:t>的建议切换到另一个</a:t>
            </a:r>
            <a:r>
              <a:rPr lang="en-US" altLang="zh-CN" dirty="0"/>
              <a:t>AP</a:t>
            </a:r>
            <a:r>
              <a:rPr lang="zh-CN" altLang="en-US" dirty="0"/>
              <a:t>。</a:t>
            </a:r>
            <a:endParaRPr lang="en-US" altLang="zh-CN" dirty="0"/>
          </a:p>
          <a:p>
            <a:r>
              <a:rPr lang="en-US" altLang="zh-CN" dirty="0"/>
              <a:t>Wi-Fi</a:t>
            </a:r>
            <a:r>
              <a:rPr lang="zh-CN" altLang="en-US" dirty="0"/>
              <a:t>标准中提供了以下机制支持</a:t>
            </a:r>
            <a:r>
              <a:rPr lang="en-US" altLang="zh-CN" dirty="0"/>
              <a:t>STA</a:t>
            </a:r>
            <a:r>
              <a:rPr lang="zh-CN" altLang="en-US" dirty="0"/>
              <a:t>动态连接</a:t>
            </a:r>
            <a:r>
              <a:rPr lang="en-US" altLang="zh-CN" dirty="0"/>
              <a:t>AP</a:t>
            </a:r>
            <a:r>
              <a:rPr lang="zh-CN" altLang="en-US" dirty="0"/>
              <a:t>：</a:t>
            </a:r>
            <a:endParaRPr lang="zh-CN" altLang="en-US" dirty="0"/>
          </a:p>
          <a:p>
            <a:pPr>
              <a:buFont typeface="Arial" panose="020B0604020202020204" pitchFamily="34" charset="0"/>
              <a:buChar char="•"/>
            </a:pPr>
            <a:r>
              <a:rPr lang="en-US" altLang="zh-CN" b="1" dirty="0"/>
              <a:t>BSS Transition Management</a:t>
            </a:r>
            <a:r>
              <a:rPr lang="zh-CN" altLang="en-US" b="1" dirty="0"/>
              <a:t>（</a:t>
            </a:r>
            <a:r>
              <a:rPr lang="en-US" altLang="zh-CN" b="1" dirty="0"/>
              <a:t>802.11v</a:t>
            </a:r>
            <a:r>
              <a:rPr lang="zh-CN" altLang="en-US" b="1" dirty="0"/>
              <a:t>）</a:t>
            </a:r>
            <a:r>
              <a:rPr lang="zh-CN" altLang="en-US" dirty="0"/>
              <a:t>：</a:t>
            </a:r>
            <a:endParaRPr lang="zh-CN" altLang="en-US" dirty="0"/>
          </a:p>
          <a:p>
            <a:pPr marL="742950" lvl="1" indent="-285750">
              <a:buFont typeface="Arial" panose="020B0604020202020204" pitchFamily="34" charset="0"/>
              <a:buChar char="•"/>
            </a:pPr>
            <a:r>
              <a:rPr lang="en-US" altLang="zh-CN" dirty="0"/>
              <a:t>AP</a:t>
            </a:r>
            <a:r>
              <a:rPr lang="zh-CN" altLang="en-US" dirty="0"/>
              <a:t>可以向</a:t>
            </a:r>
            <a:r>
              <a:rPr lang="en-US" altLang="zh-CN" dirty="0"/>
              <a:t>STA</a:t>
            </a:r>
            <a:r>
              <a:rPr lang="zh-CN" altLang="en-US" dirty="0"/>
              <a:t>发送</a:t>
            </a:r>
            <a:r>
              <a:rPr lang="en-US" altLang="zh-CN" dirty="0"/>
              <a:t>BSS Transition Request</a:t>
            </a:r>
            <a:r>
              <a:rPr lang="zh-CN" altLang="en-US" dirty="0"/>
              <a:t>，建议</a:t>
            </a:r>
            <a:r>
              <a:rPr lang="en-US" altLang="zh-CN" dirty="0"/>
              <a:t>STA</a:t>
            </a:r>
            <a:r>
              <a:rPr lang="zh-CN" altLang="en-US" dirty="0"/>
              <a:t>切换到另一个</a:t>
            </a:r>
            <a:r>
              <a:rPr lang="en-US" altLang="zh-CN" dirty="0"/>
              <a:t>AP</a:t>
            </a:r>
            <a:r>
              <a:rPr lang="zh-CN" altLang="en-US" dirty="0"/>
              <a:t>。</a:t>
            </a:r>
            <a:endParaRPr lang="zh-CN" altLang="en-US" dirty="0"/>
          </a:p>
          <a:p>
            <a:pPr marL="742950" lvl="1" indent="-285750">
              <a:buFont typeface="Arial" panose="020B0604020202020204" pitchFamily="34" charset="0"/>
              <a:buChar char="•"/>
            </a:pPr>
            <a:r>
              <a:rPr lang="en-US" altLang="zh-CN" dirty="0"/>
              <a:t>STA</a:t>
            </a:r>
            <a:r>
              <a:rPr lang="zh-CN" altLang="en-US" dirty="0"/>
              <a:t>最终决定是否切换到目标</a:t>
            </a:r>
            <a:r>
              <a:rPr lang="en-US" altLang="zh-CN" dirty="0"/>
              <a:t>AP</a:t>
            </a:r>
            <a:r>
              <a:rPr lang="zh-CN" altLang="en-US" dirty="0"/>
              <a:t>。你的场景中可以假设</a:t>
            </a:r>
            <a:r>
              <a:rPr lang="en-US" altLang="zh-CN" dirty="0"/>
              <a:t>STA</a:t>
            </a:r>
            <a:r>
              <a:rPr lang="zh-CN" altLang="en-US" dirty="0"/>
              <a:t>对</a:t>
            </a:r>
            <a:r>
              <a:rPr lang="en-US" altLang="zh-CN" dirty="0"/>
              <a:t>AP</a:t>
            </a:r>
            <a:r>
              <a:rPr lang="zh-CN" altLang="en-US" dirty="0"/>
              <a:t>的建议响应较快，从而实现“随机切换”的效果。</a:t>
            </a:r>
            <a:endParaRPr lang="en-US" altLang="zh-CN" dirty="0"/>
          </a:p>
          <a:p>
            <a:r>
              <a:rPr lang="en-US" altLang="zh-CN" b="1" dirty="0"/>
              <a:t>1. </a:t>
            </a:r>
            <a:r>
              <a:rPr lang="zh-CN" altLang="en-US" b="1" dirty="0"/>
              <a:t>单发单收假设的合理性</a:t>
            </a:r>
            <a:endParaRPr lang="zh-CN" altLang="en-US" b="1" dirty="0"/>
          </a:p>
          <a:p>
            <a:pPr>
              <a:buFont typeface="Arial" panose="020B0604020202020204" pitchFamily="34" charset="0"/>
              <a:buChar char="•"/>
            </a:pPr>
            <a:r>
              <a:rPr lang="zh-CN" altLang="en-US" dirty="0"/>
              <a:t>在高密度场景中，</a:t>
            </a:r>
            <a:r>
              <a:rPr lang="en-US" altLang="zh-CN" dirty="0"/>
              <a:t>AP</a:t>
            </a:r>
            <a:r>
              <a:rPr lang="zh-CN" altLang="en-US" dirty="0"/>
              <a:t>和</a:t>
            </a:r>
            <a:r>
              <a:rPr lang="en-US" altLang="zh-CN" dirty="0"/>
              <a:t>STA</a:t>
            </a:r>
            <a:r>
              <a:rPr lang="zh-CN" altLang="en-US" dirty="0"/>
              <a:t>之间的干扰、动态连接选择和功率优化问题非常复杂。为了减少问题的维度，</a:t>
            </a:r>
            <a:r>
              <a:rPr lang="zh-CN" altLang="en-US" b="1" dirty="0"/>
              <a:t>单发单收假设</a:t>
            </a:r>
            <a:r>
              <a:rPr lang="zh-CN" altLang="en-US" dirty="0"/>
              <a:t> 是一种合理的简化方式：</a:t>
            </a:r>
            <a:endParaRPr lang="zh-CN" altLang="en-US" dirty="0"/>
          </a:p>
          <a:p>
            <a:pPr marL="742950" lvl="1" indent="-285750">
              <a:buFont typeface="Arial" panose="020B0604020202020204" pitchFamily="34" charset="0"/>
              <a:buChar char="•"/>
            </a:pPr>
            <a:r>
              <a:rPr lang="zh-CN" altLang="en-US" dirty="0"/>
              <a:t>每个</a:t>
            </a:r>
            <a:r>
              <a:rPr lang="en-US" altLang="zh-CN" dirty="0"/>
              <a:t>AP</a:t>
            </a:r>
            <a:r>
              <a:rPr lang="zh-CN" altLang="en-US" dirty="0"/>
              <a:t>在某一时刻仅服务一个</a:t>
            </a:r>
            <a:r>
              <a:rPr lang="en-US" altLang="zh-CN" dirty="0"/>
              <a:t>STA</a:t>
            </a:r>
            <a:r>
              <a:rPr lang="zh-CN" altLang="en-US" dirty="0"/>
              <a:t>；</a:t>
            </a:r>
            <a:endParaRPr lang="zh-CN" altLang="en-US" dirty="0"/>
          </a:p>
          <a:p>
            <a:pPr marL="742950" lvl="1" indent="-285750">
              <a:buFont typeface="Arial" panose="020B0604020202020204" pitchFamily="34" charset="0"/>
              <a:buChar char="•"/>
            </a:pPr>
            <a:r>
              <a:rPr lang="zh-CN" altLang="en-US" dirty="0"/>
              <a:t>每个</a:t>
            </a:r>
            <a:r>
              <a:rPr lang="en-US" altLang="zh-CN" dirty="0"/>
              <a:t>STA</a:t>
            </a:r>
            <a:r>
              <a:rPr lang="zh-CN" altLang="en-US" dirty="0"/>
              <a:t>在某一时刻只能连接到一个</a:t>
            </a:r>
            <a:r>
              <a:rPr lang="en-US" altLang="zh-CN" dirty="0"/>
              <a:t>AP</a:t>
            </a:r>
            <a:r>
              <a:rPr lang="zh-CN" altLang="en-US" dirty="0"/>
              <a:t>。</a:t>
            </a:r>
            <a:endParaRPr lang="zh-CN" altLang="en-US" dirty="0"/>
          </a:p>
          <a:p>
            <a:pPr>
              <a:buFont typeface="Arial" panose="020B0604020202020204" pitchFamily="34" charset="0"/>
              <a:buChar char="•"/>
            </a:pPr>
            <a:r>
              <a:rPr lang="zh-CN" altLang="en-US" b="1" dirty="0"/>
              <a:t>这一假设的实际意义</a:t>
            </a:r>
            <a:r>
              <a:rPr lang="zh-CN" altLang="en-US" dirty="0"/>
              <a:t>：</a:t>
            </a:r>
            <a:endParaRPr lang="zh-CN" altLang="en-US" dirty="0"/>
          </a:p>
          <a:p>
            <a:pPr marL="742950" lvl="1" indent="-285750">
              <a:buFont typeface="Arial" panose="020B0604020202020204" pitchFamily="34" charset="0"/>
              <a:buChar char="•"/>
            </a:pPr>
            <a:r>
              <a:rPr lang="zh-CN" altLang="en-US" dirty="0"/>
              <a:t>该假设可以抽象出</a:t>
            </a:r>
            <a:r>
              <a:rPr lang="en-US" altLang="zh-CN" dirty="0"/>
              <a:t>STA</a:t>
            </a:r>
            <a:r>
              <a:rPr lang="zh-CN" altLang="en-US" dirty="0"/>
              <a:t>与</a:t>
            </a:r>
            <a:r>
              <a:rPr lang="en-US" altLang="zh-CN" dirty="0"/>
              <a:t>AP</a:t>
            </a:r>
            <a:r>
              <a:rPr lang="zh-CN" altLang="en-US" dirty="0"/>
              <a:t>之间的核心连接关系，便于研究功率分配和连接优化问题。</a:t>
            </a:r>
            <a:endParaRPr lang="zh-CN" altLang="en-US" dirty="0"/>
          </a:p>
          <a:p>
            <a:pPr marL="742950" lvl="1" indent="-285750">
              <a:buFont typeface="Arial" panose="020B0604020202020204" pitchFamily="34" charset="0"/>
              <a:buChar char="•"/>
            </a:pPr>
            <a:r>
              <a:rPr lang="zh-CN" altLang="en-US" dirty="0"/>
              <a:t>单发单收假设符合</a:t>
            </a:r>
            <a:r>
              <a:rPr lang="en-US" altLang="zh-CN" dirty="0"/>
              <a:t>802.11v</a:t>
            </a:r>
            <a:r>
              <a:rPr lang="zh-CN" altLang="en-US" dirty="0"/>
              <a:t>中动态</a:t>
            </a:r>
            <a:r>
              <a:rPr lang="en-US" altLang="zh-CN" dirty="0"/>
              <a:t>STA</a:t>
            </a:r>
            <a:r>
              <a:rPr lang="zh-CN" altLang="en-US" dirty="0"/>
              <a:t>切换的调度逻辑，因为在每次切换后，</a:t>
            </a:r>
            <a:r>
              <a:rPr lang="en-US" altLang="zh-CN" dirty="0"/>
              <a:t>STA</a:t>
            </a:r>
            <a:r>
              <a:rPr lang="zh-CN" altLang="en-US" dirty="0"/>
              <a:t>仅与一个</a:t>
            </a:r>
            <a:r>
              <a:rPr lang="en-US" altLang="zh-CN" dirty="0"/>
              <a:t>AP</a:t>
            </a:r>
            <a:r>
              <a:rPr lang="zh-CN" altLang="en-US" dirty="0"/>
              <a:t>保持连接。</a:t>
            </a:r>
            <a:endParaRPr lang="zh-CN" altLang="en-US" dirty="0"/>
          </a:p>
          <a:p>
            <a:pPr marL="457200" lvl="1" indent="0">
              <a:buFont typeface="Arial" panose="020B0604020202020204" pitchFamily="34" charset="0"/>
              <a:buNone/>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解空间不连续然后目标函数非线性</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微软雅黑" panose="020B0503020204020204" pitchFamily="34" charset="-122"/>
                <a:ea typeface="微软雅黑" panose="020B0503020204020204" pitchFamily="34" charset="-122"/>
              </a:rPr>
              <a:t>现有交替迭代算法是解决当前场景的直观策略。具体而言，使用</a:t>
            </a:r>
            <a:r>
              <a:rPr lang="en-US" altLang="zh-CN" dirty="0">
                <a:latin typeface="微软雅黑" panose="020B0503020204020204" pitchFamily="34" charset="-122"/>
                <a:ea typeface="微软雅黑" panose="020B0503020204020204" pitchFamily="34" charset="-122"/>
              </a:rPr>
              <a:t>GA</a:t>
            </a:r>
            <a:r>
              <a:rPr lang="zh-CN" altLang="en-US" dirty="0">
                <a:latin typeface="微软雅黑" panose="020B0503020204020204" pitchFamily="34" charset="-122"/>
                <a:ea typeface="微软雅黑" panose="020B0503020204020204" pitchFamily="34" charset="-122"/>
              </a:rPr>
              <a:t>解决用户选择，使用</a:t>
            </a:r>
            <a:r>
              <a:rPr lang="en-US" altLang="zh-CN" dirty="0">
                <a:latin typeface="微软雅黑" panose="020B0503020204020204" pitchFamily="34" charset="-122"/>
                <a:ea typeface="微软雅黑" panose="020B0503020204020204" pitchFamily="34" charset="-122"/>
              </a:rPr>
              <a:t>WMMSE</a:t>
            </a:r>
            <a:r>
              <a:rPr lang="zh-CN" altLang="en-US" dirty="0">
                <a:latin typeface="微软雅黑" panose="020B0503020204020204" pitchFamily="34" charset="-122"/>
                <a:ea typeface="微软雅黑" panose="020B0503020204020204" pitchFamily="34" charset="-122"/>
              </a:rPr>
              <a:t>解决功率优化。但是交替迭代算法</a:t>
            </a:r>
            <a:r>
              <a:rPr lang="zh-CN" altLang="en-US" b="1" dirty="0">
                <a:latin typeface="微软雅黑" panose="020B0503020204020204" pitchFamily="34" charset="-122"/>
                <a:ea typeface="微软雅黑" panose="020B0503020204020204" pitchFamily="34" charset="-122"/>
              </a:rPr>
              <a:t>推理时间较</a:t>
            </a:r>
            <a:r>
              <a:rPr lang="zh-CN" altLang="en-US" dirty="0">
                <a:latin typeface="微软雅黑" panose="020B0503020204020204" pitchFamily="34" charset="-122"/>
                <a:ea typeface="微软雅黑" panose="020B0503020204020204" pitchFamily="34" charset="-122"/>
              </a:rPr>
              <a:t>长、泛化性能较差；（高算力</a:t>
            </a:r>
            <a:r>
              <a:rPr lang="en-US" altLang="zh-CN" dirty="0">
                <a:latin typeface="微软雅黑" panose="020B0503020204020204" pitchFamily="34" charset="-122"/>
                <a:ea typeface="微软雅黑" panose="020B0503020204020204" pitchFamily="34" charset="-122"/>
              </a:rPr>
              <a:t>GPU</a:t>
            </a:r>
            <a:r>
              <a:rPr lang="zh-CN" altLang="en-US" dirty="0">
                <a:latin typeface="微软雅黑" panose="020B0503020204020204" pitchFamily="34" charset="-122"/>
                <a:ea typeface="微软雅黑" panose="020B0503020204020204" pitchFamily="34" charset="-122"/>
              </a:rPr>
              <a:t>能够显著降低网络方法的推理时间，且网络推理只需前向推理一次；但是交替迭代中，某些策略和多次循环耗时严重）。</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现有网络缺乏</a:t>
            </a:r>
            <a:r>
              <a:rPr lang="zh-CN" altLang="en-US" b="1" dirty="0">
                <a:latin typeface="微软雅黑" panose="020B0503020204020204" pitchFamily="34" charset="-122"/>
                <a:ea typeface="微软雅黑" panose="020B0503020204020204" pitchFamily="34" charset="-122"/>
              </a:rPr>
              <a:t>可解释性</a:t>
            </a:r>
            <a:r>
              <a:rPr lang="zh-CN" altLang="en-US" dirty="0">
                <a:latin typeface="微软雅黑" panose="020B0503020204020204" pitchFamily="34" charset="-122"/>
                <a:ea typeface="微软雅黑" panose="020B0503020204020204" pitchFamily="34" charset="-122"/>
              </a:rPr>
              <a:t>，模型不易维护且难以进一步优化</a:t>
            </a:r>
            <a:r>
              <a:rPr lang="zh-CN" altLang="en-US" b="1" dirty="0">
                <a:latin typeface="微软雅黑" panose="020B0503020204020204" pitchFamily="34" charset="-122"/>
                <a:ea typeface="微软雅黑" panose="020B0503020204020204" pitchFamily="34" charset="-122"/>
              </a:rPr>
              <a:t>模型性能</a:t>
            </a:r>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多层神经网络为了具有一定程度的可解释性，则是以增加空间复杂度为代价</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因此，我们希望发展一种兼顾上述关键指标的</a:t>
            </a:r>
            <a:r>
              <a:rPr lang="en-US" altLang="zh-CN" dirty="0">
                <a:latin typeface="微软雅黑" panose="020B0503020204020204" pitchFamily="34" charset="-122"/>
                <a:ea typeface="微软雅黑" panose="020B0503020204020204" pitchFamily="34" charset="-122"/>
              </a:rPr>
              <a:t>CSR</a:t>
            </a:r>
            <a:r>
              <a:rPr lang="zh-CN" altLang="en-US" dirty="0">
                <a:latin typeface="微软雅黑" panose="020B0503020204020204" pitchFamily="34" charset="-122"/>
                <a:ea typeface="微软雅黑" panose="020B0503020204020204" pitchFamily="34" charset="-122"/>
              </a:rPr>
              <a:t>方法是解决跨</a:t>
            </a:r>
            <a:r>
              <a:rPr lang="en-US" altLang="zh-CN" dirty="0">
                <a:latin typeface="微软雅黑" panose="020B0503020204020204" pitchFamily="34" charset="-122"/>
                <a:ea typeface="微软雅黑" panose="020B0503020204020204" pitchFamily="34" charset="-122"/>
              </a:rPr>
              <a:t>ESS</a:t>
            </a:r>
            <a:r>
              <a:rPr lang="zh-CN" altLang="en-US" dirty="0">
                <a:latin typeface="微软雅黑" panose="020B0503020204020204" pitchFamily="34" charset="-122"/>
                <a:ea typeface="微软雅黑" panose="020B0503020204020204" pitchFamily="34" charset="-122"/>
              </a:rPr>
              <a:t>场景下实际应用的迫切需求。</a:t>
            </a:r>
            <a:endParaRPr lang="zh-CN" altLang="en-US" dirty="0"/>
          </a:p>
        </p:txBody>
      </p:sp>
      <p:sp>
        <p:nvSpPr>
          <p:cNvPr id="4" name="灯片编号占位符 3"/>
          <p:cNvSpPr>
            <a:spLocks noGrp="1"/>
          </p:cNvSpPr>
          <p:nvPr>
            <p:ph type="sldNum" sz="quarter" idx="5"/>
          </p:nvPr>
        </p:nvSpPr>
        <p:spPr/>
        <p:txBody>
          <a:bodyPr/>
          <a:lstStyle/>
          <a:p>
            <a:fld id="{97A7470D-87ED-40B9-BAA1-818BFA43826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dirty="0"/>
              <a:t>我们首先先介绍一下深度展开技术。得益于</a:t>
            </a:r>
            <a:r>
              <a:rPr lang="en-US" altLang="zh-CN" sz="1400" dirty="0"/>
              <a:t>XXXX</a:t>
            </a:r>
            <a:r>
              <a:rPr lang="zh-CN" altLang="en-US" sz="1400" dirty="0"/>
              <a:t>，深度展开技术具备良好的可解释性和泛化能力。因此，我们将深度展开技术嵌套到我们提出的</a:t>
            </a:r>
            <a:r>
              <a:rPr lang="en-US" altLang="zh-CN" sz="1400" dirty="0"/>
              <a:t>CSR</a:t>
            </a:r>
            <a:r>
              <a:rPr lang="zh-CN" altLang="en-US" sz="1400" dirty="0"/>
              <a:t>方法中，以满足可解释性和良好泛化能力的关键指标</a:t>
            </a:r>
            <a:endParaRPr lang="zh-CN" altLang="en-US" sz="140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3200" dirty="0"/>
              <a:t>然而，基于深度展开技术的网络仍然包含多层待优化的网络参数，空间复杂度需要进一步优化以满足关键指标。</a:t>
            </a:r>
            <a:endParaRPr lang="en-US" altLang="zh-CN" sz="3200" dirty="0"/>
          </a:p>
          <a:p>
            <a:r>
              <a:rPr lang="zh-CN" altLang="en-US" sz="3200" dirty="0"/>
              <a:t>近年来，不动点理论的发展为多层神经网络的压缩提供了潜在可能。如图所示，不动点理论的核心是找到一种平衡状态，使不动点网络通过更少的网络参数来表征不动点方程，取代多层网络参数。因此，不动点网络的空间复杂度显著低于传统深度神经网络。我们在自己的研究中，将不动点理论嵌入深度展开网络，在确保较强可解释性和泛化性基础上进一步降低模型的空间复杂度。</a:t>
            </a:r>
            <a:endParaRPr lang="en-US" altLang="zh-CN" sz="3200" dirty="0"/>
          </a:p>
          <a:p>
            <a:endParaRPr lang="en-US" altLang="zh-CN" sz="1400" dirty="0"/>
          </a:p>
          <a:p>
            <a:endParaRPr lang="en-US" altLang="zh-CN" sz="14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latin typeface="微软雅黑" panose="020B0503020204020204" pitchFamily="34" charset="-122"/>
                <a:ea typeface="微软雅黑" panose="020B0503020204020204" pitchFamily="34" charset="-122"/>
              </a:rPr>
              <a:t>在后续网络框架</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中，我们基于不动点网络构建了模块。相比深层网络，</a:t>
            </a:r>
            <a:r>
              <a:rPr lang="zh-CN" altLang="en-US" sz="2000" u="sng" dirty="0">
                <a:latin typeface="微软雅黑" panose="020B0503020204020204" pitchFamily="34" charset="-122"/>
                <a:ea typeface="微软雅黑" panose="020B0503020204020204" pitchFamily="34" charset="-122"/>
              </a:rPr>
              <a:t>不动点网络以</a:t>
            </a:r>
            <a:r>
              <a:rPr lang="zh-CN" altLang="en-US" sz="2000" b="1" u="sng" dirty="0">
                <a:solidFill>
                  <a:srgbClr val="0070C0"/>
                </a:solidFill>
                <a:latin typeface="微软雅黑" panose="020B0503020204020204" pitchFamily="34" charset="-122"/>
                <a:ea typeface="微软雅黑" panose="020B0503020204020204" pitchFamily="34" charset="-122"/>
              </a:rPr>
              <a:t>多次前向传播（难收敛以及潜在的训练时间变长）</a:t>
            </a:r>
            <a:r>
              <a:rPr lang="zh-CN" altLang="en-US" sz="2000" u="sng" dirty="0">
                <a:latin typeface="微软雅黑" panose="020B0503020204020204" pitchFamily="34" charset="-122"/>
                <a:ea typeface="微软雅黑" panose="020B0503020204020204" pitchFamily="34" charset="-122"/>
              </a:rPr>
              <a:t>为代价，换取了更低的空间复杂度</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0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100000"/>
              </a:lnSpc>
              <a:spcBef>
                <a:spcPct val="0"/>
              </a:spcBef>
              <a:spcAft>
                <a:spcPct val="0"/>
              </a:spcAft>
              <a:buClrTx/>
              <a:buSzTx/>
              <a:buFont typeface="Arial" panose="020B0604020202020204" pitchFamily="34" charset="0"/>
              <a:buNone/>
            </a:pPr>
            <a:r>
              <a:rPr lang="zh-CN" altLang="zh-CN" sz="1200" dirty="0">
                <a:ea typeface="微软雅黑" panose="020B0503020204020204" pitchFamily="34" charset="-122"/>
              </a:rPr>
              <a:t>功率网络输出的分配结果影响连接网络的输入特征；连接网络输出的连接概率或匹配关系反过来影响功率网络的优化目标；</a:t>
            </a:r>
            <a:endParaRPr lang="zh-CN" altLang="zh-CN" sz="1200" dirty="0">
              <a:ea typeface="微软雅黑" panose="020B0503020204020204" pitchFamily="34" charset="-122"/>
            </a:endParaRPr>
          </a:p>
          <a:p>
            <a:pPr>
              <a:buFont typeface="Arial" panose="020B0604020202020204" pitchFamily="34" charset="0"/>
              <a:buChar char="•"/>
            </a:pPr>
            <a:r>
              <a:rPr lang="zh-CN" altLang="en-US" dirty="0"/>
              <a:t>我们的网络框架包含用户连接预测模块，和功率优化模块。两个模块会建立起相互的指导作用，其中用户连接预测模块会接收训练功率，训练信道增益</a:t>
            </a:r>
            <a:r>
              <a:rPr lang="en-US" altLang="zh-CN" dirty="0"/>
              <a:t>H</a:t>
            </a:r>
            <a:r>
              <a:rPr lang="zh-CN" altLang="en-US" dirty="0"/>
              <a:t>为输入，用户连接</a:t>
            </a:r>
            <a:r>
              <a:rPr lang="en-US" altLang="zh-CN" dirty="0"/>
              <a:t>Z</a:t>
            </a:r>
            <a:r>
              <a:rPr lang="zh-CN" altLang="en-US" dirty="0"/>
              <a:t>为输出；基于不动点深度展开网络的功率优化模块以训练用户连接</a:t>
            </a:r>
            <a:r>
              <a:rPr lang="en-US" altLang="zh-CN" dirty="0"/>
              <a:t>Z</a:t>
            </a:r>
            <a:r>
              <a:rPr lang="zh-CN" altLang="en-US" dirty="0"/>
              <a:t>和信道增益</a:t>
            </a:r>
            <a:r>
              <a:rPr lang="en-US" altLang="zh-CN" dirty="0"/>
              <a:t>H</a:t>
            </a:r>
            <a:r>
              <a:rPr lang="zh-CN" altLang="en-US" dirty="0"/>
              <a:t>为输入，功率</a:t>
            </a:r>
            <a:r>
              <a:rPr lang="en-US" altLang="zh-CN" dirty="0"/>
              <a:t>P</a:t>
            </a:r>
            <a:r>
              <a:rPr lang="zh-CN" altLang="en-US" dirty="0"/>
              <a:t>为输出。</a:t>
            </a:r>
            <a:endParaRPr lang="en-US" altLang="zh-CN" dirty="0"/>
          </a:p>
          <a:p>
            <a:pPr>
              <a:buFont typeface="Arial" panose="020B0604020202020204" pitchFamily="34" charset="0"/>
              <a:buChar char="•"/>
            </a:pPr>
            <a:r>
              <a:rPr lang="zh-CN" altLang="en-US" dirty="0"/>
              <a:t>测试阶段我们采用串行推理流程，利用输入的测试信道增益</a:t>
            </a:r>
            <a:r>
              <a:rPr lang="en-US" altLang="zh-CN" dirty="0"/>
              <a:t>H</a:t>
            </a:r>
            <a:r>
              <a:rPr lang="zh-CN" altLang="en-US" dirty="0"/>
              <a:t>经过基于图神经网络的用户连接预测模块得到预测用户连接</a:t>
            </a:r>
            <a:r>
              <a:rPr lang="en-US" altLang="zh-CN" dirty="0"/>
              <a:t>Z</a:t>
            </a:r>
            <a:r>
              <a:rPr lang="zh-CN" altLang="en-US" dirty="0"/>
              <a:t>，然后再基于不动点深度展开网络的功率优化模块得到</a:t>
            </a:r>
            <a:r>
              <a:rPr lang="en-US" altLang="zh-CN" dirty="0"/>
              <a:t>P</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围绕以下四个方面进行展开</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None/>
            </a:pPr>
            <a:r>
              <a:rPr lang="zh-CN" altLang="en-US" dirty="0"/>
              <a:t>了解完我们工作的大致框架之后，下面以图的形式，我们详细理解一下我们工作流程，其实以图的形式大致分为</a:t>
            </a:r>
            <a:r>
              <a:rPr lang="en-US" altLang="zh-CN" dirty="0"/>
              <a:t>3</a:t>
            </a:r>
            <a:r>
              <a:rPr lang="zh-CN" altLang="en-US" dirty="0"/>
              <a:t>步。</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None/>
            </a:pPr>
            <a:r>
              <a:rPr lang="zh-CN" altLang="en-US" dirty="0"/>
              <a:t>首先，我们先介绍如何对我们的场景进行图模型构建。我们的节点包括</a:t>
            </a:r>
            <a:r>
              <a:rPr lang="en-US" altLang="zh-CN" dirty="0"/>
              <a:t>M</a:t>
            </a:r>
            <a:r>
              <a:rPr lang="zh-CN" altLang="en-US" dirty="0"/>
              <a:t>个</a:t>
            </a:r>
            <a:r>
              <a:rPr lang="en-US" altLang="zh-CN" dirty="0"/>
              <a:t>AP</a:t>
            </a:r>
            <a:r>
              <a:rPr lang="zh-CN" altLang="en-US" dirty="0"/>
              <a:t>和多个</a:t>
            </a:r>
            <a:r>
              <a:rPr lang="en-US" altLang="zh-CN" dirty="0"/>
              <a:t>STA</a:t>
            </a:r>
            <a:r>
              <a:rPr lang="zh-CN" altLang="en-US" dirty="0"/>
              <a:t>，图模型的节点特征包含三部分，分别是信道增益、功率和连接概率。</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None/>
            </a:pPr>
            <a:r>
              <a:rPr lang="zh-CN" altLang="en-US" dirty="0"/>
              <a:t>由于 </a:t>
            </a:r>
            <a:r>
              <a:rPr lang="en-US" altLang="zh-CN" dirty="0"/>
              <a:t>MLP </a:t>
            </a:r>
            <a:r>
              <a:rPr lang="zh-CN" altLang="en-US" dirty="0"/>
              <a:t>无法显式建模 </a:t>
            </a:r>
            <a:r>
              <a:rPr lang="en-US" altLang="zh-CN" dirty="0"/>
              <a:t>AP–STA </a:t>
            </a:r>
            <a:r>
              <a:rPr lang="zh-CN" altLang="en-US" dirty="0"/>
              <a:t>间的关系，当</a:t>
            </a:r>
            <a:r>
              <a:rPr lang="en-US" altLang="zh-CN" dirty="0"/>
              <a:t>AP</a:t>
            </a:r>
            <a:r>
              <a:rPr lang="zh-CN" altLang="en-US" dirty="0"/>
              <a:t>或者</a:t>
            </a:r>
            <a:r>
              <a:rPr lang="en-US" altLang="zh-CN" dirty="0"/>
              <a:t>STA</a:t>
            </a:r>
            <a:r>
              <a:rPr lang="zh-CN" altLang="en-US" dirty="0"/>
              <a:t>变化时，模型难以适用。因此，用户连接模块选用图神经网络</a:t>
            </a:r>
            <a:r>
              <a:rPr lang="en-US" altLang="zh-CN" dirty="0"/>
              <a:t>GNN</a:t>
            </a:r>
            <a:r>
              <a:rPr lang="zh-CN" altLang="en-US" dirty="0"/>
              <a:t>作为基础框架。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zh-CN" altLang="en-US" b="1" dirty="0"/>
              <a:t>在用户连接模块设计过程之中，我们遇到了两个难点问题，一个是数据优化，一个是知识遗忘，针对上述两点问题，我们分别提出了两种连接策略，并凝练出对应的创新点，接下来，我们分别对这两部分进行详细介绍。</a:t>
            </a:r>
            <a:endParaRPr lang="zh-CN" altLang="en-US" b="1" dirty="0"/>
          </a:p>
          <a:p>
            <a:pPr>
              <a:buFont typeface="Arial" panose="020B0604020202020204" pitchFamily="34" charset="0"/>
              <a:buNone/>
            </a:pPr>
            <a:endParaRPr lang="en-US" altLang="zh-CN" dirty="0"/>
          </a:p>
          <a:p>
            <a:pPr>
              <a:buFont typeface="Arial" panose="020B0604020202020204" pitchFamily="34" charset="0"/>
              <a:buNone/>
            </a:pPr>
            <a:endParaRPr lang="en-US" altLang="zh-CN" dirty="0"/>
          </a:p>
          <a:p>
            <a:pPr>
              <a:buFont typeface="Arial" panose="020B0604020202020204" pitchFamily="34" charset="0"/>
              <a:buNone/>
            </a:pPr>
            <a:r>
              <a:rPr lang="zh-CN" altLang="en-US" dirty="0"/>
              <a:t>在这种离散化连接约束下，系统的用户连接关系为离散的</a:t>
            </a:r>
            <a:r>
              <a:rPr lang="en-US" altLang="zh-CN" dirty="0"/>
              <a:t>0/1</a:t>
            </a:r>
            <a:r>
              <a:rPr lang="zh-CN" altLang="en-US" dirty="0"/>
              <a:t>形式</a:t>
            </a:r>
            <a:endParaRPr lang="en-US" altLang="zh-CN" dirty="0"/>
          </a:p>
          <a:p>
            <a:pPr>
              <a:buFont typeface="Arial" panose="020B0604020202020204" pitchFamily="34" charset="0"/>
              <a:buNone/>
            </a:pPr>
            <a:r>
              <a:rPr lang="zh-CN" altLang="en-US" dirty="0"/>
              <a:t>然而，这样的离散关系会带来两个明显问题：第一，系统无法定义连续可导的损失函数，第二，也无法进一步优化网络中的连接参数。因此，传统方法在建模灵活性和优化空间上都受到限制。</a:t>
            </a:r>
            <a:r>
              <a:rPr lang="zh-CN" altLang="en-US" b="0" dirty="0"/>
              <a:t>针对这个难点问题</a:t>
            </a:r>
            <a:endParaRPr lang="en-US" altLang="zh-CN" b="0" dirty="0"/>
          </a:p>
          <a:p>
            <a:pPr>
              <a:buFont typeface="Arial" panose="020B0604020202020204" pitchFamily="34" charset="0"/>
              <a:buNone/>
            </a:pPr>
            <a:r>
              <a:rPr lang="zh-CN" altLang="en-US" b="0" dirty="0"/>
              <a:t>提出的对应的</a:t>
            </a:r>
            <a:r>
              <a:rPr lang="zh-CN" altLang="en-US" b="1" dirty="0"/>
              <a:t>基于二分图匹配的连接建模方法的</a:t>
            </a:r>
            <a:r>
              <a:rPr lang="zh-CN" altLang="en-US" b="0" dirty="0"/>
              <a:t>解决策略。</a:t>
            </a:r>
            <a:r>
              <a:rPr lang="zh-CN" altLang="en-US" dirty="0"/>
              <a:t>通过这种连续化的建模方式，我们可以在保持单发单收特性的同时，使连接关系具备可优化性，为后续的神经网络学习创造条件。在算法实现上，我们使用了</a:t>
            </a:r>
            <a:r>
              <a:rPr lang="zh-CN" altLang="en-US" b="1" dirty="0"/>
              <a:t>匈牙利算法（</a:t>
            </a:r>
            <a:r>
              <a:rPr lang="en-US" altLang="zh-CN" b="1" dirty="0"/>
              <a:t>Hungarian Algorithm</a:t>
            </a:r>
            <a:r>
              <a:rPr lang="zh-CN" altLang="en-US" b="1" dirty="0"/>
              <a:t>）</a:t>
            </a:r>
            <a:r>
              <a:rPr lang="zh-CN" altLang="en-US" dirty="0"/>
              <a:t>，在全局范围内搜索最优的 </a:t>
            </a:r>
            <a:r>
              <a:rPr lang="en-US" altLang="zh-CN" dirty="0"/>
              <a:t>AP–STA </a:t>
            </a:r>
            <a:r>
              <a:rPr lang="zh-CN" altLang="en-US" dirty="0"/>
              <a:t>匹配结果。因此，本模块有效地打通了传统连接优化与神经网络学习之间的接口，实现了从离散决策到可学习连接概率的关键跨越。</a:t>
            </a:r>
            <a:endParaRPr lang="en-US" altLang="zh-CN" b="1"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None/>
            </a:pPr>
            <a:endParaRPr lang="zh-CN" altLang="en-US" b="1"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None/>
            </a:pPr>
            <a:r>
              <a:rPr lang="zh-CN" altLang="en-US" b="0" dirty="0"/>
              <a:t>右侧给出了当前模块的优化目标，学习连接概率使得系统吞吐量最大化，损失如公式定义：</a:t>
            </a:r>
            <a:r>
              <a:rPr lang="zh-CN" altLang="en-US" dirty="0"/>
              <a:t>“在训练阶段，我们没有直接使用匈牙利算法进行硬匹配，因为它不可微、会切断梯度传播。</a:t>
            </a:r>
            <a:br>
              <a:rPr lang="zh-CN" altLang="en-US" dirty="0"/>
            </a:br>
            <a:r>
              <a:rPr lang="zh-CN" altLang="en-US" dirty="0"/>
              <a:t>我们采用了软约束方式，让模型在优化吞吐量的同时，通过 </a:t>
            </a:r>
            <a:r>
              <a:rPr lang="en-US" altLang="zh-CN" dirty="0" err="1"/>
              <a:t>Sinkhorn</a:t>
            </a:r>
            <a:r>
              <a:rPr lang="en-US" altLang="zh-CN" dirty="0"/>
              <a:t> </a:t>
            </a:r>
            <a:r>
              <a:rPr lang="zh-CN" altLang="en-US" dirty="0"/>
              <a:t>归一化学习到‘单发单收’的特性。在推理阶段，我们再使用匈牙利算法获得严格的 </a:t>
            </a:r>
            <a:r>
              <a:rPr lang="en-US" altLang="zh-CN" dirty="0"/>
              <a:t>0/1 </a:t>
            </a:r>
            <a:r>
              <a:rPr lang="zh-CN" altLang="en-US" dirty="0"/>
              <a:t>匹配，以保证物理可行性。”</a:t>
            </a:r>
            <a:endParaRPr lang="zh-CN" altLang="en-US"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接下来，我们对各部分训练损失进行详细介绍。</a:t>
            </a:r>
            <a:r>
              <a:rPr lang="en-US" altLang="zh-CN" b="1" dirty="0"/>
              <a:t>L2 </a:t>
            </a:r>
            <a:r>
              <a:rPr lang="zh-CN" altLang="en-US" b="1" dirty="0"/>
              <a:t>正则化</a:t>
            </a:r>
            <a:r>
              <a:rPr lang="zh-CN" altLang="en-US" dirty="0"/>
              <a:t>”是一种最常见的参数约束方式，其形式是：含义是：</a:t>
            </a:r>
            <a:endParaRPr lang="zh-CN" altLang="en-US" dirty="0"/>
          </a:p>
          <a:p>
            <a:pPr>
              <a:buFont typeface="Arial" panose="020B0604020202020204" pitchFamily="34" charset="0"/>
              <a:buChar char="•"/>
            </a:pPr>
            <a:r>
              <a:rPr lang="zh-CN" altLang="en-US" dirty="0"/>
              <a:t>在模型训练新任务时，惩罚参数偏离旧任务参数太多；</a:t>
            </a:r>
            <a:endParaRPr lang="zh-CN" altLang="en-US" dirty="0"/>
          </a:p>
          <a:p>
            <a:pPr>
              <a:buFont typeface="Arial" panose="020B0604020202020204" pitchFamily="34" charset="0"/>
              <a:buChar char="•"/>
            </a:pPr>
            <a:r>
              <a:rPr lang="zh-CN" altLang="en-US" dirty="0"/>
              <a:t>用于防止模型“完全忘掉”旧任务知识。</a:t>
            </a:r>
            <a:r>
              <a:rPr lang="zh-CN" altLang="en-US" b="1" dirty="0"/>
              <a:t>但问题是</a:t>
            </a:r>
            <a:r>
              <a:rPr lang="zh-CN" altLang="en-US" dirty="0"/>
              <a:t>：</a:t>
            </a:r>
            <a:r>
              <a:rPr lang="en-US" altLang="zh-CN" dirty="0"/>
              <a:t>L2 </a:t>
            </a:r>
            <a:r>
              <a:rPr lang="zh-CN" altLang="en-US" dirty="0"/>
              <a:t>给所有参数相同的约束强度（即一视同仁），而实际上，不同参数的重要性是不同的</a:t>
            </a:r>
            <a:r>
              <a:rPr lang="en-US" altLang="zh-CN" dirty="0"/>
              <a:t>——</a:t>
            </a:r>
            <a:r>
              <a:rPr lang="zh-CN" altLang="en-US" dirty="0"/>
              <a:t>有的参数对旧知识影响很大，有的几乎无关。</a:t>
            </a:r>
            <a:endParaRPr lang="zh-CN" altLang="en-US" dirty="0"/>
          </a:p>
          <a:p>
            <a:pPr>
              <a:buFont typeface="Arial" panose="020B0604020202020204" pitchFamily="34" charset="0"/>
              <a:buNone/>
            </a:pPr>
            <a:endParaRPr lang="zh-CN" altLang="en-US" b="1"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左侧我们现在给出</a:t>
            </a:r>
            <a:r>
              <a:rPr lang="en-US" altLang="zh-CN" dirty="0"/>
              <a:t>EWC </a:t>
            </a:r>
            <a:r>
              <a:rPr lang="zh-CN" altLang="en-US" dirty="0"/>
              <a:t>的核心思想是：</a:t>
            </a:r>
            <a:endParaRPr lang="zh-CN" altLang="en-US" dirty="0"/>
          </a:p>
          <a:p>
            <a:r>
              <a:rPr lang="zh-CN" altLang="en-US" dirty="0"/>
              <a:t>“对旧任务中重要的参数，施加更强的惩罚权重，限制其更新幅度。”</a:t>
            </a:r>
            <a:endParaRPr lang="zh-CN" altLang="en-US" dirty="0"/>
          </a:p>
          <a:p>
            <a:r>
              <a:rPr lang="zh-CN" altLang="en-US" dirty="0"/>
              <a:t>也就是说，我们在原本的新任务损失函数 </a:t>
            </a:r>
            <a:r>
              <a:rPr lang="en-US" altLang="zh-CN" dirty="0"/>
              <a:t>LB(θ) </a:t>
            </a:r>
            <a:r>
              <a:rPr lang="zh-CN" altLang="en-US" dirty="0"/>
              <a:t>外，再加上一个正则项，</a:t>
            </a:r>
            <a:br>
              <a:rPr lang="zh-CN" altLang="en-US" dirty="0"/>
            </a:br>
            <a:r>
              <a:rPr lang="zh-CN" altLang="en-US" dirty="0"/>
              <a:t>约束模型在旧任务参数 </a:t>
            </a:r>
            <a:r>
              <a:rPr lang="en-US" altLang="zh-CN" dirty="0" err="1"/>
              <a:t>θA</a:t>
            </a:r>
            <a:r>
              <a:rPr lang="en-US" altLang="zh-CN" dirty="0"/>
              <a:t>∗</a:t>
            </a:r>
            <a:r>
              <a:rPr lang="zh-CN" altLang="en-US" dirty="0"/>
              <a:t>附近的更新范围。</a:t>
            </a:r>
            <a:endParaRPr lang="zh-CN" altLang="en-US" dirty="0"/>
          </a:p>
          <a:p>
            <a:endParaRPr lang="en-US" altLang="zh-CN" dirty="0"/>
          </a:p>
          <a:p>
            <a:r>
              <a:rPr lang="zh-CN" altLang="en-US" dirty="0"/>
              <a:t>因为</a:t>
            </a:r>
            <a:r>
              <a:rPr lang="en-US" altLang="zh-CN" dirty="0"/>
              <a:t>——</a:t>
            </a:r>
            <a:r>
              <a:rPr lang="zh-CN" altLang="en-US" b="1" dirty="0"/>
              <a:t>后验概率是一种自然的“在旧知识基础上更新信念”的方式。</a:t>
            </a:r>
            <a:r>
              <a:rPr lang="zh-CN" altLang="en-US" dirty="0"/>
              <a:t>计算后验概率，其实就是在求“</a:t>
            </a:r>
            <a:r>
              <a:rPr lang="zh-CN" altLang="en-US" b="1" dirty="0"/>
              <a:t>新旧知识平衡后的最优参数分布</a:t>
            </a:r>
            <a:r>
              <a:rPr lang="zh-CN" altLang="en-US" dirty="0"/>
              <a:t>”。</a:t>
            </a:r>
            <a:endParaRPr lang="en-US" altLang="zh-CN" dirty="0"/>
          </a:p>
          <a:p>
            <a:r>
              <a:rPr lang="zh-CN" altLang="en-US" dirty="0"/>
              <a:t>右侧</a:t>
            </a:r>
            <a:r>
              <a:rPr lang="en-US" altLang="zh-CN" dirty="0"/>
              <a:t>p(</a:t>
            </a:r>
            <a:r>
              <a:rPr lang="el-GR" altLang="zh-CN" dirty="0"/>
              <a:t>θ∣</a:t>
            </a:r>
            <a:r>
              <a:rPr lang="en-US" altLang="zh-CN" dirty="0"/>
              <a:t>D)</a:t>
            </a:r>
            <a:r>
              <a:rPr lang="zh-CN" altLang="en-US" dirty="0"/>
              <a:t>即：在给定数据 </a:t>
            </a:r>
            <a:r>
              <a:rPr lang="en-US" altLang="zh-CN" dirty="0"/>
              <a:t>D </a:t>
            </a:r>
            <a:r>
              <a:rPr lang="zh-CN" altLang="en-US" dirty="0"/>
              <a:t>的条件下，模型参数 </a:t>
            </a:r>
            <a:r>
              <a:rPr lang="en-US" altLang="zh-CN" dirty="0"/>
              <a:t>θ </a:t>
            </a:r>
            <a:r>
              <a:rPr lang="zh-CN" altLang="en-US" dirty="0"/>
              <a:t>的分布。对于我们的连续训练场景来说，模型先在旧任务 </a:t>
            </a:r>
            <a:r>
              <a:rPr lang="en-US" altLang="zh-CN" dirty="0"/>
              <a:t>DA </a:t>
            </a:r>
            <a:r>
              <a:rPr lang="zh-CN" altLang="en-US" dirty="0"/>
              <a:t>上学习，又要在新任务 </a:t>
            </a:r>
            <a:r>
              <a:rPr lang="en-US" altLang="zh-CN" dirty="0"/>
              <a:t>DB​ </a:t>
            </a:r>
            <a:r>
              <a:rPr lang="zh-CN" altLang="en-US" dirty="0"/>
              <a:t>上更新，所以整体数据可以看作两个任务数据的联合：</a:t>
            </a:r>
            <a:r>
              <a:rPr lang="en-US" altLang="zh-CN" dirty="0"/>
              <a:t>p(</a:t>
            </a:r>
            <a:r>
              <a:rPr lang="el-GR" altLang="zh-CN" dirty="0"/>
              <a:t>θ∣</a:t>
            </a:r>
            <a:r>
              <a:rPr lang="en-US" altLang="zh-CN" dirty="0"/>
              <a:t>DA​,DB​)</a:t>
            </a:r>
            <a:endParaRPr lang="en-US" altLang="zh-CN" dirty="0"/>
          </a:p>
          <a:p>
            <a:r>
              <a:rPr lang="zh-CN" altLang="en-US" dirty="0"/>
              <a:t>取对数后，可以得到这个公式，在这里第一项 </a:t>
            </a:r>
            <a:r>
              <a:rPr lang="en-US" altLang="zh-CN" dirty="0" err="1"/>
              <a:t>log⁡p</a:t>
            </a:r>
            <a:r>
              <a:rPr lang="en-US" altLang="zh-CN" dirty="0"/>
              <a:t>(</a:t>
            </a:r>
            <a:r>
              <a:rPr lang="en-US" altLang="zh-CN" dirty="0" err="1"/>
              <a:t>DB∣θ</a:t>
            </a:r>
            <a:r>
              <a:rPr lang="zh-CN" altLang="en-US" dirty="0"/>
              <a:t>）是</a:t>
            </a:r>
            <a:r>
              <a:rPr lang="zh-CN" altLang="en-US" b="1" dirty="0"/>
              <a:t>新任务的似然项</a:t>
            </a:r>
            <a:r>
              <a:rPr lang="zh-CN" altLang="en-US" dirty="0"/>
              <a:t>，对应模型在新任务上的损失；</a:t>
            </a:r>
            <a:endParaRPr lang="zh-CN" altLang="en-US" dirty="0"/>
          </a:p>
          <a:p>
            <a:r>
              <a:rPr lang="zh-CN" altLang="en-US" dirty="0"/>
              <a:t>第二项 </a:t>
            </a:r>
            <a:r>
              <a:rPr lang="en-US" altLang="zh-CN" dirty="0" err="1"/>
              <a:t>log⁡p</a:t>
            </a:r>
            <a:r>
              <a:rPr lang="en-US" altLang="zh-CN" dirty="0"/>
              <a:t>(</a:t>
            </a:r>
            <a:r>
              <a:rPr lang="en-US" altLang="zh-CN" dirty="0" err="1"/>
              <a:t>θ∣DA</a:t>
            </a:r>
            <a:r>
              <a:rPr lang="zh-CN" altLang="en-US" dirty="0"/>
              <a:t>）是</a:t>
            </a:r>
            <a:r>
              <a:rPr lang="zh-CN" altLang="en-US" b="1" dirty="0"/>
              <a:t>旧任务的先验项</a:t>
            </a:r>
            <a:r>
              <a:rPr lang="zh-CN" altLang="en-US" dirty="0"/>
              <a:t>，代表我们希望模型不要偏离在旧任务上学到的重要参数；</a:t>
            </a:r>
            <a:endParaRPr lang="zh-CN" altLang="en-US" dirty="0"/>
          </a:p>
          <a:p>
            <a:r>
              <a:rPr lang="zh-CN" altLang="en-US" dirty="0"/>
              <a:t>第三项是常数，可以省略。</a:t>
            </a:r>
            <a:endParaRPr lang="zh-CN" altLang="en-US" dirty="0"/>
          </a:p>
          <a:p>
            <a:r>
              <a:rPr lang="zh-CN" altLang="en-US" dirty="0"/>
              <a:t>也就是说：一边最小化新任务 </a:t>
            </a:r>
            <a:r>
              <a:rPr lang="en-US" altLang="zh-CN" dirty="0"/>
              <a:t>DB</a:t>
            </a:r>
            <a:r>
              <a:rPr lang="zh-CN" altLang="en-US" dirty="0"/>
              <a:t>上的损失函数（似然项），一边最大化旧任务 </a:t>
            </a:r>
            <a:r>
              <a:rPr lang="en-US" altLang="zh-CN" dirty="0"/>
              <a:t>DA​ </a:t>
            </a:r>
            <a:r>
              <a:rPr lang="zh-CN" altLang="en-US" dirty="0"/>
              <a:t>上的参数先验（防止遗忘）。换句话说，模型在学习新任务时，会在参数空间里尽量靠近旧任务的重要参数区域。</a:t>
            </a:r>
            <a:endParaRPr lang="zh-CN" altLang="en-US" dirty="0"/>
          </a:p>
          <a:p>
            <a:pPr>
              <a:buFont typeface="Arial" panose="020B0604020202020204" pitchFamily="34" charse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我们在前一页得到了要最大化的后验项：现在要处理的就是先验部分 </a:t>
            </a:r>
            <a:r>
              <a:rPr lang="en-US" altLang="zh-CN" dirty="0"/>
              <a:t>p(</a:t>
            </a:r>
            <a:r>
              <a:rPr lang="en-US" altLang="zh-CN" dirty="0" err="1"/>
              <a:t>θ∣DA</a:t>
            </a:r>
            <a:r>
              <a:rPr lang="en-US" altLang="zh-CN" dirty="0"/>
              <a:t>) </a:t>
            </a:r>
            <a:r>
              <a:rPr lang="zh-CN" altLang="en-US" dirty="0"/>
              <a:t>，也就是：</a:t>
            </a:r>
            <a:endParaRPr lang="zh-CN" altLang="en-US" dirty="0"/>
          </a:p>
          <a:p>
            <a:r>
              <a:rPr lang="zh-CN" altLang="en-US" dirty="0"/>
              <a:t>“旧任务中参数 </a:t>
            </a:r>
            <a:r>
              <a:rPr lang="en-US" altLang="zh-CN" dirty="0"/>
              <a:t>θ </a:t>
            </a:r>
            <a:r>
              <a:rPr lang="zh-CN" altLang="en-US" dirty="0"/>
              <a:t>的分布是什么样的？”我们想知道旧任务的参数分布 </a:t>
            </a:r>
            <a:r>
              <a:rPr lang="en-US" altLang="zh-CN" dirty="0"/>
              <a:t>p(</a:t>
            </a:r>
            <a:r>
              <a:rPr lang="el-GR" altLang="zh-CN" dirty="0"/>
              <a:t>θ∣</a:t>
            </a:r>
            <a:r>
              <a:rPr lang="en-US" altLang="zh-CN" dirty="0"/>
              <a:t>DA) </a:t>
            </a:r>
            <a:r>
              <a:rPr lang="zh-CN" altLang="en-US" dirty="0"/>
              <a:t>的形式，但它太复杂了，没法直接写出来。</a:t>
            </a:r>
            <a:br>
              <a:rPr lang="zh-CN" altLang="en-US" dirty="0"/>
            </a:br>
            <a:r>
              <a:rPr lang="zh-CN" altLang="en-US" dirty="0"/>
              <a:t>所以，我们用 </a:t>
            </a:r>
            <a:r>
              <a:rPr lang="zh-CN" altLang="en-US" b="1" dirty="0"/>
              <a:t>拉普拉斯近似</a:t>
            </a:r>
            <a:r>
              <a:rPr lang="zh-CN" altLang="en-US" dirty="0"/>
              <a:t>（</a:t>
            </a:r>
            <a:r>
              <a:rPr lang="en-US" altLang="zh-CN" dirty="0"/>
              <a:t>Laplace Approximation</a:t>
            </a:r>
            <a:r>
              <a:rPr lang="zh-CN" altLang="en-US" dirty="0"/>
              <a:t>）来</a:t>
            </a:r>
            <a:r>
              <a:rPr lang="zh-CN" altLang="en-US" b="1" dirty="0"/>
              <a:t>用一个高斯分布近似这个未知的分布</a:t>
            </a:r>
            <a:r>
              <a:rPr lang="zh-CN" altLang="en-US" dirty="0"/>
              <a:t>。直观上，意思是认为旧任务的参数分布在其最优点 </a:t>
            </a:r>
            <a:r>
              <a:rPr lang="en-US" altLang="zh-CN" dirty="0" err="1"/>
              <a:t>θA</a:t>
            </a:r>
            <a:r>
              <a:rPr lang="zh-CN" altLang="en-US" dirty="0"/>
              <a:t>附近呈高斯形态，我们只需要考虑它在该点的局部曲率。数学上，对 </a:t>
            </a:r>
            <a:r>
              <a:rPr lang="en-US" altLang="zh-CN" dirty="0" err="1"/>
              <a:t>log⁡p</a:t>
            </a:r>
            <a:r>
              <a:rPr lang="en-US" altLang="zh-CN" dirty="0"/>
              <a:t>(</a:t>
            </a:r>
            <a:r>
              <a:rPr lang="el-GR" altLang="zh-CN" dirty="0"/>
              <a:t>θ∣</a:t>
            </a:r>
            <a:r>
              <a:rPr lang="en-US" altLang="zh-CN" dirty="0"/>
              <a:t>DA)</a:t>
            </a:r>
            <a:r>
              <a:rPr lang="zh-CN" altLang="en-US" dirty="0"/>
              <a:t>在 </a:t>
            </a:r>
            <a:r>
              <a:rPr lang="el-GR" altLang="zh-CN" dirty="0"/>
              <a:t>θ</a:t>
            </a:r>
            <a:r>
              <a:rPr lang="en-US" altLang="zh-CN" dirty="0"/>
              <a:t>A</a:t>
            </a:r>
            <a:r>
              <a:rPr lang="zh-CN" altLang="en-US" dirty="0"/>
              <a:t>处进行二阶泰勒展开：</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None/>
            </a:pPr>
            <a:r>
              <a:rPr lang="zh-CN" altLang="en-US" dirty="0"/>
              <a:t>如何把贝叶斯后验优化，转换成我们实际训练时可实现的 </a:t>
            </a:r>
            <a:r>
              <a:rPr lang="en-US" altLang="zh-CN" dirty="0"/>
              <a:t>EWC </a:t>
            </a:r>
            <a:r>
              <a:rPr lang="zh-CN" altLang="en-US" dirty="0"/>
              <a:t>损失函数。本页总结了 </a:t>
            </a:r>
            <a:r>
              <a:rPr lang="en-US" altLang="zh-CN" dirty="0"/>
              <a:t>EWC </a:t>
            </a:r>
            <a:r>
              <a:rPr lang="zh-CN" altLang="en-US" dirty="0"/>
              <a:t>的最终实现形式。通过将海森矩阵期望替换为 </a:t>
            </a:r>
            <a:r>
              <a:rPr lang="en-US" altLang="zh-CN" dirty="0"/>
              <a:t>Fisher </a:t>
            </a:r>
            <a:r>
              <a:rPr lang="zh-CN" altLang="en-US" dirty="0"/>
              <a:t>信息，我们将理论推导转化为可计算的损失函数，从而在训练过程中对重要参数施加更强约束，实现对旧任务知识的保持。</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习主席在</a:t>
            </a:r>
            <a:r>
              <a:rPr lang="en-US" altLang="zh-CN" dirty="0">
                <a:sym typeface="+mn-ea"/>
              </a:rPr>
              <a:t>20</a:t>
            </a:r>
            <a:r>
              <a:rPr lang="zh-CN" altLang="en-US" dirty="0">
                <a:sym typeface="+mn-ea"/>
              </a:rPr>
              <a:t>年考察数字杭州时提出了殷切的希望，而</a:t>
            </a:r>
            <a:r>
              <a:rPr lang="en-US" altLang="zh-CN" dirty="0" err="1">
                <a:sym typeface="+mn-ea"/>
              </a:rPr>
              <a:t>WiFi</a:t>
            </a:r>
            <a:r>
              <a:rPr lang="zh-CN" altLang="en-US" dirty="0">
                <a:sym typeface="+mn-ea"/>
              </a:rPr>
              <a:t>又几乎是所有终端连接互联网的最后一里路，故发展</a:t>
            </a:r>
            <a:r>
              <a:rPr lang="en-US" altLang="zh-CN" dirty="0" err="1">
                <a:sym typeface="+mn-ea"/>
              </a:rPr>
              <a:t>WiFi</a:t>
            </a:r>
            <a:r>
              <a:rPr lang="zh-CN" altLang="en-US" dirty="0">
                <a:sym typeface="+mn-ea"/>
              </a:rPr>
              <a:t>是国家层面的战略希望，与此同时，在数字化经济和千兆接入网络不断发展的今天，</a:t>
            </a:r>
            <a:r>
              <a:rPr lang="en-US" altLang="zh-CN" dirty="0">
                <a:sym typeface="+mn-ea"/>
              </a:rPr>
              <a:t>Wi-Fi</a:t>
            </a:r>
            <a:r>
              <a:rPr lang="zh-CN" altLang="en-US" dirty="0">
                <a:sym typeface="+mn-ea"/>
              </a:rPr>
              <a:t>技术在各个行业的作用已经变得越来越重要。不管是家庭中的远程办公、远程教学、影音娱乐、网络游戏等，还是机场、酒店、商场等公共场合，</a:t>
            </a:r>
            <a:r>
              <a:rPr lang="en-US" altLang="zh-CN" dirty="0">
                <a:sym typeface="+mn-ea"/>
              </a:rPr>
              <a:t>Wi-Fi</a:t>
            </a:r>
            <a:r>
              <a:rPr lang="zh-CN" altLang="en-US" dirty="0">
                <a:sym typeface="+mn-ea"/>
              </a:rPr>
              <a:t>都是得到广泛普及和非常重要的短距离无线数据通信技术。</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None/>
            </a:pPr>
            <a:r>
              <a:rPr lang="zh-CN" altLang="en-US" b="0" dirty="0"/>
              <a:t>给出难点问题和对应的解决策略。</a:t>
            </a:r>
            <a:endParaRPr lang="zh-CN" altLang="en-US" b="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Char char="•"/>
            </a:pPr>
            <a:r>
              <a:rPr lang="zh-CN" altLang="en-US" dirty="0"/>
              <a:t>深度展开</a:t>
            </a:r>
            <a:r>
              <a:rPr lang="en-US" altLang="zh-CN" dirty="0"/>
              <a:t>WMMSE</a:t>
            </a:r>
            <a:r>
              <a:rPr lang="zh-CN" altLang="en-US" dirty="0"/>
              <a:t>具有可解释性；</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GNN</a:t>
            </a:r>
            <a:r>
              <a:rPr lang="zh-CN" altLang="en-US" dirty="0"/>
              <a:t>的优势是不仅对数据特征有泛化性，对数据维度也有泛化性</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Char char="•"/>
            </a:pPr>
            <a:r>
              <a:rPr lang="zh-CN" altLang="en-US" dirty="0"/>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遗传算法性能略低于</a:t>
            </a:r>
            <a:r>
              <a:rPr lang="en-US" altLang="zh-CN" b="1" dirty="0"/>
              <a:t>CP</a:t>
            </a:r>
            <a:r>
              <a:rPr lang="zh-CN" altLang="en-US" b="1" dirty="0"/>
              <a:t>的原因分析</a:t>
            </a:r>
            <a:r>
              <a:rPr lang="zh-CN" altLang="en-US" dirty="0"/>
              <a:t>：</a:t>
            </a:r>
            <a:r>
              <a:rPr lang="en-US" altLang="zh-CN" dirty="0"/>
              <a:t>1</a:t>
            </a:r>
            <a:r>
              <a:rPr lang="zh-CN" altLang="en-US" dirty="0"/>
              <a:t>、</a:t>
            </a:r>
            <a:r>
              <a:rPr lang="en-US" altLang="zh-CN" dirty="0"/>
              <a:t>CP</a:t>
            </a:r>
            <a:r>
              <a:rPr lang="zh-CN" altLang="en-US" dirty="0"/>
              <a:t>通过海量数据学得了用户预测能力，具备更好的鲁棒性和稳健性；</a:t>
            </a:r>
            <a:r>
              <a:rPr lang="en-US" altLang="zh-CN" dirty="0"/>
              <a:t>2</a:t>
            </a:r>
            <a:r>
              <a:rPr lang="zh-CN" altLang="en-US" dirty="0"/>
              <a:t>、遗传算法虽应为理论上限，但是其中间包含多个可调超参数，对最终性能影响巨大。目前这个结果已经是我们调整后的较高的性能了。</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后续需要补充</a:t>
            </a:r>
            <a:r>
              <a:rPr lang="en-US" altLang="zh-CN" dirty="0"/>
              <a:t>AP</a:t>
            </a:r>
            <a:r>
              <a:rPr lang="zh-CN" altLang="en-US" dirty="0"/>
              <a:t>、</a:t>
            </a:r>
            <a:r>
              <a:rPr lang="en-US" altLang="zh-CN" dirty="0"/>
              <a:t>STA</a:t>
            </a:r>
            <a:r>
              <a:rPr lang="zh-CN" altLang="en-US" dirty="0"/>
              <a:t>同时变化的场景，验证方法的可拓展性</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传播次数增加有助于提升不动点逼近精度，但过多传播会引发数值不稳定与特征过平滑，最终导致模型性能下降。</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802.11v </a:t>
            </a:r>
            <a:r>
              <a:rPr lang="zh-CN" altLang="en-US" dirty="0"/>
              <a:t>并不等同于某一个 </a:t>
            </a:r>
            <a:r>
              <a:rPr lang="en-US" altLang="zh-CN" dirty="0"/>
              <a:t>Wi-Fi </a:t>
            </a:r>
            <a:r>
              <a:rPr lang="zh-CN" altLang="en-US" dirty="0"/>
              <a:t>版本，而是一个扩展协议，可以被 </a:t>
            </a:r>
            <a:r>
              <a:rPr lang="en-US" altLang="zh-CN" b="1" dirty="0"/>
              <a:t>Wi-Fi 4</a:t>
            </a:r>
            <a:r>
              <a:rPr lang="zh-CN" altLang="en-US" b="1" dirty="0"/>
              <a:t>（</a:t>
            </a:r>
            <a:r>
              <a:rPr lang="en-US" altLang="zh-CN" b="1" dirty="0"/>
              <a:t>802.11n</a:t>
            </a:r>
            <a:r>
              <a:rPr lang="zh-CN" altLang="en-US" b="1" dirty="0"/>
              <a:t>）及之后的版本</a:t>
            </a:r>
            <a:r>
              <a:rPr lang="zh-CN" altLang="en-US" dirty="0"/>
              <a:t> 支持。</a:t>
            </a:r>
            <a:r>
              <a:rPr lang="en-US" altLang="zh-CN" b="1" dirty="0"/>
              <a:t>Wi-Fi 6</a:t>
            </a:r>
            <a:r>
              <a:rPr lang="zh-CN" altLang="en-US" b="1" dirty="0"/>
              <a:t>（</a:t>
            </a:r>
            <a:r>
              <a:rPr lang="en-US" altLang="zh-CN" b="1" dirty="0"/>
              <a:t>802.11ax</a:t>
            </a:r>
            <a:r>
              <a:rPr lang="zh-CN" altLang="en-US" b="1" dirty="0"/>
              <a:t>）和 </a:t>
            </a:r>
            <a:r>
              <a:rPr lang="en-US" altLang="zh-CN" b="1" dirty="0"/>
              <a:t>Wi-Fi 7</a:t>
            </a:r>
            <a:r>
              <a:rPr lang="zh-CN" altLang="en-US" b="1" dirty="0"/>
              <a:t>（</a:t>
            </a:r>
            <a:r>
              <a:rPr lang="en-US" altLang="zh-CN" b="1" dirty="0"/>
              <a:t>802.11be</a:t>
            </a:r>
            <a:r>
              <a:rPr lang="zh-CN" altLang="en-US" b="1" dirty="0"/>
              <a:t>）</a:t>
            </a:r>
            <a:r>
              <a:rPr lang="zh-CN" altLang="en-US" dirty="0"/>
              <a:t> 中对 </a:t>
            </a:r>
            <a:r>
              <a:rPr lang="en-US" altLang="zh-CN" dirty="0"/>
              <a:t>802.11v </a:t>
            </a:r>
            <a:r>
              <a:rPr lang="zh-CN" altLang="en-US" dirty="0"/>
              <a:t>的支持最为全面且成熟，特别是在多</a:t>
            </a:r>
            <a:r>
              <a:rPr lang="en-US" altLang="zh-CN" dirty="0"/>
              <a:t>AP</a:t>
            </a:r>
            <a:r>
              <a:rPr lang="zh-CN" altLang="en-US" dirty="0"/>
              <a:t>环境下的漫游和协作优化方面。</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围绕以下四个方面进行展开</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Wi-Fi</a:t>
            </a:r>
            <a:r>
              <a:rPr kumimoji="1" lang="zh-CN" altLang="en-US" dirty="0"/>
              <a:t>标准的演进看似复杂，但实际上自始至终就是有三个重点，数据传输速率显著提升，时延需求更加严格，可靠性要求越来越高，但在现实生活中</a:t>
            </a:r>
            <a:r>
              <a:rPr lang="en-US" altLang="zh-CN" dirty="0"/>
              <a:t>Multi-Channel Network</a:t>
            </a:r>
            <a:r>
              <a:rPr lang="zh-CN" altLang="en-US" dirty="0"/>
              <a:t>，多频道网络就是一个典型的例子，随着数字化内容生态的快速发展，多频道网络</a:t>
            </a:r>
            <a:r>
              <a:rPr lang="en-US" altLang="zh-CN" dirty="0"/>
              <a:t>MCN</a:t>
            </a:r>
            <a:r>
              <a:rPr lang="zh-CN" altLang="en-US" dirty="0"/>
              <a:t>作为一种新型的内容分发模式，在媒体传播，电子商务和社交平台中得到了广泛应用，涵盖的场景包括短视频创作、直播电商以及内容营销，直播间中通常有大量设备同时接入网络，大量主播要同时直播，一个单一的</a:t>
            </a:r>
            <a:r>
              <a:rPr lang="en-US" altLang="zh-CN" dirty="0"/>
              <a:t>AP</a:t>
            </a:r>
            <a:r>
              <a:rPr lang="zh-CN" altLang="en-US" dirty="0"/>
              <a:t>大概率无法支持如此多的并发连接，因而需要部署多个</a:t>
            </a:r>
            <a:r>
              <a:rPr lang="en-US" altLang="zh-CN" dirty="0"/>
              <a:t>AP</a:t>
            </a:r>
            <a:r>
              <a:rPr lang="zh-CN" altLang="en-US" dirty="0"/>
              <a:t>从而有效的分担负载，造成了高密集场景。</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更高的频段</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（信号衰减更大）</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和较短的传输距离的使用也可能导致</a:t>
            </a:r>
            <a:r>
              <a:rPr lang="en-US" altLang="zh-CN" sz="1200" kern="100" dirty="0">
                <a:effectLst/>
                <a:latin typeface="Times New Roman" panose="02020603050405020304" pitchFamily="18" charset="0"/>
                <a:ea typeface="宋体" panose="02010600030101010101" pitchFamily="2" charset="-122"/>
              </a:rPr>
              <a:t>AP</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密度增加</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t>过往的</a:t>
            </a:r>
            <a:r>
              <a:rPr lang="en-US" altLang="zh-CN" dirty="0"/>
              <a:t>WiFi6</a:t>
            </a:r>
            <a:r>
              <a:rPr lang="zh-CN" altLang="en-US" dirty="0"/>
              <a:t>和</a:t>
            </a:r>
            <a:r>
              <a:rPr lang="en-US" altLang="zh-CN" dirty="0"/>
              <a:t>WiFi7</a:t>
            </a:r>
            <a:r>
              <a:rPr lang="zh-CN" altLang="en-US" dirty="0"/>
              <a:t>虽然也对高密集场景下单个</a:t>
            </a:r>
            <a:r>
              <a:rPr lang="en-US" altLang="zh-CN" dirty="0"/>
              <a:t>AP</a:t>
            </a:r>
            <a:r>
              <a:rPr lang="zh-CN" altLang="en-US" dirty="0"/>
              <a:t>下的高密度连接做出了一些改善，但单</a:t>
            </a:r>
            <a:r>
              <a:rPr lang="en-US" altLang="zh-CN" dirty="0"/>
              <a:t>AP</a:t>
            </a:r>
            <a:r>
              <a:rPr lang="zh-CN" altLang="en-US" dirty="0"/>
              <a:t>性能已接近上限，难以改善的显著提升用户体验，因而</a:t>
            </a:r>
            <a:r>
              <a:rPr lang="en-US" altLang="zh-CN" dirty="0"/>
              <a:t>WiFi8</a:t>
            </a:r>
            <a:r>
              <a:rPr lang="zh-CN" altLang="en-US" dirty="0"/>
              <a:t>将多</a:t>
            </a:r>
            <a:r>
              <a:rPr lang="en-US" altLang="zh-CN" dirty="0"/>
              <a:t>AP</a:t>
            </a:r>
            <a:r>
              <a:rPr lang="zh-CN" altLang="en-US" dirty="0"/>
              <a:t>作为重点发展特性来进一步进行讨论。</a:t>
            </a:r>
            <a:endParaRPr kumimoji="1"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模型首先以多</a:t>
            </a:r>
            <a:r>
              <a:rPr lang="en-US" altLang="zh-CN" dirty="0"/>
              <a:t>AP</a:t>
            </a:r>
            <a:r>
              <a:rPr lang="zh-CN" altLang="en-US" dirty="0"/>
              <a:t>协作环境中各 </a:t>
            </a:r>
            <a:r>
              <a:rPr lang="en-US" altLang="zh-CN" dirty="0"/>
              <a:t>STA </a:t>
            </a:r>
            <a:r>
              <a:rPr lang="zh-CN" altLang="en-US" dirty="0"/>
              <a:t>为节点，构建干扰图，提取与信道状态、任务量、优先级等相关的节点特征，通过 </a:t>
            </a:r>
            <a:r>
              <a:rPr lang="en-US" altLang="zh-CN" dirty="0"/>
              <a:t>GNN </a:t>
            </a:r>
            <a:r>
              <a:rPr lang="zh-CN" altLang="en-US" dirty="0"/>
              <a:t>模块感知全局干扰与任务状态；</a:t>
            </a:r>
            <a:endParaRPr lang="zh-CN" altLang="en-US" dirty="0"/>
          </a:p>
          <a:p>
            <a:r>
              <a:rPr lang="zh-CN" altLang="en-US" dirty="0"/>
              <a:t>然后经过全局平均池化层、全连接层和动态输出层，最终输出一个 </a:t>
            </a:r>
            <a:r>
              <a:rPr lang="en-US" altLang="zh-CN" dirty="0"/>
              <a:t>TWT slot </a:t>
            </a:r>
            <a:r>
              <a:rPr lang="zh-CN" altLang="en-US" dirty="0"/>
              <a:t>的调度策略向量，用于指导每个 </a:t>
            </a:r>
            <a:r>
              <a:rPr lang="en-US" altLang="zh-CN" dirty="0"/>
              <a:t>TWT slot </a:t>
            </a:r>
            <a:r>
              <a:rPr lang="zh-CN" altLang="en-US" dirty="0"/>
              <a:t>中，哪个 </a:t>
            </a:r>
            <a:r>
              <a:rPr lang="en-US" altLang="zh-CN" dirty="0"/>
              <a:t>STA </a:t>
            </a:r>
            <a:r>
              <a:rPr lang="zh-CN" altLang="en-US" dirty="0"/>
              <a:t>应该唤醒。</a:t>
            </a:r>
            <a:endParaRPr lang="zh-CN" altLang="en-US" dirty="0"/>
          </a:p>
          <a:p>
            <a:r>
              <a:rPr lang="zh-CN" altLang="en-US" dirty="0"/>
              <a:t>可补充强调：</a:t>
            </a:r>
            <a:endParaRPr lang="zh-CN" altLang="en-US" dirty="0"/>
          </a:p>
          <a:p>
            <a:pPr>
              <a:buFont typeface="Arial" panose="020B0604020202020204" pitchFamily="34" charset="0"/>
              <a:buChar char="•"/>
            </a:pPr>
            <a:r>
              <a:rPr lang="zh-CN" altLang="en-US" dirty="0"/>
              <a:t>输出维度为 </a:t>
            </a:r>
            <a:r>
              <a:rPr lang="en-US" altLang="zh-CN" dirty="0" err="1"/>
              <a:t>num_twt_slots</a:t>
            </a:r>
            <a:r>
              <a:rPr lang="en-US" altLang="zh-CN" dirty="0"/>
              <a:t> × </a:t>
            </a:r>
            <a:r>
              <a:rPr lang="en-US" altLang="zh-CN" dirty="0" err="1"/>
              <a:t>num_actions</a:t>
            </a:r>
            <a:r>
              <a:rPr lang="zh-CN" altLang="en-US" dirty="0"/>
              <a:t>，</a:t>
            </a:r>
            <a:r>
              <a:rPr lang="zh-CN" altLang="en-US" b="1" dirty="0"/>
              <a:t>每个 </a:t>
            </a:r>
            <a:r>
              <a:rPr lang="en-US" altLang="zh-CN" b="1" dirty="0"/>
              <a:t>slot </a:t>
            </a:r>
            <a:r>
              <a:rPr lang="zh-CN" altLang="en-US" b="1" dirty="0"/>
              <a:t>做出一次调度决策</a:t>
            </a:r>
            <a:endParaRPr lang="zh-CN" altLang="en-US" dirty="0"/>
          </a:p>
          <a:p>
            <a:pPr>
              <a:buFont typeface="Arial" panose="020B0604020202020204" pitchFamily="34" charset="0"/>
              <a:buChar char="•"/>
            </a:pPr>
            <a:r>
              <a:rPr lang="zh-CN" altLang="en-US" dirty="0"/>
              <a:t>使用 </a:t>
            </a:r>
            <a:r>
              <a:rPr lang="en-US" altLang="zh-CN" b="1" dirty="0"/>
              <a:t>REINFORCE </a:t>
            </a:r>
            <a:r>
              <a:rPr lang="zh-CN" altLang="en-US" b="1" dirty="0"/>
              <a:t>算法</a:t>
            </a:r>
            <a:r>
              <a:rPr lang="zh-CN" altLang="en-US" dirty="0"/>
              <a:t>训练策略网络，优化目标是 </a:t>
            </a:r>
            <a:r>
              <a:rPr lang="zh-CN" altLang="en-US" b="1" dirty="0"/>
              <a:t>最大化最小用户的平均传输速率</a:t>
            </a:r>
            <a:endParaRPr lang="zh-CN" altLang="en-US" dirty="0"/>
          </a:p>
          <a:p>
            <a:endParaRPr lang="en-US" altLang="zh-CN" dirty="0"/>
          </a:p>
          <a:p>
            <a:endParaRPr lang="en-US" altLang="zh-CN" dirty="0"/>
          </a:p>
          <a:p>
            <a:r>
              <a:rPr lang="zh-CN" altLang="en-US" dirty="0"/>
              <a:t>在训练策略过程中，采用了 </a:t>
            </a:r>
            <a:r>
              <a:rPr lang="en-US" altLang="zh-CN" dirty="0"/>
              <a:t>REINFORCE </a:t>
            </a:r>
            <a:r>
              <a:rPr lang="zh-CN" altLang="en-US" dirty="0"/>
              <a:t>策略梯度方法。它能够直接利用最终 </a:t>
            </a:r>
            <a:r>
              <a:rPr lang="en-US" altLang="zh-CN" dirty="0"/>
              <a:t>reward </a:t>
            </a:r>
            <a:r>
              <a:rPr lang="zh-CN" altLang="en-US" dirty="0"/>
              <a:t>信号优化调度策略，适合当前 </a:t>
            </a:r>
            <a:r>
              <a:rPr lang="en-US" altLang="zh-CN" dirty="0"/>
              <a:t>reward </a:t>
            </a:r>
            <a:r>
              <a:rPr lang="zh-CN" altLang="en-US" dirty="0"/>
              <a:t>明确、环境已知、动作空间有限的调度问题。</a:t>
            </a:r>
            <a:endParaRPr lang="zh-CN" altLang="en-US" dirty="0"/>
          </a:p>
          <a:p>
            <a:r>
              <a:rPr lang="zh-CN" altLang="en-US" dirty="0"/>
              <a:t>可进一步说明：</a:t>
            </a:r>
            <a:endParaRPr lang="zh-CN" altLang="en-US" dirty="0"/>
          </a:p>
          <a:p>
            <a:pPr>
              <a:buFont typeface="Arial" panose="020B0604020202020204" pitchFamily="34" charset="0"/>
              <a:buChar char="•"/>
            </a:pPr>
            <a:r>
              <a:rPr lang="zh-CN" altLang="en-US" dirty="0"/>
              <a:t>强调是 </a:t>
            </a:r>
            <a:r>
              <a:rPr lang="zh-CN" altLang="en-US" b="1" dirty="0"/>
              <a:t>基于 </a:t>
            </a:r>
            <a:r>
              <a:rPr lang="en-US" altLang="zh-CN" b="1" dirty="0"/>
              <a:t>episode </a:t>
            </a:r>
            <a:r>
              <a:rPr lang="zh-CN" altLang="en-US" b="1" dirty="0"/>
              <a:t>的整体调度奖励进行优化</a:t>
            </a:r>
            <a:endParaRPr lang="zh-CN" altLang="en-US" dirty="0"/>
          </a:p>
          <a:p>
            <a:pPr>
              <a:buFont typeface="Arial" panose="020B0604020202020204" pitchFamily="34" charset="0"/>
              <a:buChar char="•"/>
            </a:pPr>
            <a:r>
              <a:rPr lang="zh-CN" altLang="en-US" b="1" dirty="0"/>
              <a:t>避免了复杂的值函数建模</a:t>
            </a:r>
            <a:r>
              <a:rPr lang="zh-CN" altLang="en-US" dirty="0"/>
              <a:t>，更易在小规模调度验证阶段收敛</a:t>
            </a:r>
            <a:endParaRPr lang="zh-CN" altLang="en-US" dirty="0"/>
          </a:p>
          <a:p>
            <a:endParaRPr lang="en-US" altLang="zh-CN" dirty="0"/>
          </a:p>
          <a:p>
            <a:r>
              <a:rPr lang="zh-CN" altLang="en-US" dirty="0"/>
              <a:t>左图：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图中蓝线表示每个 </a:t>
            </a:r>
            <a:r>
              <a:rPr lang="en-US" altLang="zh-CN" dirty="0"/>
              <a:t>Episode </a:t>
            </a:r>
            <a:r>
              <a:rPr lang="zh-CN" altLang="en-US" dirty="0"/>
              <a:t>的最小用户平均速率，红线是过去 </a:t>
            </a:r>
            <a:r>
              <a:rPr lang="en-US" altLang="zh-CN" dirty="0"/>
              <a:t>45 </a:t>
            </a:r>
            <a:r>
              <a:rPr lang="zh-CN" altLang="en-US" dirty="0"/>
              <a:t>个 </a:t>
            </a:r>
            <a:r>
              <a:rPr lang="en-US" altLang="zh-CN" dirty="0"/>
              <a:t>episode </a:t>
            </a:r>
            <a:r>
              <a:rPr lang="zh-CN" altLang="en-US" dirty="0"/>
              <a:t>的移动平均。可以看出，模型在训练过程中 </a:t>
            </a:r>
            <a:r>
              <a:rPr lang="en-US" altLang="zh-CN" dirty="0"/>
              <a:t>reward </a:t>
            </a:r>
            <a:r>
              <a:rPr lang="zh-CN" altLang="en-US" dirty="0"/>
              <a:t>保持稳定且在一定范围内波动，平均值达到 </a:t>
            </a:r>
            <a:r>
              <a:rPr lang="en-US" altLang="zh-CN" dirty="0"/>
              <a:t>0.83</a:t>
            </a:r>
            <a:r>
              <a:rPr lang="zh-CN" altLang="en-US" dirty="0"/>
              <a:t>，相较随机调度明显提升，表明所提 </a:t>
            </a:r>
            <a:r>
              <a:rPr lang="en-US" altLang="zh-CN" dirty="0"/>
              <a:t>GNN+REINFORCE </a:t>
            </a:r>
            <a:r>
              <a:rPr lang="zh-CN" altLang="en-US" dirty="0"/>
              <a:t>方法能有效学习高效的调度策略以提升最小速率，满足公平性需求。</a:t>
            </a:r>
            <a:endParaRPr lang="en-US" altLang="zh-CN" dirty="0"/>
          </a:p>
          <a:p>
            <a:r>
              <a:rPr lang="en-US" altLang="zh-CN" dirty="0"/>
              <a:t>1.</a:t>
            </a:r>
            <a:r>
              <a:rPr lang="zh-CN" altLang="en-US" dirty="0"/>
              <a:t>整体 </a:t>
            </a:r>
            <a:r>
              <a:rPr lang="en-US" altLang="zh-CN" dirty="0"/>
              <a:t>reward </a:t>
            </a:r>
            <a:r>
              <a:rPr lang="zh-CN" altLang="en-US" dirty="0"/>
              <a:t>是稳定在较高水平：红色曲线大致在 </a:t>
            </a:r>
            <a:r>
              <a:rPr lang="en-US" altLang="zh-CN" dirty="0"/>
              <a:t>0.8 </a:t>
            </a:r>
            <a:r>
              <a:rPr lang="zh-CN" altLang="en-US" dirty="0"/>
              <a:t>左右波动，说明策略有一定能力维持良好的调度效果。最大 </a:t>
            </a:r>
            <a:r>
              <a:rPr lang="en-US" altLang="zh-CN" dirty="0"/>
              <a:t>reward </a:t>
            </a:r>
            <a:r>
              <a:rPr lang="zh-CN" altLang="en-US" dirty="0"/>
              <a:t>达到 </a:t>
            </a:r>
            <a:r>
              <a:rPr lang="en-US" altLang="zh-CN" dirty="0"/>
              <a:t>1.869</a:t>
            </a:r>
            <a:r>
              <a:rPr lang="zh-CN" altLang="en-US" dirty="0"/>
              <a:t>，说明模型确实探索到了非常好的策略。你当前 </a:t>
            </a:r>
            <a:r>
              <a:rPr lang="en-US" altLang="zh-CN" dirty="0"/>
              <a:t>reward </a:t>
            </a:r>
            <a:r>
              <a:rPr lang="zh-CN" altLang="en-US" dirty="0"/>
              <a:t>的定义是：</a:t>
            </a:r>
            <a:r>
              <a:rPr lang="zh-CN" altLang="en-US" b="1" dirty="0"/>
              <a:t>最小用户的平均速率</a:t>
            </a:r>
            <a:r>
              <a:rPr lang="zh-CN" altLang="en-US" dirty="0"/>
              <a:t>，这是个</a:t>
            </a:r>
            <a:r>
              <a:rPr lang="zh-CN" altLang="en-US" b="1" dirty="0"/>
              <a:t>非常苛刻的目标</a:t>
            </a:r>
            <a:r>
              <a:rPr lang="zh-CN" altLang="en-US" dirty="0"/>
              <a:t>（因为它不看整体好坏，而是盯着最差的人）。</a:t>
            </a:r>
            <a:endParaRPr lang="zh-CN" altLang="en-US" dirty="0"/>
          </a:p>
          <a:p>
            <a:r>
              <a:rPr lang="zh-CN" altLang="en-US" dirty="0"/>
              <a:t>即使整体优化了，只要某些 </a:t>
            </a:r>
            <a:r>
              <a:rPr lang="en-US" altLang="zh-CN" dirty="0"/>
              <a:t>TWT slot </a:t>
            </a:r>
            <a:r>
              <a:rPr lang="zh-CN" altLang="en-US" dirty="0"/>
              <a:t>没调度好最慢的人，</a:t>
            </a:r>
            <a:r>
              <a:rPr lang="en-US" altLang="zh-CN" dirty="0"/>
              <a:t>reward </a:t>
            </a:r>
            <a:r>
              <a:rPr lang="zh-CN" altLang="en-US" dirty="0"/>
              <a:t>就不会涨很多。</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r>
              <a:rPr lang="zh-CN" altLang="en-US" dirty="0"/>
              <a:t>右图：</a:t>
            </a:r>
            <a:endParaRPr lang="en-US" altLang="zh-CN" dirty="0"/>
          </a:p>
          <a:p>
            <a:r>
              <a:rPr lang="zh-CN" altLang="en-US" dirty="0"/>
              <a:t>右图是策略损失（</a:t>
            </a:r>
            <a:r>
              <a:rPr lang="en-US" altLang="zh-CN" dirty="0"/>
              <a:t>Policy Loss</a:t>
            </a:r>
            <a:r>
              <a:rPr lang="zh-CN" altLang="en-US" dirty="0"/>
              <a:t>）随训练轮数的变化。</a:t>
            </a:r>
            <a:r>
              <a:rPr lang="en-US" altLang="zh-CN" dirty="0"/>
              <a:t>REINFORCE </a:t>
            </a:r>
            <a:r>
              <a:rPr lang="zh-CN" altLang="en-US" dirty="0"/>
              <a:t>理论上期望损失趋近于 </a:t>
            </a:r>
            <a:r>
              <a:rPr lang="en-US" altLang="zh-CN" dirty="0"/>
              <a:t>0</a:t>
            </a:r>
            <a:r>
              <a:rPr lang="zh-CN" altLang="en-US" dirty="0"/>
              <a:t>，图中红线也显示策略在 </a:t>
            </a:r>
            <a:r>
              <a:rPr lang="en-US" altLang="zh-CN" dirty="0"/>
              <a:t>45 </a:t>
            </a:r>
            <a:r>
              <a:rPr lang="zh-CN" altLang="en-US" dirty="0"/>
              <a:t>轮平均值上基本稳定在 </a:t>
            </a:r>
            <a:r>
              <a:rPr lang="en-US" altLang="zh-CN" b="1" dirty="0"/>
              <a:t>-0.03 </a:t>
            </a:r>
            <a:r>
              <a:rPr lang="zh-CN" altLang="en-US" b="1" dirty="0"/>
              <a:t>附近</a:t>
            </a:r>
            <a:r>
              <a:rPr lang="zh-CN" altLang="en-US" dirty="0"/>
              <a:t>，表明训练是有效收敛的。绿色区域可视为收敛“带”</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作为</a:t>
            </a:r>
            <a:r>
              <a:rPr kumimoji="1" lang="en-US" altLang="zh-CN" dirty="0"/>
              <a:t>WiFi8</a:t>
            </a:r>
            <a:r>
              <a:rPr kumimoji="1" lang="zh-CN" altLang="en-US" dirty="0"/>
              <a:t>的一个重点研究方向，多篇相关提案，已经提出，同时</a:t>
            </a:r>
            <a:r>
              <a:rPr lang="zh-CN" altLang="en-US" dirty="0"/>
              <a:t>在</a:t>
            </a:r>
            <a:r>
              <a:rPr lang="en-US" altLang="zh-CN" dirty="0"/>
              <a:t>IEEE 802.11</a:t>
            </a:r>
            <a:r>
              <a:rPr lang="zh-CN" altLang="en-US" dirty="0"/>
              <a:t>工作组的相关讨论中，</a:t>
            </a:r>
            <a:r>
              <a:rPr lang="en-US" altLang="zh-CN" dirty="0"/>
              <a:t>AI/ML</a:t>
            </a:r>
            <a:r>
              <a:rPr lang="zh-CN" altLang="en-US" dirty="0"/>
              <a:t>驱动的增强型多</a:t>
            </a:r>
            <a:r>
              <a:rPr lang="en-US" altLang="zh-CN" dirty="0"/>
              <a:t>AP</a:t>
            </a:r>
            <a:r>
              <a:rPr lang="zh-CN" altLang="en-US" dirty="0"/>
              <a:t>协调被列为未来用例的重要研究领域之一</a:t>
            </a:r>
            <a:endParaRPr kumimoji="1"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目前现有的多</a:t>
            </a:r>
            <a:r>
              <a:rPr kumimoji="1" lang="en-US" altLang="zh-CN" dirty="0"/>
              <a:t>AP</a:t>
            </a:r>
            <a:r>
              <a:rPr kumimoji="1" lang="zh-CN" altLang="en-US" dirty="0"/>
              <a:t>技术的研究现状如图所示，多</a:t>
            </a:r>
            <a:r>
              <a:rPr kumimoji="1" lang="en-US" altLang="zh-CN" dirty="0"/>
              <a:t>AP</a:t>
            </a:r>
            <a:r>
              <a:rPr kumimoji="1" lang="zh-CN" altLang="en-US" dirty="0"/>
              <a:t>场景协作传输方式如下图所示，有以下</a:t>
            </a:r>
            <a:r>
              <a:rPr kumimoji="1" lang="en-US" altLang="zh-CN" dirty="0"/>
              <a:t>6</a:t>
            </a:r>
            <a:r>
              <a:rPr kumimoji="1" lang="zh-CN" altLang="en-US" dirty="0"/>
              <a:t>种方法，其中关于</a:t>
            </a:r>
            <a:r>
              <a:rPr kumimoji="1" lang="en-US" altLang="zh-CN" dirty="0"/>
              <a:t>MAP</a:t>
            </a:r>
            <a:r>
              <a:rPr kumimoji="1" lang="zh-CN" altLang="en-US" dirty="0"/>
              <a:t>协作方面涉及的子任务如图所示，其多</a:t>
            </a:r>
            <a:r>
              <a:rPr kumimoji="1" lang="en-US" altLang="zh-CN" dirty="0"/>
              <a:t>AP</a:t>
            </a:r>
            <a:r>
              <a:rPr kumimoji="1" lang="zh-CN" altLang="en-US" dirty="0"/>
              <a:t>场景优化方案涉及以下问题。</a:t>
            </a:r>
            <a:endParaRPr kumimoji="1"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3"/>
          <p:cNvSpPr>
            <a:spLocks noGrp="1"/>
          </p:cNvSpPr>
          <p:nvPr>
            <p:ph type="title"/>
          </p:nvPr>
        </p:nvSpPr>
        <p:spPr>
          <a:xfrm>
            <a:off x="614680" y="203200"/>
            <a:ext cx="6642100" cy="730249"/>
          </a:xfrm>
        </p:spPr>
        <p:txBody>
          <a:bodyPr>
            <a:normAutofit/>
          </a:bodyPr>
          <a:lstStyle>
            <a:lvl1pPr>
              <a:defRPr sz="3600"/>
            </a:lvl1pPr>
          </a:lstStyle>
          <a:p>
            <a:r>
              <a:rPr lang="zh-CN" altLang="en-US"/>
              <a:t>单击此处编辑母版标题样式</a:t>
            </a:r>
            <a:endParaRPr lang="zh-CN" altLang="en-US"/>
          </a:p>
        </p:txBody>
      </p:sp>
      <p:sp>
        <p:nvSpPr>
          <p:cNvPr id="5" name="灯片编号占位符 4"/>
          <p:cNvSpPr>
            <a:spLocks noGrp="1"/>
          </p:cNvSpPr>
          <p:nvPr>
            <p:ph type="sldNum" sz="quarter" idx="10"/>
          </p:nvPr>
        </p:nvSpPr>
        <p:spPr/>
        <p:txBody>
          <a:bodyPr/>
          <a:lstStyle>
            <a:lvl1pPr>
              <a:defRPr b="1">
                <a:solidFill>
                  <a:srgbClr val="203864"/>
                </a:solidFill>
              </a:defRPr>
            </a:lvl1pPr>
          </a:lstStyle>
          <a:p>
            <a:fld id="{54B3F8C3-4D34-464E-BB5A-60724E4C6E9F}" type="slidenum">
              <a:rPr lang="zh-CN" altLang="en-US" smtClean="0"/>
            </a:fld>
            <a:endParaRPr lang="zh-CN" alt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a:xfrm>
            <a:off x="695960" y="6356350"/>
            <a:ext cx="2743200" cy="365125"/>
          </a:xfrm>
        </p:spPr>
        <p:txBody>
          <a:bodyPr wrap="square">
            <a:normAutofit/>
          </a:bodyPr>
          <a:lstStyle/>
          <a:p>
            <a:endParaRPr lang="zh-CN" altLang="en-US" dirty="0"/>
          </a:p>
        </p:txBody>
      </p:sp>
      <p:sp>
        <p:nvSpPr>
          <p:cNvPr id="4" name="页脚占位符 3"/>
          <p:cNvSpPr>
            <a:spLocks noGrp="1"/>
          </p:cNvSpPr>
          <p:nvPr>
            <p:ph type="ftr" sz="quarter" idx="11"/>
            <p:custDataLst>
              <p:tags r:id="rId4"/>
            </p:custDataLst>
          </p:nvPr>
        </p:nvSpPr>
        <p:spPr>
          <a:xfrm>
            <a:off x="4038600" y="6356350"/>
            <a:ext cx="4114800" cy="365125"/>
          </a:xfrm>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wrap="square">
            <a:normAutofit/>
          </a:bodyPr>
          <a:lstStyle>
            <a:lvl1pPr>
              <a:defRPr b="1">
                <a:solidFill>
                  <a:srgbClr val="203864"/>
                </a:solidFill>
              </a:defRPr>
            </a:lvl1pPr>
          </a:lstStyle>
          <a:p>
            <a:fld id="{BE5F26B5-172A-4DC2-B0B7-181CFC56B87C}" type="slidenum">
              <a:rPr lang="zh-CN" altLang="en-US" smtClean="0"/>
            </a:fld>
            <a:endParaRPr lang="zh-CN" altLang="en-US"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直接连接符 2"/>
          <p:cNvCxnSpPr/>
          <p:nvPr userDrawn="1"/>
        </p:nvCxnSpPr>
        <p:spPr>
          <a:xfrm>
            <a:off x="614680" y="875030"/>
            <a:ext cx="11304270" cy="0"/>
          </a:xfrm>
          <a:prstGeom prst="line">
            <a:avLst/>
          </a:prstGeom>
          <a:ln w="1270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0" y="247650"/>
            <a:ext cx="8890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21920" y="247650"/>
            <a:ext cx="38608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占位符 7"/>
          <p:cNvSpPr>
            <a:spLocks noGrp="1"/>
          </p:cNvSpPr>
          <p:nvPr>
            <p:ph type="title"/>
          </p:nvPr>
        </p:nvSpPr>
        <p:spPr>
          <a:xfrm>
            <a:off x="614680" y="241300"/>
            <a:ext cx="6642100" cy="730249"/>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9" name="灯片编号占位符 8"/>
          <p:cNvSpPr>
            <a:spLocks noGrp="1"/>
          </p:cNvSpPr>
          <p:nvPr>
            <p:ph type="sldNum" sz="quarter" idx="4"/>
          </p:nvPr>
        </p:nvSpPr>
        <p:spPr>
          <a:xfrm>
            <a:off x="9271000" y="63817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4B3F8C3-4D34-464E-BB5A-60724E4C6E9F}" type="slidenum">
              <a:rPr lang="zh-CN" altLang="en-US" smtClean="0"/>
            </a:fld>
            <a:r>
              <a:rPr lang="en-US" altLang="zh-CN" dirty="0"/>
              <a:t>/46</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000" b="1" kern="1200">
          <a:solidFill>
            <a:schemeClr val="accent1">
              <a:lumMod val="50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30.png"/><Relationship Id="rId2" Type="http://schemas.microsoft.com/office/2007/relationships/hdphoto" Target="../media/image29.wdp"/><Relationship Id="rId1"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jpeg"/></Relationships>
</file>

<file path=ppt/slides/_rels/slide13.xml.rels><?xml version="1.0" encoding="UTF-8" standalone="yes"?>
<Relationships xmlns="http://schemas.openxmlformats.org/package/2006/relationships"><Relationship Id="rId9" Type="http://schemas.openxmlformats.org/officeDocument/2006/relationships/image" Target="../media/image43.wmf"/><Relationship Id="rId8" Type="http://schemas.openxmlformats.org/officeDocument/2006/relationships/oleObject" Target="../embeddings/oleObject2.bin"/><Relationship Id="rId7" Type="http://schemas.openxmlformats.org/officeDocument/2006/relationships/image" Target="../media/image42.wmf"/><Relationship Id="rId6" Type="http://schemas.openxmlformats.org/officeDocument/2006/relationships/oleObject" Target="../embeddings/oleObject1.bin"/><Relationship Id="rId5" Type="http://schemas.openxmlformats.org/officeDocument/2006/relationships/image" Target="../media/image41.GIF"/><Relationship Id="rId4" Type="http://schemas.openxmlformats.org/officeDocument/2006/relationships/image" Target="../media/image40.svg"/><Relationship Id="rId3" Type="http://schemas.openxmlformats.org/officeDocument/2006/relationships/image" Target="../media/image39.png"/><Relationship Id="rId2" Type="http://schemas.openxmlformats.org/officeDocument/2006/relationships/image" Target="../media/image38.svg"/><Relationship Id="rId18" Type="http://schemas.openxmlformats.org/officeDocument/2006/relationships/notesSlide" Target="../notesSlides/notesSlide13.xml"/><Relationship Id="rId17" Type="http://schemas.openxmlformats.org/officeDocument/2006/relationships/vmlDrawing" Target="../drawings/vmlDrawing1.vml"/><Relationship Id="rId16" Type="http://schemas.openxmlformats.org/officeDocument/2006/relationships/slideLayout" Target="../slideLayouts/slideLayout1.xml"/><Relationship Id="rId15" Type="http://schemas.openxmlformats.org/officeDocument/2006/relationships/image" Target="../media/image46.wmf"/><Relationship Id="rId14" Type="http://schemas.openxmlformats.org/officeDocument/2006/relationships/oleObject" Target="../embeddings/oleObject5.bin"/><Relationship Id="rId13" Type="http://schemas.openxmlformats.org/officeDocument/2006/relationships/image" Target="../media/image45.wmf"/><Relationship Id="rId12" Type="http://schemas.openxmlformats.org/officeDocument/2006/relationships/oleObject" Target="../embeddings/oleObject4.bin"/><Relationship Id="rId11" Type="http://schemas.openxmlformats.org/officeDocument/2006/relationships/image" Target="../media/image44.wmf"/><Relationship Id="rId10" Type="http://schemas.openxmlformats.org/officeDocument/2006/relationships/oleObject" Target="../embeddings/oleObject3.bin"/><Relationship Id="rId1" Type="http://schemas.openxmlformats.org/officeDocument/2006/relationships/image" Target="../media/image37.png"/></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10.bin"/><Relationship Id="rId8" Type="http://schemas.openxmlformats.org/officeDocument/2006/relationships/image" Target="../media/image50.wmf"/><Relationship Id="rId7" Type="http://schemas.openxmlformats.org/officeDocument/2006/relationships/oleObject" Target="../embeddings/oleObject9.bin"/><Relationship Id="rId6" Type="http://schemas.openxmlformats.org/officeDocument/2006/relationships/image" Target="../media/image49.wmf"/><Relationship Id="rId5" Type="http://schemas.openxmlformats.org/officeDocument/2006/relationships/oleObject" Target="../embeddings/oleObject8.bin"/><Relationship Id="rId4" Type="http://schemas.openxmlformats.org/officeDocument/2006/relationships/image" Target="../media/image48.wmf"/><Relationship Id="rId3" Type="http://schemas.openxmlformats.org/officeDocument/2006/relationships/oleObject" Target="../embeddings/oleObject7.bin"/><Relationship Id="rId2" Type="http://schemas.openxmlformats.org/officeDocument/2006/relationships/image" Target="../media/image47.wmf"/><Relationship Id="rId15" Type="http://schemas.openxmlformats.org/officeDocument/2006/relationships/notesSlide" Target="../notesSlides/notesSlide14.xml"/><Relationship Id="rId14" Type="http://schemas.openxmlformats.org/officeDocument/2006/relationships/vmlDrawing" Target="../drawings/vmlDrawing2.vml"/><Relationship Id="rId13" Type="http://schemas.openxmlformats.org/officeDocument/2006/relationships/slideLayout" Target="../slideLayouts/slideLayout1.xml"/><Relationship Id="rId12" Type="http://schemas.openxmlformats.org/officeDocument/2006/relationships/image" Target="../media/image52.emf"/><Relationship Id="rId11" Type="http://schemas.openxmlformats.org/officeDocument/2006/relationships/oleObject" Target="../embeddings/oleObject11.bin"/><Relationship Id="rId10" Type="http://schemas.openxmlformats.org/officeDocument/2006/relationships/image" Target="../media/image51.wmf"/><Relationship Id="rId1"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16.bin"/><Relationship Id="rId8" Type="http://schemas.openxmlformats.org/officeDocument/2006/relationships/image" Target="../media/image54.wmf"/><Relationship Id="rId7" Type="http://schemas.openxmlformats.org/officeDocument/2006/relationships/oleObject" Target="../embeddings/oleObject15.bin"/><Relationship Id="rId6" Type="http://schemas.openxmlformats.org/officeDocument/2006/relationships/image" Target="../media/image53.wmf"/><Relationship Id="rId5" Type="http://schemas.openxmlformats.org/officeDocument/2006/relationships/oleObject" Target="../embeddings/oleObject14.bin"/><Relationship Id="rId4" Type="http://schemas.openxmlformats.org/officeDocument/2006/relationships/image" Target="../media/image48.wmf"/><Relationship Id="rId3" Type="http://schemas.openxmlformats.org/officeDocument/2006/relationships/oleObject" Target="../embeddings/oleObject13.bin"/><Relationship Id="rId21" Type="http://schemas.openxmlformats.org/officeDocument/2006/relationships/notesSlide" Target="../notesSlides/notesSlide15.xml"/><Relationship Id="rId20" Type="http://schemas.openxmlformats.org/officeDocument/2006/relationships/vmlDrawing" Target="../drawings/vmlDrawing3.vml"/><Relationship Id="rId2" Type="http://schemas.openxmlformats.org/officeDocument/2006/relationships/image" Target="../media/image47.wmf"/><Relationship Id="rId19" Type="http://schemas.openxmlformats.org/officeDocument/2006/relationships/slideLayout" Target="../slideLayouts/slideLayout1.xml"/><Relationship Id="rId18" Type="http://schemas.openxmlformats.org/officeDocument/2006/relationships/image" Target="../media/image59.emf"/><Relationship Id="rId17" Type="http://schemas.openxmlformats.org/officeDocument/2006/relationships/oleObject" Target="../embeddings/oleObject20.bin"/><Relationship Id="rId16" Type="http://schemas.openxmlformats.org/officeDocument/2006/relationships/image" Target="../media/image58.emf"/><Relationship Id="rId15" Type="http://schemas.openxmlformats.org/officeDocument/2006/relationships/oleObject" Target="../embeddings/oleObject19.bin"/><Relationship Id="rId14" Type="http://schemas.openxmlformats.org/officeDocument/2006/relationships/image" Target="../media/image57.wmf"/><Relationship Id="rId13" Type="http://schemas.openxmlformats.org/officeDocument/2006/relationships/oleObject" Target="../embeddings/oleObject18.bin"/><Relationship Id="rId12" Type="http://schemas.openxmlformats.org/officeDocument/2006/relationships/image" Target="../media/image56.emf"/><Relationship Id="rId11" Type="http://schemas.openxmlformats.org/officeDocument/2006/relationships/oleObject" Target="../embeddings/oleObject17.bin"/><Relationship Id="rId10" Type="http://schemas.openxmlformats.org/officeDocument/2006/relationships/image" Target="../media/image55.wmf"/><Relationship Id="rId1" Type="http://schemas.openxmlformats.org/officeDocument/2006/relationships/oleObject" Target="../embeddings/oleObject12.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18.xml.rels><?xml version="1.0" encoding="UTF-8" standalone="yes"?>
<Relationships xmlns="http://schemas.openxmlformats.org/package/2006/relationships"><Relationship Id="rId9" Type="http://schemas.openxmlformats.org/officeDocument/2006/relationships/image" Target="../media/image66.wmf"/><Relationship Id="rId8" Type="http://schemas.openxmlformats.org/officeDocument/2006/relationships/oleObject" Target="../embeddings/oleObject23.bin"/><Relationship Id="rId7" Type="http://schemas.openxmlformats.org/officeDocument/2006/relationships/image" Target="../media/image65.wmf"/><Relationship Id="rId6" Type="http://schemas.openxmlformats.org/officeDocument/2006/relationships/oleObject" Target="../embeddings/oleObject22.bin"/><Relationship Id="rId5" Type="http://schemas.openxmlformats.org/officeDocument/2006/relationships/image" Target="../media/image64.png"/><Relationship Id="rId4" Type="http://schemas.openxmlformats.org/officeDocument/2006/relationships/image" Target="../media/image63.wmf"/><Relationship Id="rId3" Type="http://schemas.openxmlformats.org/officeDocument/2006/relationships/oleObject" Target="../embeddings/oleObject21.bin"/><Relationship Id="rId2" Type="http://schemas.openxmlformats.org/officeDocument/2006/relationships/image" Target="../media/image62.png"/><Relationship Id="rId19" Type="http://schemas.openxmlformats.org/officeDocument/2006/relationships/notesSlide" Target="../notesSlides/notesSlide18.xml"/><Relationship Id="rId18" Type="http://schemas.openxmlformats.org/officeDocument/2006/relationships/vmlDrawing" Target="../drawings/vmlDrawing4.vml"/><Relationship Id="rId17" Type="http://schemas.openxmlformats.org/officeDocument/2006/relationships/slideLayout" Target="../slideLayouts/slideLayout1.xml"/><Relationship Id="rId16" Type="http://schemas.openxmlformats.org/officeDocument/2006/relationships/image" Target="../media/image71.wmf"/><Relationship Id="rId15" Type="http://schemas.openxmlformats.org/officeDocument/2006/relationships/oleObject" Target="../embeddings/oleObject25.bin"/><Relationship Id="rId14" Type="http://schemas.openxmlformats.org/officeDocument/2006/relationships/image" Target="../media/image70.png"/><Relationship Id="rId13" Type="http://schemas.openxmlformats.org/officeDocument/2006/relationships/image" Target="../media/image69.png"/><Relationship Id="rId12" Type="http://schemas.openxmlformats.org/officeDocument/2006/relationships/image" Target="../media/image68.wmf"/><Relationship Id="rId11" Type="http://schemas.openxmlformats.org/officeDocument/2006/relationships/oleObject" Target="../embeddings/oleObject24.bin"/><Relationship Id="rId10" Type="http://schemas.openxmlformats.org/officeDocument/2006/relationships/image" Target="../media/image67.png"/><Relationship Id="rId1" Type="http://schemas.openxmlformats.org/officeDocument/2006/relationships/image" Target="../media/image61.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9.png"/><Relationship Id="rId7" Type="http://schemas.openxmlformats.org/officeDocument/2006/relationships/image" Target="../media/image78.png"/><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0" Type="http://schemas.openxmlformats.org/officeDocument/2006/relationships/notesSlide" Target="../notesSlides/notesSlide19.xml"/><Relationship Id="rId1" Type="http://schemas.openxmlformats.org/officeDocument/2006/relationships/image" Target="../media/image7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80.png"/></Relationships>
</file>

<file path=ppt/slides/_rels/slide21.xml.rels><?xml version="1.0" encoding="UTF-8" standalone="yes"?>
<Relationships xmlns="http://schemas.openxmlformats.org/package/2006/relationships"><Relationship Id="rId9" Type="http://schemas.openxmlformats.org/officeDocument/2006/relationships/image" Target="../media/image89.svg"/><Relationship Id="rId8" Type="http://schemas.openxmlformats.org/officeDocument/2006/relationships/image" Target="../media/image88.svg"/><Relationship Id="rId7" Type="http://schemas.openxmlformats.org/officeDocument/2006/relationships/image" Target="../media/image87.png"/><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 Id="rId3" Type="http://schemas.openxmlformats.org/officeDocument/2006/relationships/image" Target="../media/image83.png"/><Relationship Id="rId22" Type="http://schemas.openxmlformats.org/officeDocument/2006/relationships/notesSlide" Target="../notesSlides/notesSlide21.xml"/><Relationship Id="rId21" Type="http://schemas.openxmlformats.org/officeDocument/2006/relationships/slideLayout" Target="../slideLayouts/slideLayout1.xml"/><Relationship Id="rId20" Type="http://schemas.openxmlformats.org/officeDocument/2006/relationships/image" Target="../media/image100.svg"/><Relationship Id="rId2" Type="http://schemas.openxmlformats.org/officeDocument/2006/relationships/image" Target="../media/image82.svg"/><Relationship Id="rId19" Type="http://schemas.openxmlformats.org/officeDocument/2006/relationships/image" Target="../media/image99.png"/><Relationship Id="rId18" Type="http://schemas.openxmlformats.org/officeDocument/2006/relationships/image" Target="../media/image98.png"/><Relationship Id="rId17" Type="http://schemas.openxmlformats.org/officeDocument/2006/relationships/image" Target="../media/image97.png"/><Relationship Id="rId16" Type="http://schemas.openxmlformats.org/officeDocument/2006/relationships/image" Target="../media/image96.png"/><Relationship Id="rId15" Type="http://schemas.openxmlformats.org/officeDocument/2006/relationships/image" Target="../media/image95.svg"/><Relationship Id="rId14" Type="http://schemas.openxmlformats.org/officeDocument/2006/relationships/image" Target="../media/image94.svg"/><Relationship Id="rId13" Type="http://schemas.openxmlformats.org/officeDocument/2006/relationships/image" Target="../media/image93.png"/><Relationship Id="rId12" Type="http://schemas.openxmlformats.org/officeDocument/2006/relationships/image" Target="../media/image92.svg"/><Relationship Id="rId11" Type="http://schemas.openxmlformats.org/officeDocument/2006/relationships/image" Target="../media/image91.png"/><Relationship Id="rId10" Type="http://schemas.openxmlformats.org/officeDocument/2006/relationships/image" Target="../media/image90.svg"/><Relationship Id="rId1" Type="http://schemas.openxmlformats.org/officeDocument/2006/relationships/image" Target="../media/image8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9" Type="http://schemas.openxmlformats.org/officeDocument/2006/relationships/image" Target="../media/image88.svg"/><Relationship Id="rId8" Type="http://schemas.openxmlformats.org/officeDocument/2006/relationships/image" Target="../media/image87.png"/><Relationship Id="rId7" Type="http://schemas.openxmlformats.org/officeDocument/2006/relationships/image" Target="../media/image86.svg"/><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 Id="rId30" Type="http://schemas.openxmlformats.org/officeDocument/2006/relationships/notesSlide" Target="../notesSlides/notesSlide23.xml"/><Relationship Id="rId3" Type="http://schemas.openxmlformats.org/officeDocument/2006/relationships/image" Target="../media/image82.svg"/><Relationship Id="rId29" Type="http://schemas.openxmlformats.org/officeDocument/2006/relationships/slideLayout" Target="../slideLayouts/slideLayout1.xml"/><Relationship Id="rId28" Type="http://schemas.openxmlformats.org/officeDocument/2006/relationships/image" Target="../media/image118.png"/><Relationship Id="rId27" Type="http://schemas.openxmlformats.org/officeDocument/2006/relationships/image" Target="../media/image117.png"/><Relationship Id="rId26" Type="http://schemas.openxmlformats.org/officeDocument/2006/relationships/image" Target="../media/image116.png"/><Relationship Id="rId25" Type="http://schemas.openxmlformats.org/officeDocument/2006/relationships/image" Target="../media/image115.png"/><Relationship Id="rId24" Type="http://schemas.openxmlformats.org/officeDocument/2006/relationships/image" Target="../media/image114.png"/><Relationship Id="rId23" Type="http://schemas.openxmlformats.org/officeDocument/2006/relationships/image" Target="../media/image113.png"/><Relationship Id="rId22" Type="http://schemas.openxmlformats.org/officeDocument/2006/relationships/image" Target="../media/image112.png"/><Relationship Id="rId21" Type="http://schemas.openxmlformats.org/officeDocument/2006/relationships/image" Target="../media/image111.png"/><Relationship Id="rId20" Type="http://schemas.openxmlformats.org/officeDocument/2006/relationships/image" Target="../media/image110.png"/><Relationship Id="rId2" Type="http://schemas.openxmlformats.org/officeDocument/2006/relationships/image" Target="../media/image81.png"/><Relationship Id="rId19" Type="http://schemas.openxmlformats.org/officeDocument/2006/relationships/image" Target="../media/image109.png"/><Relationship Id="rId18" Type="http://schemas.openxmlformats.org/officeDocument/2006/relationships/image" Target="../media/image108.png"/><Relationship Id="rId17" Type="http://schemas.openxmlformats.org/officeDocument/2006/relationships/image" Target="../media/image107.png"/><Relationship Id="rId16" Type="http://schemas.openxmlformats.org/officeDocument/2006/relationships/image" Target="../media/image106.png"/><Relationship Id="rId15" Type="http://schemas.openxmlformats.org/officeDocument/2006/relationships/image" Target="../media/image105.png"/><Relationship Id="rId14" Type="http://schemas.openxmlformats.org/officeDocument/2006/relationships/image" Target="../media/image104.png"/><Relationship Id="rId13" Type="http://schemas.openxmlformats.org/officeDocument/2006/relationships/image" Target="../media/image103.png"/><Relationship Id="rId12" Type="http://schemas.openxmlformats.org/officeDocument/2006/relationships/image" Target="../media/image102.png"/><Relationship Id="rId11" Type="http://schemas.openxmlformats.org/officeDocument/2006/relationships/image" Target="../media/image90.svg"/><Relationship Id="rId10" Type="http://schemas.openxmlformats.org/officeDocument/2006/relationships/image" Target="../media/image89.svg"/><Relationship Id="rId1" Type="http://schemas.openxmlformats.org/officeDocument/2006/relationships/image" Target="../media/image101.png"/></Relationships>
</file>

<file path=ppt/slides/_rels/slide24.xml.rels><?xml version="1.0" encoding="UTF-8" standalone="yes"?>
<Relationships xmlns="http://schemas.openxmlformats.org/package/2006/relationships"><Relationship Id="rId9" Type="http://schemas.openxmlformats.org/officeDocument/2006/relationships/image" Target="../media/image89.svg"/><Relationship Id="rId8" Type="http://schemas.openxmlformats.org/officeDocument/2006/relationships/image" Target="../media/image88.svg"/><Relationship Id="rId7" Type="http://schemas.openxmlformats.org/officeDocument/2006/relationships/image" Target="../media/image87.png"/><Relationship Id="rId6" Type="http://schemas.openxmlformats.org/officeDocument/2006/relationships/image" Target="../media/image86.svg"/><Relationship Id="rId5" Type="http://schemas.openxmlformats.org/officeDocument/2006/relationships/image" Target="../media/image85.png"/><Relationship Id="rId41" Type="http://schemas.openxmlformats.org/officeDocument/2006/relationships/notesSlide" Target="../notesSlides/notesSlide24.xml"/><Relationship Id="rId40" Type="http://schemas.openxmlformats.org/officeDocument/2006/relationships/slideLayout" Target="../slideLayouts/slideLayout1.xml"/><Relationship Id="rId4" Type="http://schemas.openxmlformats.org/officeDocument/2006/relationships/image" Target="../media/image84.svg"/><Relationship Id="rId39" Type="http://schemas.openxmlformats.org/officeDocument/2006/relationships/image" Target="../media/image131.png"/><Relationship Id="rId38" Type="http://schemas.openxmlformats.org/officeDocument/2006/relationships/image" Target="../media/image130.png"/><Relationship Id="rId37" Type="http://schemas.openxmlformats.org/officeDocument/2006/relationships/image" Target="../media/image129.png"/><Relationship Id="rId36" Type="http://schemas.openxmlformats.org/officeDocument/2006/relationships/image" Target="../media/image128.png"/><Relationship Id="rId35" Type="http://schemas.openxmlformats.org/officeDocument/2006/relationships/image" Target="../media/image127.png"/><Relationship Id="rId34" Type="http://schemas.openxmlformats.org/officeDocument/2006/relationships/image" Target="../media/image126.png"/><Relationship Id="rId33" Type="http://schemas.openxmlformats.org/officeDocument/2006/relationships/image" Target="../media/image125.png"/><Relationship Id="rId32" Type="http://schemas.openxmlformats.org/officeDocument/2006/relationships/image" Target="../media/image124.png"/><Relationship Id="rId31" Type="http://schemas.openxmlformats.org/officeDocument/2006/relationships/image" Target="../media/image123.png"/><Relationship Id="rId30" Type="http://schemas.openxmlformats.org/officeDocument/2006/relationships/image" Target="../media/image122.png"/><Relationship Id="rId3" Type="http://schemas.openxmlformats.org/officeDocument/2006/relationships/image" Target="../media/image83.png"/><Relationship Id="rId29" Type="http://schemas.openxmlformats.org/officeDocument/2006/relationships/image" Target="../media/image121.png"/><Relationship Id="rId28" Type="http://schemas.openxmlformats.org/officeDocument/2006/relationships/image" Target="../media/image120.png"/><Relationship Id="rId27" Type="http://schemas.openxmlformats.org/officeDocument/2006/relationships/image" Target="../media/image119.png"/><Relationship Id="rId26" Type="http://schemas.openxmlformats.org/officeDocument/2006/relationships/image" Target="../media/image117.png"/><Relationship Id="rId25" Type="http://schemas.openxmlformats.org/officeDocument/2006/relationships/image" Target="../media/image116.png"/><Relationship Id="rId24" Type="http://schemas.openxmlformats.org/officeDocument/2006/relationships/image" Target="../media/image115.png"/><Relationship Id="rId23" Type="http://schemas.openxmlformats.org/officeDocument/2006/relationships/image" Target="../media/image114.png"/><Relationship Id="rId22" Type="http://schemas.openxmlformats.org/officeDocument/2006/relationships/image" Target="../media/image113.png"/><Relationship Id="rId21" Type="http://schemas.openxmlformats.org/officeDocument/2006/relationships/image" Target="../media/image112.png"/><Relationship Id="rId20" Type="http://schemas.openxmlformats.org/officeDocument/2006/relationships/image" Target="../media/image111.png"/><Relationship Id="rId2" Type="http://schemas.openxmlformats.org/officeDocument/2006/relationships/image" Target="../media/image82.svg"/><Relationship Id="rId19" Type="http://schemas.openxmlformats.org/officeDocument/2006/relationships/image" Target="../media/image110.png"/><Relationship Id="rId18" Type="http://schemas.openxmlformats.org/officeDocument/2006/relationships/image" Target="../media/image109.png"/><Relationship Id="rId17" Type="http://schemas.openxmlformats.org/officeDocument/2006/relationships/image" Target="../media/image108.png"/><Relationship Id="rId16" Type="http://schemas.openxmlformats.org/officeDocument/2006/relationships/image" Target="../media/image107.png"/><Relationship Id="rId15" Type="http://schemas.openxmlformats.org/officeDocument/2006/relationships/image" Target="../media/image106.png"/><Relationship Id="rId14" Type="http://schemas.openxmlformats.org/officeDocument/2006/relationships/image" Target="../media/image105.png"/><Relationship Id="rId13" Type="http://schemas.openxmlformats.org/officeDocument/2006/relationships/image" Target="../media/image104.png"/><Relationship Id="rId12" Type="http://schemas.openxmlformats.org/officeDocument/2006/relationships/image" Target="../media/image103.png"/><Relationship Id="rId11" Type="http://schemas.openxmlformats.org/officeDocument/2006/relationships/image" Target="../media/image102.png"/><Relationship Id="rId10" Type="http://schemas.openxmlformats.org/officeDocument/2006/relationships/image" Target="../media/image90.svg"/><Relationship Id="rId1" Type="http://schemas.openxmlformats.org/officeDocument/2006/relationships/image" Target="../media/image81.png"/></Relationships>
</file>

<file path=ppt/slides/_rels/slide25.xml.rels><?xml version="1.0" encoding="UTF-8" standalone="yes"?>
<Relationships xmlns="http://schemas.openxmlformats.org/package/2006/relationships"><Relationship Id="rId9" Type="http://schemas.openxmlformats.org/officeDocument/2006/relationships/image" Target="../media/image81.png"/><Relationship Id="rId8" Type="http://schemas.openxmlformats.org/officeDocument/2006/relationships/image" Target="../media/image136.wmf"/><Relationship Id="rId7" Type="http://schemas.openxmlformats.org/officeDocument/2006/relationships/oleObject" Target="../embeddings/oleObject28.bin"/><Relationship Id="rId6" Type="http://schemas.openxmlformats.org/officeDocument/2006/relationships/image" Target="../media/image135.wmf"/><Relationship Id="rId5" Type="http://schemas.openxmlformats.org/officeDocument/2006/relationships/oleObject" Target="../embeddings/oleObject27.bin"/><Relationship Id="rId4" Type="http://schemas.openxmlformats.org/officeDocument/2006/relationships/image" Target="../media/image134.wmf"/><Relationship Id="rId33" Type="http://schemas.openxmlformats.org/officeDocument/2006/relationships/notesSlide" Target="../notesSlides/notesSlide25.xml"/><Relationship Id="rId32" Type="http://schemas.openxmlformats.org/officeDocument/2006/relationships/vmlDrawing" Target="../drawings/vmlDrawing5.vml"/><Relationship Id="rId31" Type="http://schemas.openxmlformats.org/officeDocument/2006/relationships/slideLayout" Target="../slideLayouts/slideLayout1.xml"/><Relationship Id="rId30" Type="http://schemas.openxmlformats.org/officeDocument/2006/relationships/image" Target="../media/image130.png"/><Relationship Id="rId3" Type="http://schemas.openxmlformats.org/officeDocument/2006/relationships/oleObject" Target="../embeddings/oleObject26.bin"/><Relationship Id="rId29" Type="http://schemas.openxmlformats.org/officeDocument/2006/relationships/image" Target="../media/image129.png"/><Relationship Id="rId28" Type="http://schemas.openxmlformats.org/officeDocument/2006/relationships/image" Target="../media/image128.png"/><Relationship Id="rId27" Type="http://schemas.openxmlformats.org/officeDocument/2006/relationships/image" Target="../media/image127.png"/><Relationship Id="rId26" Type="http://schemas.openxmlformats.org/officeDocument/2006/relationships/image" Target="../media/image126.png"/><Relationship Id="rId25" Type="http://schemas.openxmlformats.org/officeDocument/2006/relationships/image" Target="../media/image125.png"/><Relationship Id="rId24" Type="http://schemas.openxmlformats.org/officeDocument/2006/relationships/image" Target="../media/image124.png"/><Relationship Id="rId23" Type="http://schemas.openxmlformats.org/officeDocument/2006/relationships/image" Target="../media/image123.png"/><Relationship Id="rId22" Type="http://schemas.openxmlformats.org/officeDocument/2006/relationships/image" Target="../media/image122.png"/><Relationship Id="rId21" Type="http://schemas.openxmlformats.org/officeDocument/2006/relationships/image" Target="../media/image121.png"/><Relationship Id="rId20" Type="http://schemas.openxmlformats.org/officeDocument/2006/relationships/image" Target="../media/image120.png"/><Relationship Id="rId2" Type="http://schemas.openxmlformats.org/officeDocument/2006/relationships/image" Target="../media/image133.png"/><Relationship Id="rId19" Type="http://schemas.openxmlformats.org/officeDocument/2006/relationships/image" Target="../media/image119.png"/><Relationship Id="rId18" Type="http://schemas.openxmlformats.org/officeDocument/2006/relationships/image" Target="../media/image90.svg"/><Relationship Id="rId17" Type="http://schemas.openxmlformats.org/officeDocument/2006/relationships/image" Target="../media/image89.svg"/><Relationship Id="rId16" Type="http://schemas.openxmlformats.org/officeDocument/2006/relationships/image" Target="../media/image88.svg"/><Relationship Id="rId15" Type="http://schemas.openxmlformats.org/officeDocument/2006/relationships/image" Target="../media/image87.png"/><Relationship Id="rId14" Type="http://schemas.openxmlformats.org/officeDocument/2006/relationships/image" Target="../media/image86.svg"/><Relationship Id="rId13" Type="http://schemas.openxmlformats.org/officeDocument/2006/relationships/image" Target="../media/image85.png"/><Relationship Id="rId12" Type="http://schemas.openxmlformats.org/officeDocument/2006/relationships/image" Target="../media/image84.svg"/><Relationship Id="rId11" Type="http://schemas.openxmlformats.org/officeDocument/2006/relationships/image" Target="../media/image83.png"/><Relationship Id="rId10" Type="http://schemas.openxmlformats.org/officeDocument/2006/relationships/image" Target="../media/image82.svg"/><Relationship Id="rId1" Type="http://schemas.openxmlformats.org/officeDocument/2006/relationships/image" Target="../media/image13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137.png"/></Relationships>
</file>

<file path=ppt/slides/_rels/slide27.xml.rels><?xml version="1.0" encoding="UTF-8" standalone="yes"?>
<Relationships xmlns="http://schemas.openxmlformats.org/package/2006/relationships"><Relationship Id="rId9" Type="http://schemas.openxmlformats.org/officeDocument/2006/relationships/image" Target="../media/image141.wmf"/><Relationship Id="rId8" Type="http://schemas.openxmlformats.org/officeDocument/2006/relationships/oleObject" Target="../embeddings/oleObject32.bin"/><Relationship Id="rId7" Type="http://schemas.openxmlformats.org/officeDocument/2006/relationships/image" Target="../media/image140.wmf"/><Relationship Id="rId6" Type="http://schemas.openxmlformats.org/officeDocument/2006/relationships/oleObject" Target="../embeddings/oleObject31.bin"/><Relationship Id="rId5" Type="http://schemas.openxmlformats.org/officeDocument/2006/relationships/image" Target="../media/image139.wmf"/><Relationship Id="rId4" Type="http://schemas.openxmlformats.org/officeDocument/2006/relationships/oleObject" Target="../embeddings/oleObject30.bin"/><Relationship Id="rId3" Type="http://schemas.openxmlformats.org/officeDocument/2006/relationships/image" Target="../media/image138.wmf"/><Relationship Id="rId2" Type="http://schemas.openxmlformats.org/officeDocument/2006/relationships/oleObject" Target="../embeddings/oleObject29.bin"/><Relationship Id="rId15" Type="http://schemas.openxmlformats.org/officeDocument/2006/relationships/notesSlide" Target="../notesSlides/notesSlide27.xml"/><Relationship Id="rId14" Type="http://schemas.openxmlformats.org/officeDocument/2006/relationships/vmlDrawing" Target="../drawings/vmlDrawing6.vml"/><Relationship Id="rId13" Type="http://schemas.openxmlformats.org/officeDocument/2006/relationships/slideLayout" Target="../slideLayouts/slideLayout1.xml"/><Relationship Id="rId12" Type="http://schemas.openxmlformats.org/officeDocument/2006/relationships/image" Target="../media/image143.png"/><Relationship Id="rId11" Type="http://schemas.openxmlformats.org/officeDocument/2006/relationships/image" Target="../media/image142.wmf"/><Relationship Id="rId10" Type="http://schemas.openxmlformats.org/officeDocument/2006/relationships/oleObject" Target="../embeddings/oleObject33.bin"/><Relationship Id="rId1" Type="http://schemas.openxmlformats.org/officeDocument/2006/relationships/image" Target="../media/image137.png"/></Relationships>
</file>

<file path=ppt/slides/_rels/slide28.xml.rels><?xml version="1.0" encoding="UTF-8" standalone="yes"?>
<Relationships xmlns="http://schemas.openxmlformats.org/package/2006/relationships"><Relationship Id="rId9" Type="http://schemas.openxmlformats.org/officeDocument/2006/relationships/vmlDrawing" Target="../drawings/vmlDrawing7.vml"/><Relationship Id="rId8" Type="http://schemas.openxmlformats.org/officeDocument/2006/relationships/slideLayout" Target="../slideLayouts/slideLayout1.xml"/><Relationship Id="rId7" Type="http://schemas.openxmlformats.org/officeDocument/2006/relationships/image" Target="../media/image138.wmf"/><Relationship Id="rId6" Type="http://schemas.openxmlformats.org/officeDocument/2006/relationships/oleObject" Target="../embeddings/oleObject34.bin"/><Relationship Id="rId5" Type="http://schemas.openxmlformats.org/officeDocument/2006/relationships/image" Target="../media/image147.png"/><Relationship Id="rId4" Type="http://schemas.openxmlformats.org/officeDocument/2006/relationships/image" Target="../media/image146.png"/><Relationship Id="rId3" Type="http://schemas.openxmlformats.org/officeDocument/2006/relationships/image" Target="../media/image145.png"/><Relationship Id="rId2" Type="http://schemas.openxmlformats.org/officeDocument/2006/relationships/image" Target="../media/image144.png"/><Relationship Id="rId10" Type="http://schemas.openxmlformats.org/officeDocument/2006/relationships/notesSlide" Target="../notesSlides/notesSlide28.xml"/><Relationship Id="rId1" Type="http://schemas.openxmlformats.org/officeDocument/2006/relationships/image" Target="../media/image137.png"/></Relationships>
</file>

<file path=ppt/slides/_rels/slide29.xml.rels><?xml version="1.0" encoding="UTF-8" standalone="yes"?>
<Relationships xmlns="http://schemas.openxmlformats.org/package/2006/relationships"><Relationship Id="rId9" Type="http://schemas.openxmlformats.org/officeDocument/2006/relationships/vmlDrawing" Target="../drawings/vmlDrawing8.vml"/><Relationship Id="rId8" Type="http://schemas.openxmlformats.org/officeDocument/2006/relationships/slideLayout" Target="../slideLayouts/slideLayout1.xml"/><Relationship Id="rId7" Type="http://schemas.openxmlformats.org/officeDocument/2006/relationships/image" Target="../media/image138.wmf"/><Relationship Id="rId6" Type="http://schemas.openxmlformats.org/officeDocument/2006/relationships/oleObject" Target="../embeddings/oleObject36.bin"/><Relationship Id="rId5" Type="http://schemas.openxmlformats.org/officeDocument/2006/relationships/image" Target="../media/image149.png"/><Relationship Id="rId4" Type="http://schemas.openxmlformats.org/officeDocument/2006/relationships/image" Target="../media/image148.png"/><Relationship Id="rId3" Type="http://schemas.openxmlformats.org/officeDocument/2006/relationships/image" Target="../media/image142.wmf"/><Relationship Id="rId2" Type="http://schemas.openxmlformats.org/officeDocument/2006/relationships/oleObject" Target="../embeddings/oleObject35.bin"/><Relationship Id="rId10" Type="http://schemas.openxmlformats.org/officeDocument/2006/relationships/notesSlide" Target="../notesSlides/notesSlide29.xml"/><Relationship Id="rId1" Type="http://schemas.openxmlformats.org/officeDocument/2006/relationships/image" Target="../media/image137.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150.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vmlDrawing" Target="../drawings/vmlDrawing9.vml"/><Relationship Id="rId5" Type="http://schemas.openxmlformats.org/officeDocument/2006/relationships/slideLayout" Target="../slideLayouts/slideLayout1.xml"/><Relationship Id="rId4" Type="http://schemas.openxmlformats.org/officeDocument/2006/relationships/image" Target="../media/image152.wmf"/><Relationship Id="rId3" Type="http://schemas.openxmlformats.org/officeDocument/2006/relationships/oleObject" Target="../embeddings/oleObject38.bin"/><Relationship Id="rId2" Type="http://schemas.openxmlformats.org/officeDocument/2006/relationships/image" Target="../media/image151.wmf"/><Relationship Id="rId1" Type="http://schemas.openxmlformats.org/officeDocument/2006/relationships/oleObject" Target="../embeddings/oleObject37.bin"/></Relationships>
</file>

<file path=ppt/slides/_rels/slide32.xml.rels><?xml version="1.0" encoding="UTF-8" standalone="yes"?>
<Relationships xmlns="http://schemas.openxmlformats.org/package/2006/relationships"><Relationship Id="rId9" Type="http://schemas.openxmlformats.org/officeDocument/2006/relationships/image" Target="../media/image156.emf"/><Relationship Id="rId8" Type="http://schemas.openxmlformats.org/officeDocument/2006/relationships/oleObject" Target="../embeddings/oleObject43.bin"/><Relationship Id="rId7" Type="http://schemas.openxmlformats.org/officeDocument/2006/relationships/oleObject" Target="../embeddings/oleObject42.bin"/><Relationship Id="rId6" Type="http://schemas.openxmlformats.org/officeDocument/2006/relationships/image" Target="../media/image155.emf"/><Relationship Id="rId5" Type="http://schemas.openxmlformats.org/officeDocument/2006/relationships/oleObject" Target="../embeddings/oleObject41.bin"/><Relationship Id="rId4" Type="http://schemas.openxmlformats.org/officeDocument/2006/relationships/image" Target="../media/image154.wmf"/><Relationship Id="rId3" Type="http://schemas.openxmlformats.org/officeDocument/2006/relationships/oleObject" Target="../embeddings/oleObject40.bin"/><Relationship Id="rId28" Type="http://schemas.openxmlformats.org/officeDocument/2006/relationships/notesSlide" Target="../notesSlides/notesSlide32.xml"/><Relationship Id="rId27" Type="http://schemas.openxmlformats.org/officeDocument/2006/relationships/vmlDrawing" Target="../drawings/vmlDrawing10.vml"/><Relationship Id="rId26" Type="http://schemas.openxmlformats.org/officeDocument/2006/relationships/slideLayout" Target="../slideLayouts/slideLayout1.xml"/><Relationship Id="rId25" Type="http://schemas.openxmlformats.org/officeDocument/2006/relationships/image" Target="../media/image163.emf"/><Relationship Id="rId24" Type="http://schemas.openxmlformats.org/officeDocument/2006/relationships/oleObject" Target="../embeddings/oleObject52.bin"/><Relationship Id="rId23" Type="http://schemas.openxmlformats.org/officeDocument/2006/relationships/oleObject" Target="../embeddings/oleObject51.bin"/><Relationship Id="rId22" Type="http://schemas.openxmlformats.org/officeDocument/2006/relationships/image" Target="../media/image162.wmf"/><Relationship Id="rId21" Type="http://schemas.openxmlformats.org/officeDocument/2006/relationships/oleObject" Target="../embeddings/oleObject50.bin"/><Relationship Id="rId20" Type="http://schemas.openxmlformats.org/officeDocument/2006/relationships/image" Target="../media/image161.emf"/><Relationship Id="rId2" Type="http://schemas.openxmlformats.org/officeDocument/2006/relationships/image" Target="../media/image153.wmf"/><Relationship Id="rId19" Type="http://schemas.openxmlformats.org/officeDocument/2006/relationships/oleObject" Target="../embeddings/oleObject49.bin"/><Relationship Id="rId18" Type="http://schemas.openxmlformats.org/officeDocument/2006/relationships/image" Target="../media/image160.emf"/><Relationship Id="rId17" Type="http://schemas.openxmlformats.org/officeDocument/2006/relationships/oleObject" Target="../embeddings/oleObject48.bin"/><Relationship Id="rId16" Type="http://schemas.openxmlformats.org/officeDocument/2006/relationships/image" Target="../media/image159.emf"/><Relationship Id="rId15" Type="http://schemas.openxmlformats.org/officeDocument/2006/relationships/oleObject" Target="../embeddings/oleObject47.bin"/><Relationship Id="rId14" Type="http://schemas.openxmlformats.org/officeDocument/2006/relationships/image" Target="../media/image158.wmf"/><Relationship Id="rId13" Type="http://schemas.openxmlformats.org/officeDocument/2006/relationships/oleObject" Target="../embeddings/oleObject46.bin"/><Relationship Id="rId12" Type="http://schemas.openxmlformats.org/officeDocument/2006/relationships/image" Target="../media/image157.wmf"/><Relationship Id="rId11" Type="http://schemas.openxmlformats.org/officeDocument/2006/relationships/oleObject" Target="../embeddings/oleObject45.bin"/><Relationship Id="rId10" Type="http://schemas.openxmlformats.org/officeDocument/2006/relationships/oleObject" Target="../embeddings/oleObject44.bin"/><Relationship Id="rId1" Type="http://schemas.openxmlformats.org/officeDocument/2006/relationships/oleObject" Target="../embeddings/oleObject39.bin"/></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164.png"/><Relationship Id="rId1" Type="http://schemas.openxmlformats.org/officeDocument/2006/relationships/image" Target="../media/image15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165.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xml"/><Relationship Id="rId2" Type="http://schemas.openxmlformats.org/officeDocument/2006/relationships/image" Target="../media/image167.png"/><Relationship Id="rId1" Type="http://schemas.openxmlformats.org/officeDocument/2006/relationships/image" Target="../media/image166.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6.xml"/><Relationship Id="rId7" Type="http://schemas.openxmlformats.org/officeDocument/2006/relationships/vmlDrawing" Target="../drawings/vmlDrawing11.vml"/><Relationship Id="rId6" Type="http://schemas.openxmlformats.org/officeDocument/2006/relationships/slideLayout" Target="../slideLayouts/slideLayout1.xml"/><Relationship Id="rId5" Type="http://schemas.openxmlformats.org/officeDocument/2006/relationships/image" Target="../media/image171.png"/><Relationship Id="rId4" Type="http://schemas.openxmlformats.org/officeDocument/2006/relationships/image" Target="../media/image170.wmf"/><Relationship Id="rId3" Type="http://schemas.openxmlformats.org/officeDocument/2006/relationships/oleObject" Target="../embeddings/oleObject53.bin"/><Relationship Id="rId2" Type="http://schemas.openxmlformats.org/officeDocument/2006/relationships/image" Target="../media/image169.png"/><Relationship Id="rId1" Type="http://schemas.openxmlformats.org/officeDocument/2006/relationships/image" Target="../media/image16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xml"/><Relationship Id="rId2" Type="http://schemas.openxmlformats.org/officeDocument/2006/relationships/image" Target="../media/image173.png"/><Relationship Id="rId1" Type="http://schemas.openxmlformats.org/officeDocument/2006/relationships/image" Target="../media/image172.png"/></Relationships>
</file>

<file path=ppt/slides/_rels/slide4.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svg"/><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svg"/><Relationship Id="rId13" Type="http://schemas.openxmlformats.org/officeDocument/2006/relationships/notesSlide" Target="../notesSlides/notesSlide4.xml"/><Relationship Id="rId12" Type="http://schemas.openxmlformats.org/officeDocument/2006/relationships/slideLayout" Target="../slideLayouts/slideLayout1.xml"/><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9" Type="http://schemas.openxmlformats.org/officeDocument/2006/relationships/oleObject" Target="../embeddings/oleObject58.bin"/><Relationship Id="rId8" Type="http://schemas.openxmlformats.org/officeDocument/2006/relationships/image" Target="../media/image177.wmf"/><Relationship Id="rId7" Type="http://schemas.openxmlformats.org/officeDocument/2006/relationships/oleObject" Target="../embeddings/oleObject57.bin"/><Relationship Id="rId60" Type="http://schemas.openxmlformats.org/officeDocument/2006/relationships/notesSlide" Target="../notesSlides/notesSlide40.xml"/><Relationship Id="rId6" Type="http://schemas.openxmlformats.org/officeDocument/2006/relationships/image" Target="../media/image176.wmf"/><Relationship Id="rId59" Type="http://schemas.openxmlformats.org/officeDocument/2006/relationships/vmlDrawing" Target="../drawings/vmlDrawing12.vml"/><Relationship Id="rId58" Type="http://schemas.openxmlformats.org/officeDocument/2006/relationships/slideLayout" Target="../slideLayouts/slideLayout1.xml"/><Relationship Id="rId57" Type="http://schemas.openxmlformats.org/officeDocument/2006/relationships/image" Target="../media/image201.wmf"/><Relationship Id="rId56" Type="http://schemas.openxmlformats.org/officeDocument/2006/relationships/oleObject" Target="../embeddings/oleObject82.bin"/><Relationship Id="rId55" Type="http://schemas.openxmlformats.org/officeDocument/2006/relationships/image" Target="../media/image200.wmf"/><Relationship Id="rId54" Type="http://schemas.openxmlformats.org/officeDocument/2006/relationships/oleObject" Target="../embeddings/oleObject81.bin"/><Relationship Id="rId53" Type="http://schemas.openxmlformats.org/officeDocument/2006/relationships/image" Target="../media/image199.wmf"/><Relationship Id="rId52" Type="http://schemas.openxmlformats.org/officeDocument/2006/relationships/oleObject" Target="../embeddings/oleObject80.bin"/><Relationship Id="rId51" Type="http://schemas.openxmlformats.org/officeDocument/2006/relationships/image" Target="../media/image198.wmf"/><Relationship Id="rId50" Type="http://schemas.openxmlformats.org/officeDocument/2006/relationships/oleObject" Target="../embeddings/oleObject79.bin"/><Relationship Id="rId5" Type="http://schemas.openxmlformats.org/officeDocument/2006/relationships/oleObject" Target="../embeddings/oleObject56.bin"/><Relationship Id="rId49" Type="http://schemas.openxmlformats.org/officeDocument/2006/relationships/image" Target="../media/image197.wmf"/><Relationship Id="rId48" Type="http://schemas.openxmlformats.org/officeDocument/2006/relationships/oleObject" Target="../embeddings/oleObject78.bin"/><Relationship Id="rId47" Type="http://schemas.openxmlformats.org/officeDocument/2006/relationships/image" Target="../media/image196.wmf"/><Relationship Id="rId46" Type="http://schemas.openxmlformats.org/officeDocument/2006/relationships/oleObject" Target="../embeddings/oleObject77.bin"/><Relationship Id="rId45" Type="http://schemas.openxmlformats.org/officeDocument/2006/relationships/image" Target="../media/image195.wmf"/><Relationship Id="rId44" Type="http://schemas.openxmlformats.org/officeDocument/2006/relationships/oleObject" Target="../embeddings/oleObject76.bin"/><Relationship Id="rId43" Type="http://schemas.openxmlformats.org/officeDocument/2006/relationships/image" Target="../media/image194.wmf"/><Relationship Id="rId42" Type="http://schemas.openxmlformats.org/officeDocument/2006/relationships/oleObject" Target="../embeddings/oleObject75.bin"/><Relationship Id="rId41" Type="http://schemas.openxmlformats.org/officeDocument/2006/relationships/image" Target="../media/image193.wmf"/><Relationship Id="rId40" Type="http://schemas.openxmlformats.org/officeDocument/2006/relationships/oleObject" Target="../embeddings/oleObject74.bin"/><Relationship Id="rId4" Type="http://schemas.openxmlformats.org/officeDocument/2006/relationships/image" Target="../media/image175.wmf"/><Relationship Id="rId39" Type="http://schemas.openxmlformats.org/officeDocument/2006/relationships/image" Target="../media/image192.wmf"/><Relationship Id="rId38" Type="http://schemas.openxmlformats.org/officeDocument/2006/relationships/oleObject" Target="../embeddings/oleObject73.bin"/><Relationship Id="rId37" Type="http://schemas.openxmlformats.org/officeDocument/2006/relationships/oleObject" Target="../embeddings/oleObject72.bin"/><Relationship Id="rId36" Type="http://schemas.openxmlformats.org/officeDocument/2006/relationships/image" Target="../media/image191.wmf"/><Relationship Id="rId35" Type="http://schemas.openxmlformats.org/officeDocument/2006/relationships/oleObject" Target="../embeddings/oleObject71.bin"/><Relationship Id="rId34" Type="http://schemas.openxmlformats.org/officeDocument/2006/relationships/image" Target="../media/image190.wmf"/><Relationship Id="rId33" Type="http://schemas.openxmlformats.org/officeDocument/2006/relationships/oleObject" Target="../embeddings/oleObject70.bin"/><Relationship Id="rId32" Type="http://schemas.openxmlformats.org/officeDocument/2006/relationships/image" Target="../media/image189.wmf"/><Relationship Id="rId31" Type="http://schemas.openxmlformats.org/officeDocument/2006/relationships/oleObject" Target="../embeddings/oleObject69.bin"/><Relationship Id="rId30" Type="http://schemas.openxmlformats.org/officeDocument/2006/relationships/image" Target="../media/image188.wmf"/><Relationship Id="rId3" Type="http://schemas.openxmlformats.org/officeDocument/2006/relationships/oleObject" Target="../embeddings/oleObject55.bin"/><Relationship Id="rId29" Type="http://schemas.openxmlformats.org/officeDocument/2006/relationships/oleObject" Target="../embeddings/oleObject68.bin"/><Relationship Id="rId28" Type="http://schemas.openxmlformats.org/officeDocument/2006/relationships/image" Target="../media/image187.wmf"/><Relationship Id="rId27" Type="http://schemas.openxmlformats.org/officeDocument/2006/relationships/oleObject" Target="../embeddings/oleObject67.bin"/><Relationship Id="rId26" Type="http://schemas.openxmlformats.org/officeDocument/2006/relationships/image" Target="../media/image186.wmf"/><Relationship Id="rId25" Type="http://schemas.openxmlformats.org/officeDocument/2006/relationships/oleObject" Target="../embeddings/oleObject66.bin"/><Relationship Id="rId24" Type="http://schemas.openxmlformats.org/officeDocument/2006/relationships/image" Target="../media/image185.wmf"/><Relationship Id="rId23" Type="http://schemas.openxmlformats.org/officeDocument/2006/relationships/oleObject" Target="../embeddings/oleObject65.bin"/><Relationship Id="rId22" Type="http://schemas.openxmlformats.org/officeDocument/2006/relationships/image" Target="../media/image184.wmf"/><Relationship Id="rId21" Type="http://schemas.openxmlformats.org/officeDocument/2006/relationships/oleObject" Target="../embeddings/oleObject64.bin"/><Relationship Id="rId20" Type="http://schemas.openxmlformats.org/officeDocument/2006/relationships/image" Target="../media/image183.wmf"/><Relationship Id="rId2" Type="http://schemas.openxmlformats.org/officeDocument/2006/relationships/image" Target="../media/image174.wmf"/><Relationship Id="rId19" Type="http://schemas.openxmlformats.org/officeDocument/2006/relationships/oleObject" Target="../embeddings/oleObject63.bin"/><Relationship Id="rId18" Type="http://schemas.openxmlformats.org/officeDocument/2006/relationships/image" Target="../media/image182.wmf"/><Relationship Id="rId17" Type="http://schemas.openxmlformats.org/officeDocument/2006/relationships/oleObject" Target="../embeddings/oleObject62.bin"/><Relationship Id="rId16" Type="http://schemas.openxmlformats.org/officeDocument/2006/relationships/image" Target="../media/image181.wmf"/><Relationship Id="rId15" Type="http://schemas.openxmlformats.org/officeDocument/2006/relationships/oleObject" Target="../embeddings/oleObject61.bin"/><Relationship Id="rId14" Type="http://schemas.openxmlformats.org/officeDocument/2006/relationships/image" Target="../media/image180.wmf"/><Relationship Id="rId13" Type="http://schemas.openxmlformats.org/officeDocument/2006/relationships/oleObject" Target="../embeddings/oleObject60.bin"/><Relationship Id="rId12" Type="http://schemas.openxmlformats.org/officeDocument/2006/relationships/image" Target="../media/image179.wmf"/><Relationship Id="rId11" Type="http://schemas.openxmlformats.org/officeDocument/2006/relationships/oleObject" Target="../embeddings/oleObject59.bin"/><Relationship Id="rId10" Type="http://schemas.openxmlformats.org/officeDocument/2006/relationships/image" Target="../media/image178.wmf"/><Relationship Id="rId1" Type="http://schemas.openxmlformats.org/officeDocument/2006/relationships/oleObject" Target="../embeddings/oleObject54.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20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27.png"/><Relationship Id="rId3" Type="http://schemas.openxmlformats.org/officeDocument/2006/relationships/image" Target="../media/image26.emf"/><Relationship Id="rId2" Type="http://schemas.microsoft.com/office/2007/relationships/hdphoto" Target="../media/image25.wdp"/><Relationship Id="rId1"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02155" y="1596390"/>
            <a:ext cx="8187055" cy="1546860"/>
          </a:xfrm>
          <a:prstGeom prst="rect">
            <a:avLst/>
          </a:prstGeom>
          <a:noFill/>
        </p:spPr>
        <p:txBody>
          <a:bodyPr wrap="square" rtlCol="0">
            <a:noAutofit/>
          </a:bodyPr>
          <a:lstStyle/>
          <a:p>
            <a:pPr indent="0" algn="ctr" fontAlgn="auto">
              <a:lnSpc>
                <a:spcPct val="150000"/>
              </a:lnSpc>
            </a:pPr>
            <a:r>
              <a:rPr lang="zh-CN" altLang="en-US" sz="4000" b="1"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sym typeface="+mn-ea"/>
              </a:rPr>
              <a:t>面向下一代Wi-Fi网络的多AP协作</a:t>
            </a:r>
            <a:endParaRPr lang="zh-CN" altLang="en-US" sz="4000" b="1"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endParaRPr>
          </a:p>
          <a:p>
            <a:pPr indent="0" algn="ctr" fontAlgn="auto">
              <a:lnSpc>
                <a:spcPct val="150000"/>
              </a:lnSpc>
            </a:pPr>
            <a:r>
              <a:rPr lang="zh-CN" altLang="en-US" sz="4000" b="1"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sym typeface="+mn-ea"/>
              </a:rPr>
              <a:t>知识驱动智能优化策略研究</a:t>
            </a:r>
            <a:endParaRPr kumimoji="1" lang="zh-CN" altLang="zh-CN" sz="4000" b="1" spc="300" dirty="0">
              <a:ln w="9525">
                <a:noFill/>
              </a:ln>
              <a:gradFill>
                <a:gsLst>
                  <a:gs pos="0">
                    <a:schemeClr val="tx1">
                      <a:lumMod val="95000"/>
                      <a:lumOff val="5000"/>
                    </a:schemeClr>
                  </a:gs>
                  <a:gs pos="100000">
                    <a:schemeClr val="tx1">
                      <a:lumMod val="65000"/>
                      <a:lumOff val="35000"/>
                    </a:schemeClr>
                  </a:gs>
                </a:gsLst>
                <a:lin ang="5400000" scaled="1"/>
              </a:gra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0" marR="0" lvl="0" indent="0" algn="ctr" defTabSz="914400" rtl="0" eaLnBrk="1" fontAlgn="auto" latinLnBrk="0" hangingPunct="1">
              <a:lnSpc>
                <a:spcPct val="150000"/>
              </a:lnSpc>
              <a:spcBef>
                <a:spcPts val="0"/>
              </a:spcBef>
              <a:spcAft>
                <a:spcPts val="0"/>
              </a:spcAft>
              <a:buClrTx/>
              <a:buSzTx/>
              <a:buFontTx/>
              <a:buNone/>
              <a:defRPr/>
            </a:pPr>
            <a:endParaRPr kumimoji="0" lang="zh-CN" altLang="en-US" sz="4000"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4942839" y="5570109"/>
            <a:ext cx="2101850" cy="5810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2025</a:t>
            </a:r>
            <a:r>
              <a:rPr kumimoji="0" lang="zh-CN" altLang="en-US" sz="2400"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年</a:t>
            </a:r>
            <a:r>
              <a:rPr lang="en-US" altLang="zh-CN" sz="2400" b="1" dirty="0">
                <a:solidFill>
                  <a:srgbClr val="4472C4">
                    <a:lumMod val="50000"/>
                  </a:srgbClr>
                </a:solidFill>
                <a:latin typeface="微软雅黑" panose="020B0503020204020204" pitchFamily="34" charset="-122"/>
                <a:ea typeface="微软雅黑" panose="020B0503020204020204" pitchFamily="34" charset="-122"/>
              </a:rPr>
              <a:t>11</a:t>
            </a:r>
            <a:r>
              <a:rPr kumimoji="0" lang="zh-CN" altLang="en-US" sz="2400"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月</a:t>
            </a:r>
            <a:endParaRPr kumimoji="0" lang="zh-CN" altLang="en-US" sz="2400"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3" name="标题 2"/>
          <p:cNvSpPr>
            <a:spLocks noGrp="1"/>
          </p:cNvSpPr>
          <p:nvPr>
            <p:ph type="title"/>
          </p:nvPr>
        </p:nvSpPr>
        <p:spPr/>
        <p:txBody>
          <a:bodyPr>
            <a:normAutofit/>
          </a:bodyPr>
          <a:lstStyle/>
          <a:p>
            <a:r>
              <a:rPr lang="zh-CN" altLang="en-US" dirty="0"/>
              <a:t>组会汇报</a:t>
            </a:r>
            <a:endParaRPr lang="zh-CN" altLang="en-US" dirty="0"/>
          </a:p>
        </p:txBody>
      </p:sp>
      <p:pic>
        <p:nvPicPr>
          <p:cNvPr id="8" name="图片 7"/>
          <p:cNvPicPr>
            <a:picLocks noChangeAspect="1"/>
          </p:cNvPicPr>
          <p:nvPr/>
        </p:nvPicPr>
        <p:blipFill rotWithShape="1">
          <a:blip r:embed="rId1"/>
          <a:srcRect l="1" r="30729" b="34098"/>
          <a:stretch>
            <a:fillRect/>
          </a:stretch>
        </p:blipFill>
        <p:spPr>
          <a:xfrm>
            <a:off x="7734299" y="250781"/>
            <a:ext cx="1795355" cy="508799"/>
          </a:xfrm>
          <a:prstGeom prst="rect">
            <a:avLst/>
          </a:prstGeom>
        </p:spPr>
      </p:pic>
      <p:sp>
        <p:nvSpPr>
          <p:cNvPr id="9" name="文本框 8"/>
          <p:cNvSpPr txBox="1"/>
          <p:nvPr/>
        </p:nvSpPr>
        <p:spPr>
          <a:xfrm>
            <a:off x="9464040" y="286962"/>
            <a:ext cx="2651760" cy="487441"/>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defRPr/>
            </a:pPr>
            <a:r>
              <a:rPr kumimoji="0" lang="en-US" altLang="zh-CN" sz="1200" b="1" i="0" u="none" strike="noStrike" kern="1200" cap="none" spc="0" normalizeH="0" baseline="0" noProof="0" dirty="0">
                <a:ln>
                  <a:noFill/>
                </a:ln>
                <a:solidFill>
                  <a:srgbClr val="203864"/>
                </a:solidFill>
                <a:effectLst/>
                <a:uLnTx/>
                <a:uFillTx/>
                <a:latin typeface="Arial" panose="020B0604020202020204" pitchFamily="34" charset="0"/>
                <a:ea typeface="Ebrima" panose="02000000000000000000" pitchFamily="2" charset="0"/>
                <a:cs typeface="Arial" panose="020B0604020202020204" pitchFamily="34" charset="0"/>
              </a:rPr>
              <a:t>Ubiquitous Networking and </a:t>
            </a:r>
            <a:endParaRPr kumimoji="0" lang="en-US" altLang="zh-CN" sz="1200" b="1" i="0" u="none" strike="noStrike" kern="1200" cap="none" spc="0" normalizeH="0" baseline="0" noProof="0" dirty="0">
              <a:ln>
                <a:noFill/>
              </a:ln>
              <a:solidFill>
                <a:srgbClr val="203864"/>
              </a:solidFill>
              <a:effectLst/>
              <a:uLnTx/>
              <a:uFillTx/>
              <a:latin typeface="Arial" panose="020B0604020202020204" pitchFamily="34" charset="0"/>
              <a:ea typeface="Ebrima" panose="02000000000000000000" pitchFamily="2" charset="0"/>
              <a:cs typeface="Arial" panose="020B0604020202020204" pitchFamily="34" charset="0"/>
            </a:endParaRPr>
          </a:p>
          <a:p>
            <a:pPr marL="0" marR="0" lvl="0" indent="0" algn="l" defTabSz="914400" rtl="0" eaLnBrk="1" fontAlgn="auto" latinLnBrk="0" hangingPunct="1">
              <a:lnSpc>
                <a:spcPts val="1600"/>
              </a:lnSpc>
              <a:spcBef>
                <a:spcPts val="0"/>
              </a:spcBef>
              <a:spcAft>
                <a:spcPts val="0"/>
              </a:spcAft>
              <a:buClrTx/>
              <a:buSzTx/>
              <a:buFontTx/>
              <a:buNone/>
              <a:defRPr/>
            </a:pPr>
            <a:r>
              <a:rPr kumimoji="0" lang="en-US" altLang="zh-CN" sz="1200" b="1" i="0" u="none" strike="noStrike" kern="1200" cap="none" spc="0" normalizeH="0" baseline="0" noProof="0" dirty="0">
                <a:ln>
                  <a:noFill/>
                </a:ln>
                <a:solidFill>
                  <a:srgbClr val="203864"/>
                </a:solidFill>
                <a:effectLst/>
                <a:uLnTx/>
                <a:uFillTx/>
                <a:latin typeface="Arial" panose="020B0604020202020204" pitchFamily="34" charset="0"/>
                <a:ea typeface="Ebrima" panose="02000000000000000000" pitchFamily="2" charset="0"/>
                <a:cs typeface="Arial" panose="020B0604020202020204" pitchFamily="34" charset="0"/>
              </a:rPr>
              <a:t>Intelligent Computing Laboratory</a:t>
            </a:r>
            <a:endParaRPr kumimoji="0" lang="zh-CN" altLang="en-US" sz="1200" b="1" i="0" u="none" strike="noStrike" kern="1200" cap="none" spc="0" normalizeH="0" baseline="0" noProof="0" dirty="0">
              <a:ln>
                <a:noFill/>
              </a:ln>
              <a:solidFill>
                <a:srgbClr val="203864"/>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11" name="文本框 10"/>
          <p:cNvSpPr txBox="1"/>
          <p:nvPr/>
        </p:nvSpPr>
        <p:spPr>
          <a:xfrm>
            <a:off x="4389196" y="3904945"/>
            <a:ext cx="3413608" cy="1753235"/>
          </a:xfrm>
          <a:prstGeom prst="rect">
            <a:avLst/>
          </a:prstGeom>
          <a:noFill/>
        </p:spPr>
        <p:txBody>
          <a:bodyPr wrap="square" rtlCol="0">
            <a:spAutoFit/>
          </a:bodyPr>
          <a:lstStyle/>
          <a:p>
            <a:pPr marR="0" lvl="0" indent="0" algn="l" defTabSz="914400" rtl="0" fontAlgn="auto">
              <a:lnSpc>
                <a:spcPct val="150000"/>
              </a:lnSpc>
              <a:spcBef>
                <a:spcPts val="0"/>
              </a:spcBef>
              <a:spcAft>
                <a:spcPts val="0"/>
              </a:spcAft>
              <a:buClrTx/>
              <a:buSzTx/>
              <a:buFontTx/>
              <a:buNone/>
              <a:defRPr/>
            </a:pPr>
            <a:r>
              <a:rPr kumimoji="0" lang="zh-CN" altLang="en-US" sz="2400" b="1" i="0" u="none" strike="noStrike" kern="1800" cap="none" spc="100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汇报人</a:t>
            </a:r>
            <a:r>
              <a:rPr kumimoji="0" lang="zh-CN" altLang="en-US" sz="2400" b="1" i="0" u="none" strike="noStrike" kern="1200" cap="none" spc="30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lang="zh-CN" altLang="en-US" sz="2400" b="1" spc="60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sym typeface="+mn-ea"/>
              </a:rPr>
              <a:t>邱子仪</a:t>
            </a:r>
            <a:endParaRPr lang="zh-CN" altLang="en-US" sz="2400" b="1" spc="60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sym typeface="+mn-ea"/>
            </a:endParaRPr>
          </a:p>
          <a:p>
            <a:pPr marR="0" lvl="0" indent="0" algn="l" defTabSz="914400" rtl="0" fontAlgn="auto">
              <a:lnSpc>
                <a:spcPct val="15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导    </a:t>
            </a:r>
            <a:r>
              <a:rPr kumimoji="0" lang="zh-CN" altLang="en-US" sz="2400" b="1" i="0" u="none" strike="noStrike" kern="1200" cap="none" spc="100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师</a:t>
            </a:r>
            <a:r>
              <a:rPr kumimoji="0" lang="zh-CN" altLang="en-US" sz="2400" b="1" i="0" u="none" strike="noStrike" kern="1200" cap="none" spc="30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：承</a:t>
            </a:r>
            <a:r>
              <a:rPr kumimoji="0" lang="en-US" altLang="zh-CN" sz="2400" b="1" i="0" u="none" strike="noStrike" kern="1200" cap="none" spc="30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30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楠</a:t>
            </a:r>
            <a:endParaRPr kumimoji="0" lang="en-US" altLang="zh-CN" sz="2400" b="1" i="0" u="none" strike="noStrike" kern="1200" cap="none" spc="60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endParaRPr>
          </a:p>
          <a:p>
            <a:pPr marR="0" lvl="0" indent="0" algn="l" defTabSz="914400" rtl="0" fontAlgn="auto">
              <a:lnSpc>
                <a:spcPct val="150000"/>
              </a:lnSpc>
              <a:spcBef>
                <a:spcPts val="0"/>
              </a:spcBef>
              <a:spcAft>
                <a:spcPts val="0"/>
              </a:spcAft>
              <a:buClrTx/>
              <a:buSzTx/>
              <a:buFontTx/>
              <a:buNone/>
              <a:defRPr/>
            </a:pPr>
            <a:r>
              <a:rPr kumimoji="0" lang="zh-CN" altLang="en-US" sz="2400" b="1" i="0" u="none" strike="noStrike" kern="1200" cap="none" spc="30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    </a:t>
            </a:r>
            <a:r>
              <a:rPr kumimoji="0" lang="zh-CN" altLang="en-US" sz="2400" b="1" i="0" u="none" strike="noStrike" kern="1200" cap="none" spc="100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位</a:t>
            </a:r>
            <a:r>
              <a:rPr kumimoji="0" lang="zh-CN" altLang="en-US" sz="2400" b="1" i="0" u="none" strike="noStrike" kern="1200" cap="none" spc="30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60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专业学位</a:t>
            </a:r>
            <a:endParaRPr kumimoji="0" lang="zh-CN" altLang="en-US" sz="2400" b="1" i="0" u="none" strike="noStrike" kern="1200" cap="none" spc="60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p:nvPicPr>
        <p:blipFill>
          <a:blip r:embed="rId2"/>
          <a:stretch>
            <a:fillRect/>
          </a:stretch>
        </p:blipFill>
        <p:spPr>
          <a:xfrm>
            <a:off x="7152217" y="238330"/>
            <a:ext cx="582082" cy="5847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6642100" cy="730249"/>
          </a:xfrm>
        </p:spPr>
        <p:txBody>
          <a:bodyPr/>
          <a:lstStyle/>
          <a:p>
            <a:r>
              <a:rPr lang="zh-CN" altLang="en-US" dirty="0"/>
              <a:t>相关知识背景</a:t>
            </a:r>
            <a:endParaRPr lang="zh-CN" altLang="en-US" dirty="0"/>
          </a:p>
        </p:txBody>
      </p:sp>
      <p:sp>
        <p:nvSpPr>
          <p:cNvPr id="33" name="标题 15"/>
          <p:cNvSpPr txBox="1"/>
          <p:nvPr/>
        </p:nvSpPr>
        <p:spPr>
          <a:xfrm>
            <a:off x="647063" y="918845"/>
            <a:ext cx="9212929" cy="4718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u"/>
            </a:pPr>
            <a:r>
              <a:rPr lang="zh-CN" altLang="en-US" sz="2800" b="1" dirty="0">
                <a:solidFill>
                  <a:srgbClr val="203864"/>
                </a:solidFill>
                <a:latin typeface="微软雅黑" panose="020B0503020204020204" pitchFamily="34" charset="-122"/>
                <a:ea typeface="微软雅黑" panose="020B0503020204020204" pitchFamily="34" charset="-122"/>
              </a:rPr>
              <a:t>多</a:t>
            </a:r>
            <a:r>
              <a:rPr lang="en-US" altLang="zh-CN" sz="2800" b="1" dirty="0">
                <a:solidFill>
                  <a:srgbClr val="203864"/>
                </a:solidFill>
                <a:latin typeface="微软雅黑" panose="020B0503020204020204" pitchFamily="34" charset="-122"/>
                <a:ea typeface="微软雅黑" panose="020B0503020204020204" pitchFamily="34" charset="-122"/>
              </a:rPr>
              <a:t>AP</a:t>
            </a:r>
            <a:r>
              <a:rPr lang="zh-CN" altLang="en-US" sz="2800" b="1" dirty="0">
                <a:solidFill>
                  <a:srgbClr val="203864"/>
                </a:solidFill>
                <a:latin typeface="微软雅黑" panose="020B0503020204020204" pitchFamily="34" charset="-122"/>
                <a:ea typeface="微软雅黑" panose="020B0503020204020204" pitchFamily="34" charset="-122"/>
              </a:rPr>
              <a:t>协作</a:t>
            </a:r>
            <a:r>
              <a:rPr lang="en-US" altLang="zh-CN" sz="2800" b="1" dirty="0">
                <a:solidFill>
                  <a:srgbClr val="203864"/>
                </a:solidFill>
                <a:latin typeface="微软雅黑" panose="020B0503020204020204" pitchFamily="34" charset="-122"/>
                <a:ea typeface="微软雅黑" panose="020B0503020204020204" pitchFamily="34" charset="-122"/>
              </a:rPr>
              <a:t>-Coordinated Spatial Reuse</a:t>
            </a:r>
            <a:endParaRPr lang="zh-CN" altLang="en-US" sz="2800" b="1" dirty="0">
              <a:solidFill>
                <a:srgbClr val="203864"/>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endParaRPr lang="zh-CN" altLang="en-US" sz="2800" b="1" dirty="0">
              <a:latin typeface="微软雅黑" panose="020B0503020204020204" pitchFamily="34" charset="-122"/>
              <a:ea typeface="微软雅黑" panose="020B0503020204020204" pitchFamily="34" charset="-122"/>
            </a:endParaRPr>
          </a:p>
          <a:p>
            <a:pPr marL="342900" indent="-342900">
              <a:buClr>
                <a:srgbClr val="203864"/>
              </a:buClr>
              <a:buFont typeface="Wingdings" panose="05000000000000000000" pitchFamily="2" charset="2"/>
              <a:buChar char="u"/>
            </a:pP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54" name="直接连接符 53"/>
          <p:cNvCxnSpPr/>
          <p:nvPr/>
        </p:nvCxnSpPr>
        <p:spPr>
          <a:xfrm>
            <a:off x="1152700" y="1390263"/>
            <a:ext cx="6386787" cy="387"/>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46" name="文本框 55"/>
          <p:cNvSpPr txBox="1"/>
          <p:nvPr/>
        </p:nvSpPr>
        <p:spPr>
          <a:xfrm>
            <a:off x="152067" y="1531638"/>
            <a:ext cx="6487729" cy="4994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基于</a:t>
            </a:r>
            <a:r>
              <a:rPr lang="en-US" altLang="zh-CN" sz="2000" b="1" dirty="0">
                <a:latin typeface="微软雅黑" panose="020B0503020204020204" pitchFamily="34" charset="-122"/>
                <a:ea typeface="微软雅黑" panose="020B0503020204020204" pitchFamily="34" charset="-122"/>
              </a:rPr>
              <a:t>TXOP</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Transmission Opportunity</a:t>
            </a:r>
            <a:r>
              <a:rPr lang="zh-CN" altLang="en-US" sz="2000" b="1" dirty="0">
                <a:latin typeface="微软雅黑" panose="020B0503020204020204" pitchFamily="34" charset="-122"/>
                <a:ea typeface="微软雅黑" panose="020B0503020204020204" pitchFamily="34" charset="-122"/>
              </a:rPr>
              <a:t>）的</a:t>
            </a:r>
            <a:r>
              <a:rPr lang="en-US" altLang="zh-CN" sz="2000" b="1" dirty="0">
                <a:latin typeface="微软雅黑" panose="020B0503020204020204" pitchFamily="34" charset="-122"/>
                <a:ea typeface="微软雅黑" panose="020B0503020204020204" pitchFamily="34" charset="-122"/>
              </a:rPr>
              <a:t>C-SR</a:t>
            </a:r>
            <a:endParaRPr lang="en-US" altLang="zh-CN" sz="2000" b="1" dirty="0">
              <a:latin typeface="Times New Roman" panose="02020603050405020304" pitchFamily="18" charset="0"/>
              <a:ea typeface="宋体" panose="02010600030101010101" pitchFamily="2" charset="-122"/>
            </a:endParaRPr>
          </a:p>
        </p:txBody>
      </p:sp>
      <p:sp>
        <p:nvSpPr>
          <p:cNvPr id="47" name="文本框 58"/>
          <p:cNvSpPr txBox="1"/>
          <p:nvPr/>
        </p:nvSpPr>
        <p:spPr>
          <a:xfrm>
            <a:off x="6880185" y="1496413"/>
            <a:ext cx="4563713" cy="49962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基于</a:t>
            </a:r>
            <a:r>
              <a:rPr lang="en-US" altLang="zh-CN" sz="2000" b="1" dirty="0">
                <a:latin typeface="微软雅黑" panose="020B0503020204020204" pitchFamily="34" charset="-122"/>
                <a:ea typeface="微软雅黑" panose="020B0503020204020204" pitchFamily="34" charset="-122"/>
              </a:rPr>
              <a:t>SP</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Service Period</a:t>
            </a:r>
            <a:r>
              <a:rPr lang="zh-CN" altLang="en-US" sz="2000" b="1" dirty="0">
                <a:latin typeface="微软雅黑" panose="020B0503020204020204" pitchFamily="34" charset="-122"/>
                <a:ea typeface="微软雅黑" panose="020B0503020204020204" pitchFamily="34" charset="-122"/>
              </a:rPr>
              <a:t>）的</a:t>
            </a:r>
            <a:r>
              <a:rPr lang="en-US" altLang="zh-CN" sz="2000" b="1" dirty="0">
                <a:latin typeface="微软雅黑" panose="020B0503020204020204" pitchFamily="34" charset="-122"/>
                <a:ea typeface="微软雅黑" panose="020B0503020204020204" pitchFamily="34" charset="-122"/>
              </a:rPr>
              <a:t>C-SR</a:t>
            </a:r>
            <a:endParaRPr lang="en-US" altLang="zh-CN" sz="2000" b="1" dirty="0">
              <a:latin typeface="微软雅黑" panose="020B0503020204020204" pitchFamily="34" charset="-122"/>
              <a:ea typeface="微软雅黑" panose="020B0503020204020204" pitchFamily="34" charset="-122"/>
            </a:endParaRPr>
          </a:p>
        </p:txBody>
      </p:sp>
      <p:grpSp>
        <p:nvGrpSpPr>
          <p:cNvPr id="48" name="组合 47"/>
          <p:cNvGrpSpPr/>
          <p:nvPr/>
        </p:nvGrpSpPr>
        <p:grpSpPr>
          <a:xfrm>
            <a:off x="306768" y="2145079"/>
            <a:ext cx="5862570" cy="2567841"/>
            <a:chOff x="492315" y="2427647"/>
            <a:chExt cx="5862570" cy="2567841"/>
          </a:xfrm>
        </p:grpSpPr>
        <p:sp>
          <p:nvSpPr>
            <p:cNvPr id="49" name="文本框 32"/>
            <p:cNvSpPr txBox="1"/>
            <p:nvPr/>
          </p:nvSpPr>
          <p:spPr>
            <a:xfrm>
              <a:off x="4274449" y="2430822"/>
              <a:ext cx="206481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Transmission from other AP </a:t>
              </a:r>
              <a:endParaRPr lang="en-US" altLang="zh-CN" sz="1000" b="1" dirty="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during the period is enabled</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0" name="直接箭头连接符 49"/>
            <p:cNvCxnSpPr/>
            <p:nvPr/>
          </p:nvCxnSpPr>
          <p:spPr>
            <a:xfrm flipV="1">
              <a:off x="1749672" y="3436000"/>
              <a:ext cx="4117728" cy="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平行四边形 50"/>
            <p:cNvSpPr/>
            <p:nvPr/>
          </p:nvSpPr>
          <p:spPr>
            <a:xfrm>
              <a:off x="1969480" y="3072374"/>
              <a:ext cx="193429" cy="360476"/>
            </a:xfrm>
            <a:prstGeom prst="parallelogram">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2" name="平行四边形 51"/>
            <p:cNvSpPr/>
            <p:nvPr/>
          </p:nvSpPr>
          <p:spPr>
            <a:xfrm>
              <a:off x="2118949" y="3072374"/>
              <a:ext cx="193429" cy="360476"/>
            </a:xfrm>
            <a:prstGeom prst="parallelogram">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矩形 52"/>
            <p:cNvSpPr/>
            <p:nvPr/>
          </p:nvSpPr>
          <p:spPr>
            <a:xfrm>
              <a:off x="2382717" y="3072374"/>
              <a:ext cx="254977" cy="360475"/>
            </a:xfrm>
            <a:prstGeom prst="rect">
              <a:avLst/>
            </a:prstGeom>
            <a:solidFill>
              <a:srgbClr val="D5DEEF"/>
            </a:solidFill>
            <a:ln w="1905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3" name="矩形 82"/>
            <p:cNvSpPr/>
            <p:nvPr/>
          </p:nvSpPr>
          <p:spPr>
            <a:xfrm>
              <a:off x="2825262" y="3072373"/>
              <a:ext cx="254977" cy="360475"/>
            </a:xfrm>
            <a:prstGeom prst="rect">
              <a:avLst/>
            </a:prstGeom>
            <a:noFill/>
            <a:ln w="19050">
              <a:solidFill>
                <a:srgbClr val="20386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6" name="矩形 95"/>
            <p:cNvSpPr/>
            <p:nvPr/>
          </p:nvSpPr>
          <p:spPr>
            <a:xfrm>
              <a:off x="3363059" y="3072372"/>
              <a:ext cx="254977" cy="360475"/>
            </a:xfrm>
            <a:prstGeom prst="rect">
              <a:avLst/>
            </a:prstGeom>
            <a:solidFill>
              <a:schemeClr val="accent1">
                <a:lumMod val="20000"/>
                <a:lumOff val="80000"/>
              </a:schemeClr>
            </a:solidFill>
            <a:ln w="1905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7" name="矩形 96"/>
            <p:cNvSpPr/>
            <p:nvPr/>
          </p:nvSpPr>
          <p:spPr>
            <a:xfrm>
              <a:off x="3764576" y="3072372"/>
              <a:ext cx="1765789" cy="360453"/>
            </a:xfrm>
            <a:prstGeom prst="rect">
              <a:avLst/>
            </a:prstGeom>
            <a:solidFill>
              <a:schemeClr val="accent1">
                <a:lumMod val="20000"/>
                <a:lumOff val="80000"/>
              </a:schemeClr>
            </a:solidFill>
            <a:ln w="1905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DATA</a:t>
              </a:r>
              <a:endParaRPr lang="zh-CN" altLang="en-US" sz="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8" name="直接箭头连接符 97"/>
            <p:cNvCxnSpPr/>
            <p:nvPr/>
          </p:nvCxnSpPr>
          <p:spPr>
            <a:xfrm flipV="1">
              <a:off x="1749672" y="4153729"/>
              <a:ext cx="4117728" cy="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矩形 98"/>
            <p:cNvSpPr/>
            <p:nvPr/>
          </p:nvSpPr>
          <p:spPr>
            <a:xfrm>
              <a:off x="2825262" y="3790079"/>
              <a:ext cx="254977" cy="360475"/>
            </a:xfrm>
            <a:prstGeom prst="rect">
              <a:avLst/>
            </a:prstGeom>
            <a:solidFill>
              <a:srgbClr val="D5DEEF"/>
            </a:solidFill>
            <a:ln w="1905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0" name="矩形 99"/>
            <p:cNvSpPr/>
            <p:nvPr/>
          </p:nvSpPr>
          <p:spPr>
            <a:xfrm>
              <a:off x="2386627" y="3783709"/>
              <a:ext cx="254977" cy="360475"/>
            </a:xfrm>
            <a:prstGeom prst="rect">
              <a:avLst/>
            </a:prstGeom>
            <a:noFill/>
            <a:ln w="19050">
              <a:solidFill>
                <a:srgbClr val="20386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1" name="矩形 100"/>
            <p:cNvSpPr/>
            <p:nvPr/>
          </p:nvSpPr>
          <p:spPr>
            <a:xfrm>
              <a:off x="3764576" y="3790101"/>
              <a:ext cx="1765789" cy="360453"/>
            </a:xfrm>
            <a:prstGeom prst="rect">
              <a:avLst/>
            </a:prstGeom>
            <a:solidFill>
              <a:srgbClr val="D5DEEF"/>
            </a:solidFill>
            <a:ln w="1905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DATA</a:t>
              </a:r>
              <a:endParaRPr lang="zh-CN" altLang="en-US" sz="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02" name="直接箭头连接符 101"/>
            <p:cNvCxnSpPr/>
            <p:nvPr/>
          </p:nvCxnSpPr>
          <p:spPr>
            <a:xfrm flipV="1">
              <a:off x="1749672" y="4868249"/>
              <a:ext cx="4117728" cy="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2825262" y="4510983"/>
              <a:ext cx="254977" cy="360475"/>
            </a:xfrm>
            <a:prstGeom prst="rect">
              <a:avLst/>
            </a:prstGeom>
            <a:solidFill>
              <a:srgbClr val="D5DEEF"/>
            </a:solidFill>
            <a:ln w="1905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4" name="矩形 103"/>
            <p:cNvSpPr/>
            <p:nvPr/>
          </p:nvSpPr>
          <p:spPr>
            <a:xfrm>
              <a:off x="3363057" y="4504587"/>
              <a:ext cx="254977" cy="360475"/>
            </a:xfrm>
            <a:prstGeom prst="rect">
              <a:avLst/>
            </a:prstGeom>
            <a:noFill/>
            <a:ln w="19050">
              <a:solidFill>
                <a:srgbClr val="20386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5" name="矩形 104"/>
            <p:cNvSpPr/>
            <p:nvPr/>
          </p:nvSpPr>
          <p:spPr>
            <a:xfrm>
              <a:off x="3764576" y="4504621"/>
              <a:ext cx="1765789" cy="360453"/>
            </a:xfrm>
            <a:prstGeom prst="rect">
              <a:avLst/>
            </a:prstGeom>
            <a:solidFill>
              <a:srgbClr val="D5DEEF"/>
            </a:solidFill>
            <a:ln w="1905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DATA</a:t>
              </a:r>
              <a:endParaRPr lang="zh-CN" altLang="en-US" sz="1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6" name="矩形 105"/>
            <p:cNvSpPr/>
            <p:nvPr/>
          </p:nvSpPr>
          <p:spPr>
            <a:xfrm>
              <a:off x="3363058" y="3790101"/>
              <a:ext cx="254977" cy="360475"/>
            </a:xfrm>
            <a:prstGeom prst="rect">
              <a:avLst/>
            </a:prstGeom>
            <a:noFill/>
            <a:ln w="19050">
              <a:solidFill>
                <a:srgbClr val="20386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07" name="矩形 106"/>
            <p:cNvSpPr/>
            <p:nvPr/>
          </p:nvSpPr>
          <p:spPr>
            <a:xfrm>
              <a:off x="2382716" y="4510983"/>
              <a:ext cx="254977" cy="360475"/>
            </a:xfrm>
            <a:prstGeom prst="rect">
              <a:avLst/>
            </a:prstGeom>
            <a:noFill/>
            <a:ln w="19050">
              <a:solidFill>
                <a:srgbClr val="20386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08" name="直接箭头连接符 107"/>
            <p:cNvCxnSpPr/>
            <p:nvPr/>
          </p:nvCxnSpPr>
          <p:spPr>
            <a:xfrm>
              <a:off x="2650393" y="3072372"/>
              <a:ext cx="0" cy="143861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p:nvPr/>
          </p:nvCxnSpPr>
          <p:spPr>
            <a:xfrm>
              <a:off x="2652836" y="3071117"/>
              <a:ext cx="0" cy="710998"/>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3622858" y="3072372"/>
              <a:ext cx="0" cy="717707"/>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a:off x="3621209" y="3065984"/>
              <a:ext cx="0" cy="1438611"/>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endCxn id="83" idx="3"/>
            </p:cNvCxnSpPr>
            <p:nvPr/>
          </p:nvCxnSpPr>
          <p:spPr>
            <a:xfrm flipV="1">
              <a:off x="3080239" y="3252611"/>
              <a:ext cx="0" cy="1627538"/>
            </a:xfrm>
            <a:prstGeom prst="straightConnector1">
              <a:avLst/>
            </a:prstGeom>
            <a:ln w="127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61"/>
            <p:cNvSpPr txBox="1"/>
            <p:nvPr/>
          </p:nvSpPr>
          <p:spPr>
            <a:xfrm>
              <a:off x="5745804" y="3252598"/>
              <a:ext cx="609081"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time</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4" name="文本框 63"/>
            <p:cNvSpPr txBox="1"/>
            <p:nvPr/>
          </p:nvSpPr>
          <p:spPr>
            <a:xfrm>
              <a:off x="5745804" y="3963946"/>
              <a:ext cx="609081"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time</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5" name="文本框 66"/>
            <p:cNvSpPr txBox="1"/>
            <p:nvPr/>
          </p:nvSpPr>
          <p:spPr>
            <a:xfrm>
              <a:off x="5745804" y="4691220"/>
              <a:ext cx="609081"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time</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6" name="文本框 67"/>
            <p:cNvSpPr txBox="1"/>
            <p:nvPr/>
          </p:nvSpPr>
          <p:spPr>
            <a:xfrm>
              <a:off x="2950336" y="2630268"/>
              <a:ext cx="1218604"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Trigger frame</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7" name="文本框 68"/>
            <p:cNvSpPr txBox="1"/>
            <p:nvPr/>
          </p:nvSpPr>
          <p:spPr>
            <a:xfrm>
              <a:off x="692753" y="3159005"/>
              <a:ext cx="1079404"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Sharing AP</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8" name="文本框 69"/>
            <p:cNvSpPr txBox="1"/>
            <p:nvPr/>
          </p:nvSpPr>
          <p:spPr>
            <a:xfrm>
              <a:off x="589205" y="3805653"/>
              <a:ext cx="119308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Candidate AP1</a:t>
              </a:r>
              <a:endParaRPr lang="en-US" altLang="zh-CN" sz="10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(Shared AP1)</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9" name="文本框 70"/>
            <p:cNvSpPr txBox="1"/>
            <p:nvPr/>
          </p:nvSpPr>
          <p:spPr>
            <a:xfrm>
              <a:off x="579072" y="4595378"/>
              <a:ext cx="119308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Candidate AP2</a:t>
              </a:r>
              <a:endParaRPr lang="en-US" altLang="zh-CN" sz="10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(Shared AP2)</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0" name="对话气泡: 矩形 119"/>
            <p:cNvSpPr/>
            <p:nvPr/>
          </p:nvSpPr>
          <p:spPr>
            <a:xfrm>
              <a:off x="530463" y="2518068"/>
              <a:ext cx="1852250" cy="297488"/>
            </a:xfrm>
            <a:prstGeom prst="wedgeRectCallout">
              <a:avLst>
                <a:gd name="adj1" fmla="val 34225"/>
                <a:gd name="adj2" fmla="val 82696"/>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1" name="文本框 72"/>
            <p:cNvSpPr txBox="1"/>
            <p:nvPr/>
          </p:nvSpPr>
          <p:spPr>
            <a:xfrm>
              <a:off x="492315" y="2524205"/>
              <a:ext cx="2023311" cy="24622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An AP obtains TXOP(period)</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2" name="对话气泡: 矩形 121"/>
            <p:cNvSpPr/>
            <p:nvPr/>
          </p:nvSpPr>
          <p:spPr>
            <a:xfrm>
              <a:off x="4243764" y="2427647"/>
              <a:ext cx="2009589" cy="392372"/>
            </a:xfrm>
            <a:prstGeom prst="wedgeRectCallout">
              <a:avLst>
                <a:gd name="adj1" fmla="val 2297"/>
                <a:gd name="adj2" fmla="val 121404"/>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23" name="文本框 57"/>
          <p:cNvSpPr txBox="1"/>
          <p:nvPr/>
        </p:nvSpPr>
        <p:spPr>
          <a:xfrm>
            <a:off x="484139" y="4949369"/>
            <a:ext cx="6383746" cy="166731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b="1" dirty="0">
                <a:latin typeface="微软雅黑" panose="020B0503020204020204" pitchFamily="34" charset="-122"/>
                <a:ea typeface="微软雅黑" panose="020B0503020204020204" pitchFamily="34" charset="-122"/>
              </a:rPr>
              <a:t>优点：</a:t>
            </a:r>
            <a:r>
              <a:rPr lang="zh-CN" altLang="en-US" sz="1400" dirty="0">
                <a:latin typeface="微软雅黑" panose="020B0503020204020204" pitchFamily="34" charset="-122"/>
                <a:ea typeface="微软雅黑" panose="020B0503020204020204" pitchFamily="34" charset="-122"/>
              </a:rPr>
              <a:t>基于 TXOP 的协调空间重用，是机会性协调，因此具有灵活性并能利用可用资源。</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可以基于最新的测量结果，可以使用更合适的通信参数（如发射功率、MCS）。</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b="1" dirty="0">
                <a:latin typeface="微软雅黑" panose="020B0503020204020204" pitchFamily="34" charset="-122"/>
                <a:ea typeface="微软雅黑" panose="020B0503020204020204" pitchFamily="34" charset="-122"/>
              </a:rPr>
              <a:t>缺点：</a:t>
            </a:r>
            <a:r>
              <a:rPr lang="zh-CN" altLang="en-US" sz="1400" dirty="0">
                <a:latin typeface="微软雅黑" panose="020B0503020204020204" pitchFamily="34" charset="-122"/>
                <a:ea typeface="微软雅黑" panose="020B0503020204020204" pitchFamily="34" charset="-122"/>
              </a:rPr>
              <a:t>每个 TXOP 有协商开销。</a:t>
            </a:r>
            <a:endParaRPr lang="zh-CN" altLang="en-US" sz="1400" dirty="0">
              <a:latin typeface="微软雅黑" panose="020B0503020204020204" pitchFamily="34" charset="-122"/>
              <a:ea typeface="微软雅黑" panose="020B0503020204020204" pitchFamily="34" charset="-122"/>
            </a:endParaRPr>
          </a:p>
        </p:txBody>
      </p:sp>
      <p:grpSp>
        <p:nvGrpSpPr>
          <p:cNvPr id="124" name="组合 123"/>
          <p:cNvGrpSpPr/>
          <p:nvPr/>
        </p:nvGrpSpPr>
        <p:grpSpPr>
          <a:xfrm>
            <a:off x="6579195" y="2101970"/>
            <a:ext cx="5561609" cy="2102923"/>
            <a:chOff x="984732" y="2043517"/>
            <a:chExt cx="5561609" cy="2102923"/>
          </a:xfrm>
        </p:grpSpPr>
        <p:cxnSp>
          <p:nvCxnSpPr>
            <p:cNvPr id="125" name="直接箭头连接符 124"/>
            <p:cNvCxnSpPr/>
            <p:nvPr/>
          </p:nvCxnSpPr>
          <p:spPr>
            <a:xfrm>
              <a:off x="1394460" y="3429000"/>
              <a:ext cx="470154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文本框 77"/>
            <p:cNvSpPr txBox="1"/>
            <p:nvPr/>
          </p:nvSpPr>
          <p:spPr>
            <a:xfrm>
              <a:off x="1641817" y="3011587"/>
              <a:ext cx="965689" cy="400110"/>
            </a:xfrm>
            <a:prstGeom prst="rect">
              <a:avLst/>
            </a:prstGeom>
            <a:solidFill>
              <a:schemeClr val="accent1">
                <a:lumMod val="40000"/>
                <a:lumOff val="60000"/>
              </a:schemeClr>
            </a:solidFill>
            <a:ln w="19050">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Reuse SP</a:t>
              </a:r>
              <a:endParaRPr lang="en-US" altLang="zh-CN" sz="10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(Sharing AP)</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7" name="矩形 126"/>
            <p:cNvSpPr/>
            <p:nvPr/>
          </p:nvSpPr>
          <p:spPr>
            <a:xfrm>
              <a:off x="2772653" y="2999351"/>
              <a:ext cx="940777" cy="429642"/>
            </a:xfrm>
            <a:prstGeom prst="rect">
              <a:avLst/>
            </a:prstGeom>
            <a:solidFill>
              <a:schemeClr val="accent3">
                <a:lumMod val="60000"/>
                <a:lumOff val="4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28" name="文本框 79"/>
            <p:cNvSpPr txBox="1"/>
            <p:nvPr/>
          </p:nvSpPr>
          <p:spPr>
            <a:xfrm>
              <a:off x="2765033" y="3082100"/>
              <a:ext cx="965689"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SP</a:t>
              </a:r>
              <a:endParaRPr lang="en-US" altLang="zh-CN"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9" name="矩形 128"/>
            <p:cNvSpPr/>
            <p:nvPr/>
          </p:nvSpPr>
          <p:spPr>
            <a:xfrm>
              <a:off x="3895869" y="2999351"/>
              <a:ext cx="940777" cy="429642"/>
            </a:xfrm>
            <a:prstGeom prst="rect">
              <a:avLst/>
            </a:prstGeom>
            <a:solidFill>
              <a:schemeClr val="accent1">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0" name="文本框 81"/>
            <p:cNvSpPr txBox="1"/>
            <p:nvPr/>
          </p:nvSpPr>
          <p:spPr>
            <a:xfrm>
              <a:off x="3888249" y="3040960"/>
              <a:ext cx="965689"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(Shared AP)</a:t>
              </a:r>
              <a:endParaRPr lang="en-US" altLang="zh-CN" sz="10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uses this SP</a:t>
              </a:r>
              <a:endParaRPr lang="en-US" altLang="zh-CN"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31" name="直接箭头连接符 130"/>
            <p:cNvCxnSpPr/>
            <p:nvPr/>
          </p:nvCxnSpPr>
          <p:spPr>
            <a:xfrm>
              <a:off x="1402080" y="4142349"/>
              <a:ext cx="470154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1657057" y="3712700"/>
              <a:ext cx="940777" cy="429642"/>
            </a:xfrm>
            <a:prstGeom prst="rect">
              <a:avLst/>
            </a:prstGeom>
            <a:solidFill>
              <a:schemeClr val="accent4">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3" name="矩形 132"/>
            <p:cNvSpPr/>
            <p:nvPr/>
          </p:nvSpPr>
          <p:spPr>
            <a:xfrm>
              <a:off x="5036377" y="3711631"/>
              <a:ext cx="940777" cy="429642"/>
            </a:xfrm>
            <a:prstGeom prst="rect">
              <a:avLst/>
            </a:prstGeom>
            <a:solidFill>
              <a:schemeClr val="bg2">
                <a:lumMod val="9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4" name="文本框 85"/>
            <p:cNvSpPr txBox="1"/>
            <p:nvPr/>
          </p:nvSpPr>
          <p:spPr>
            <a:xfrm>
              <a:off x="5028757" y="3804344"/>
              <a:ext cx="965689"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SP</a:t>
              </a:r>
              <a:endParaRPr lang="en-US" altLang="zh-CN"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5" name="文本框 87"/>
            <p:cNvSpPr txBox="1"/>
            <p:nvPr/>
          </p:nvSpPr>
          <p:spPr>
            <a:xfrm>
              <a:off x="3909055" y="3732269"/>
              <a:ext cx="942831" cy="400110"/>
            </a:xfrm>
            <a:prstGeom prst="rect">
              <a:avLst/>
            </a:prstGeom>
            <a:solidFill>
              <a:schemeClr val="accent4">
                <a:lumMod val="40000"/>
                <a:lumOff val="60000"/>
              </a:schemeClr>
            </a:solidFill>
            <a:ln w="19050">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Reuse SP</a:t>
              </a:r>
              <a:endParaRPr lang="en-US" altLang="zh-CN" sz="10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(Sharing AP)</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6" name="文本框 88"/>
            <p:cNvSpPr txBox="1"/>
            <p:nvPr/>
          </p:nvSpPr>
          <p:spPr>
            <a:xfrm>
              <a:off x="1636522" y="3742239"/>
              <a:ext cx="95601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(Shared AP)</a:t>
              </a:r>
              <a:endParaRPr lang="en-US" altLang="zh-CN" sz="10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uses this SP</a:t>
              </a:r>
              <a:endParaRPr lang="en-US" altLang="zh-CN"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7" name="文本框 89"/>
            <p:cNvSpPr txBox="1"/>
            <p:nvPr/>
          </p:nvSpPr>
          <p:spPr>
            <a:xfrm>
              <a:off x="984732" y="3167706"/>
              <a:ext cx="601980"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BSS-1</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8" name="文本框 90"/>
            <p:cNvSpPr txBox="1"/>
            <p:nvPr/>
          </p:nvSpPr>
          <p:spPr>
            <a:xfrm>
              <a:off x="984732" y="3900219"/>
              <a:ext cx="601980"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BSS-2</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9" name="文本框 91"/>
            <p:cNvSpPr txBox="1"/>
            <p:nvPr/>
          </p:nvSpPr>
          <p:spPr>
            <a:xfrm>
              <a:off x="5977154" y="3193535"/>
              <a:ext cx="488570"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time</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0" name="文本框 92"/>
            <p:cNvSpPr txBox="1"/>
            <p:nvPr/>
          </p:nvSpPr>
          <p:spPr>
            <a:xfrm>
              <a:off x="5944361" y="3900118"/>
              <a:ext cx="601980"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time</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41" name="直接箭头连接符 140"/>
            <p:cNvCxnSpPr/>
            <p:nvPr/>
          </p:nvCxnSpPr>
          <p:spPr>
            <a:xfrm flipH="1">
              <a:off x="2209800" y="2449099"/>
              <a:ext cx="609600" cy="4388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p:nvPr/>
          </p:nvCxnSpPr>
          <p:spPr>
            <a:xfrm>
              <a:off x="3659654" y="2452001"/>
              <a:ext cx="599926" cy="4359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文本框 95"/>
            <p:cNvSpPr txBox="1"/>
            <p:nvPr/>
          </p:nvSpPr>
          <p:spPr>
            <a:xfrm>
              <a:off x="2364659" y="2043517"/>
              <a:ext cx="1850058"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Reuse </a:t>
              </a:r>
              <a:r>
                <a:rPr lang="en-US" altLang="zh-CN" sz="1000" b="1" dirty="0" err="1">
                  <a:latin typeface="微软雅黑" panose="020B0503020204020204" pitchFamily="34" charset="-122"/>
                  <a:ea typeface="微软雅黑" panose="020B0503020204020204" pitchFamily="34" charset="-122"/>
                  <a:cs typeface="Times New Roman" panose="02020603050405020304" pitchFamily="18" charset="0"/>
                </a:rPr>
                <a:t>SPs,where</a:t>
              </a: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 inner</a:t>
              </a:r>
              <a:endParaRPr lang="en-US" altLang="zh-CN" sz="10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STAs are scheduled</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44" name="直接箭头连接符 143"/>
            <p:cNvCxnSpPr/>
            <p:nvPr/>
          </p:nvCxnSpPr>
          <p:spPr>
            <a:xfrm flipH="1">
              <a:off x="3489960" y="2480261"/>
              <a:ext cx="1166151" cy="40771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a:off x="5676900" y="2540883"/>
              <a:ext cx="0" cy="108112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46" name="文本框 98"/>
            <p:cNvSpPr txBox="1"/>
            <p:nvPr/>
          </p:nvSpPr>
          <p:spPr>
            <a:xfrm>
              <a:off x="4656111" y="2048989"/>
              <a:ext cx="1600200"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b="1" dirty="0">
                  <a:latin typeface="微软雅黑" panose="020B0503020204020204" pitchFamily="34" charset="-122"/>
                  <a:ea typeface="微软雅黑" panose="020B0503020204020204" pitchFamily="34" charset="-122"/>
                  <a:cs typeface="Times New Roman" panose="02020603050405020304" pitchFamily="18" charset="0"/>
                </a:rPr>
                <a:t>Orthogonal SPs for outer clients</a:t>
              </a:r>
              <a:endParaRPr lang="zh-CN" altLang="en-US" sz="10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47" name="组合 146"/>
          <p:cNvGrpSpPr/>
          <p:nvPr/>
        </p:nvGrpSpPr>
        <p:grpSpPr>
          <a:xfrm>
            <a:off x="7552221" y="4358267"/>
            <a:ext cx="3325554" cy="1436932"/>
            <a:chOff x="1503594" y="4367152"/>
            <a:chExt cx="4095200" cy="1885364"/>
          </a:xfrm>
        </p:grpSpPr>
        <p:sp>
          <p:nvSpPr>
            <p:cNvPr id="148" name="椭圆 147"/>
            <p:cNvSpPr/>
            <p:nvPr/>
          </p:nvSpPr>
          <p:spPr>
            <a:xfrm>
              <a:off x="1503594" y="4367152"/>
              <a:ext cx="1885364" cy="1885364"/>
            </a:xfrm>
            <a:prstGeom prst="ellipse">
              <a:avLst/>
            </a:prstGeom>
            <a:solidFill>
              <a:srgbClr val="C9C9C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49" name="流程图: 接点 148"/>
            <p:cNvSpPr/>
            <p:nvPr/>
          </p:nvSpPr>
          <p:spPr>
            <a:xfrm>
              <a:off x="1858901" y="4722990"/>
              <a:ext cx="1174750" cy="1174750"/>
            </a:xfrm>
            <a:prstGeom prst="flowChartConnector">
              <a:avLst/>
            </a:prstGeom>
            <a:solidFill>
              <a:srgbClr val="B4C7E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50" name="图片 149"/>
            <p:cNvPicPr>
              <a:picLocks noChangeAspect="1"/>
            </p:cNvPicPr>
            <p:nvPr/>
          </p:nvPicPr>
          <p:blipFill>
            <a:blip r:embed="rId1">
              <a:extLst>
                <a:ext uri="{BEBA8EAE-BF5A-486C-A8C5-ECC9F3942E4B}">
                  <a14:imgProps xmlns:a14="http://schemas.microsoft.com/office/drawing/2010/main">
                    <a14:imgLayer r:embed="rId2">
                      <a14:imgEffect>
                        <a14:backgroundRemoval t="10000" b="90000" l="10000" r="90000">
                          <a14:foregroundMark x1="10000" y1="22449" x2="10000" y2="22449"/>
                          <a14:foregroundMark x1="24000" y1="20408" x2="24000" y2="20408"/>
                          <a14:foregroundMark x1="34000" y1="22449" x2="34000" y2="22449"/>
                          <a14:foregroundMark x1="64000" y1="22449" x2="64000" y2="22449"/>
                          <a14:foregroundMark x1="76000" y1="22449" x2="76000" y2="22449"/>
                          <a14:foregroundMark x1="88000" y1="22449" x2="88000" y2="22449"/>
                        </a14:backgroundRemoval>
                      </a14:imgEffect>
                    </a14:imgLayer>
                  </a14:imgProps>
                </a:ext>
              </a:extLst>
            </a:blip>
            <a:stretch>
              <a:fillRect/>
            </a:stretch>
          </p:blipFill>
          <p:spPr>
            <a:xfrm>
              <a:off x="2302119" y="5097757"/>
              <a:ext cx="288314" cy="282550"/>
            </a:xfrm>
            <a:prstGeom prst="rect">
              <a:avLst/>
            </a:prstGeom>
            <a:noFill/>
          </p:spPr>
        </p:pic>
        <p:pic>
          <p:nvPicPr>
            <p:cNvPr id="151" name="图片 1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3710" y="5527487"/>
              <a:ext cx="243252" cy="243252"/>
            </a:xfrm>
            <a:prstGeom prst="rect">
              <a:avLst/>
            </a:prstGeom>
          </p:spPr>
        </p:pic>
        <p:sp>
          <p:nvSpPr>
            <p:cNvPr id="152" name="文本框 104"/>
            <p:cNvSpPr txBox="1"/>
            <p:nvPr/>
          </p:nvSpPr>
          <p:spPr>
            <a:xfrm>
              <a:off x="2185925" y="4916445"/>
              <a:ext cx="520701" cy="2154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 dirty="0">
                  <a:latin typeface="微软雅黑" panose="020B0503020204020204" pitchFamily="34" charset="-122"/>
                  <a:ea typeface="微软雅黑" panose="020B0503020204020204" pitchFamily="34" charset="-122"/>
                  <a:cs typeface="Times New Roman" panose="02020603050405020304" pitchFamily="18" charset="0"/>
                </a:rPr>
                <a:t>BSS-1</a:t>
              </a:r>
              <a:endParaRPr lang="zh-CN" altLang="en-US" sz="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3" name="文本框 105"/>
            <p:cNvSpPr txBox="1"/>
            <p:nvPr/>
          </p:nvSpPr>
          <p:spPr>
            <a:xfrm>
              <a:off x="2301073" y="5527409"/>
              <a:ext cx="679633" cy="2154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 dirty="0">
                  <a:latin typeface="微软雅黑" panose="020B0503020204020204" pitchFamily="34" charset="-122"/>
                  <a:ea typeface="微软雅黑" panose="020B0503020204020204" pitchFamily="34" charset="-122"/>
                  <a:cs typeface="Times New Roman" panose="02020603050405020304" pitchFamily="18" charset="0"/>
                </a:rPr>
                <a:t>Inner STA</a:t>
              </a:r>
              <a:endParaRPr lang="zh-CN" altLang="en-US" sz="8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54" name="图片 1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75537" y="5030784"/>
              <a:ext cx="243252" cy="243252"/>
            </a:xfrm>
            <a:prstGeom prst="rect">
              <a:avLst/>
            </a:prstGeom>
          </p:spPr>
        </p:pic>
        <p:sp>
          <p:nvSpPr>
            <p:cNvPr id="155" name="文本框 107"/>
            <p:cNvSpPr txBox="1"/>
            <p:nvPr/>
          </p:nvSpPr>
          <p:spPr>
            <a:xfrm>
              <a:off x="2789649" y="5246865"/>
              <a:ext cx="697919" cy="2154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 dirty="0">
                  <a:latin typeface="微软雅黑" panose="020B0503020204020204" pitchFamily="34" charset="-122"/>
                  <a:ea typeface="微软雅黑" panose="020B0503020204020204" pitchFamily="34" charset="-122"/>
                  <a:cs typeface="Times New Roman" panose="02020603050405020304" pitchFamily="18" charset="0"/>
                </a:rPr>
                <a:t>Outer STA</a:t>
              </a:r>
              <a:endParaRPr lang="zh-CN" altLang="en-US" sz="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6" name="椭圆 155"/>
            <p:cNvSpPr/>
            <p:nvPr/>
          </p:nvSpPr>
          <p:spPr>
            <a:xfrm>
              <a:off x="3713430" y="4367152"/>
              <a:ext cx="1885364" cy="1885364"/>
            </a:xfrm>
            <a:prstGeom prst="ellipse">
              <a:avLst/>
            </a:prstGeom>
            <a:solidFill>
              <a:srgbClr val="D0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7" name="流程图: 接点 156"/>
            <p:cNvSpPr/>
            <p:nvPr/>
          </p:nvSpPr>
          <p:spPr>
            <a:xfrm>
              <a:off x="4068737" y="4722990"/>
              <a:ext cx="1174750" cy="1174750"/>
            </a:xfrm>
            <a:prstGeom prst="flowChartConnector">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pic>
          <p:nvPicPr>
            <p:cNvPr id="158" name="图片 157"/>
            <p:cNvPicPr>
              <a:picLocks noChangeAspect="1"/>
            </p:cNvPicPr>
            <p:nvPr/>
          </p:nvPicPr>
          <p:blipFill>
            <a:blip r:embed="rId1">
              <a:extLst>
                <a:ext uri="{BEBA8EAE-BF5A-486C-A8C5-ECC9F3942E4B}">
                  <a14:imgProps xmlns:a14="http://schemas.microsoft.com/office/drawing/2010/main">
                    <a14:imgLayer r:embed="rId2">
                      <a14:imgEffect>
                        <a14:backgroundRemoval t="10000" b="90000" l="10000" r="90000">
                          <a14:foregroundMark x1="10000" y1="22449" x2="10000" y2="22449"/>
                          <a14:foregroundMark x1="24000" y1="20408" x2="24000" y2="20408"/>
                          <a14:foregroundMark x1="34000" y1="22449" x2="34000" y2="22449"/>
                          <a14:foregroundMark x1="64000" y1="22449" x2="64000" y2="22449"/>
                          <a14:foregroundMark x1="76000" y1="22449" x2="76000" y2="22449"/>
                          <a14:foregroundMark x1="88000" y1="22449" x2="88000" y2="22449"/>
                        </a14:backgroundRemoval>
                      </a14:imgEffect>
                    </a14:imgLayer>
                  </a14:imgProps>
                </a:ext>
              </a:extLst>
            </a:blip>
            <a:stretch>
              <a:fillRect/>
            </a:stretch>
          </p:blipFill>
          <p:spPr>
            <a:xfrm>
              <a:off x="4511955" y="5097757"/>
              <a:ext cx="288314" cy="282550"/>
            </a:xfrm>
            <a:prstGeom prst="rect">
              <a:avLst/>
            </a:prstGeom>
            <a:noFill/>
          </p:spPr>
        </p:pic>
        <p:pic>
          <p:nvPicPr>
            <p:cNvPr id="159" name="图片 1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3546" y="5527487"/>
              <a:ext cx="243252" cy="243252"/>
            </a:xfrm>
            <a:prstGeom prst="rect">
              <a:avLst/>
            </a:prstGeom>
          </p:spPr>
        </p:pic>
        <p:sp>
          <p:nvSpPr>
            <p:cNvPr id="160" name="文本框 112"/>
            <p:cNvSpPr txBox="1"/>
            <p:nvPr/>
          </p:nvSpPr>
          <p:spPr>
            <a:xfrm>
              <a:off x="4395761" y="4916445"/>
              <a:ext cx="520701" cy="2154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 dirty="0">
                  <a:latin typeface="微软雅黑" panose="020B0503020204020204" pitchFamily="34" charset="-122"/>
                  <a:ea typeface="微软雅黑" panose="020B0503020204020204" pitchFamily="34" charset="-122"/>
                  <a:cs typeface="Times New Roman" panose="02020603050405020304" pitchFamily="18" charset="0"/>
                </a:rPr>
                <a:t>BSS-2</a:t>
              </a:r>
              <a:endParaRPr lang="zh-CN" altLang="en-US" sz="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1" name="文本框 113"/>
            <p:cNvSpPr txBox="1"/>
            <p:nvPr/>
          </p:nvSpPr>
          <p:spPr>
            <a:xfrm>
              <a:off x="4466949" y="5527409"/>
              <a:ext cx="732577" cy="2154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 dirty="0">
                  <a:latin typeface="微软雅黑" panose="020B0503020204020204" pitchFamily="34" charset="-122"/>
                  <a:ea typeface="微软雅黑" panose="020B0503020204020204" pitchFamily="34" charset="-122"/>
                  <a:cs typeface="Times New Roman" panose="02020603050405020304" pitchFamily="18" charset="0"/>
                </a:rPr>
                <a:t>Inner STA</a:t>
              </a:r>
              <a:endParaRPr lang="zh-CN" altLang="en-US" sz="8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62" name="图片 1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2990" y="5033778"/>
              <a:ext cx="243252" cy="243252"/>
            </a:xfrm>
            <a:prstGeom prst="rect">
              <a:avLst/>
            </a:prstGeom>
          </p:spPr>
        </p:pic>
        <p:sp>
          <p:nvSpPr>
            <p:cNvPr id="163" name="文本框 115"/>
            <p:cNvSpPr txBox="1"/>
            <p:nvPr/>
          </p:nvSpPr>
          <p:spPr>
            <a:xfrm>
              <a:off x="3591965" y="5249859"/>
              <a:ext cx="767584" cy="2154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 dirty="0">
                  <a:latin typeface="微软雅黑" panose="020B0503020204020204" pitchFamily="34" charset="-122"/>
                  <a:ea typeface="微软雅黑" panose="020B0503020204020204" pitchFamily="34" charset="-122"/>
                  <a:cs typeface="Times New Roman" panose="02020603050405020304" pitchFamily="18" charset="0"/>
                </a:rPr>
                <a:t>Outer STA</a:t>
              </a:r>
              <a:endParaRPr lang="zh-CN" altLang="en-US" sz="8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64" name="文本框 65"/>
          <p:cNvSpPr txBox="1"/>
          <p:nvPr/>
        </p:nvSpPr>
        <p:spPr>
          <a:xfrm>
            <a:off x="6706488" y="5790494"/>
            <a:ext cx="5518995" cy="102098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b="1" dirty="0">
                <a:latin typeface="微软雅黑" panose="020B0503020204020204" pitchFamily="34" charset="-122"/>
                <a:ea typeface="微软雅黑" panose="020B0503020204020204" pitchFamily="34" charset="-122"/>
              </a:rPr>
              <a:t>优点：</a:t>
            </a:r>
            <a:r>
              <a:rPr lang="zh-CN" altLang="en-US" sz="1400" dirty="0">
                <a:latin typeface="微软雅黑" panose="020B0503020204020204" pitchFamily="34" charset="-122"/>
                <a:ea typeface="微软雅黑" panose="020B0503020204020204" pitchFamily="34" charset="-122"/>
              </a:rPr>
              <a:t>这是一种预先确定的协调，基于SP可靠运行。这是一种长期性协调，协商开销较小。</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b="1" dirty="0">
                <a:latin typeface="微软雅黑" panose="020B0503020204020204" pitchFamily="34" charset="-122"/>
                <a:ea typeface="微软雅黑" panose="020B0503020204020204" pitchFamily="34" charset="-122"/>
              </a:rPr>
              <a:t>缺点：</a:t>
            </a:r>
            <a:r>
              <a:rPr lang="zh-CN" altLang="en-US" sz="1400" dirty="0">
                <a:latin typeface="微软雅黑" panose="020B0503020204020204" pitchFamily="34" charset="-122"/>
                <a:ea typeface="微软雅黑" panose="020B0503020204020204" pitchFamily="34" charset="-122"/>
              </a:rPr>
              <a:t>当客户端或信道的传播非静态时，通信参数不适用</a:t>
            </a:r>
            <a:endParaRPr lang="en-US" altLang="zh-CN" sz="14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endParaRPr lang="zh-CN" altLang="en-US" dirty="0"/>
          </a:p>
        </p:txBody>
      </p:sp>
      <p:grpSp>
        <p:nvGrpSpPr>
          <p:cNvPr id="2" name="组合 1"/>
          <p:cNvGrpSpPr/>
          <p:nvPr/>
        </p:nvGrpSpPr>
        <p:grpSpPr>
          <a:xfrm>
            <a:off x="2821534" y="2232512"/>
            <a:ext cx="7267688" cy="2002060"/>
            <a:chOff x="1989330" y="1359210"/>
            <a:chExt cx="7612964" cy="2002060"/>
          </a:xfrm>
        </p:grpSpPr>
        <p:grpSp>
          <p:nvGrpSpPr>
            <p:cNvPr id="21" name="组合 20"/>
            <p:cNvGrpSpPr/>
            <p:nvPr/>
          </p:nvGrpSpPr>
          <p:grpSpPr>
            <a:xfrm>
              <a:off x="1989330" y="1359210"/>
              <a:ext cx="7612964" cy="1994014"/>
              <a:chOff x="-2765213" y="2403971"/>
              <a:chExt cx="4407743" cy="1994014"/>
            </a:xfrm>
          </p:grpSpPr>
          <p:grpSp>
            <p:nvGrpSpPr>
              <p:cNvPr id="22" name="组合 21"/>
              <p:cNvGrpSpPr/>
              <p:nvPr/>
            </p:nvGrpSpPr>
            <p:grpSpPr>
              <a:xfrm>
                <a:off x="-2765213" y="2403971"/>
                <a:ext cx="4407743" cy="553998"/>
                <a:chOff x="-2765213" y="2403971"/>
                <a:chExt cx="4407743" cy="553998"/>
              </a:xfrm>
            </p:grpSpPr>
            <p:sp>
              <p:nvSpPr>
                <p:cNvPr id="35" name="菱形 34"/>
                <p:cNvSpPr/>
                <p:nvPr/>
              </p:nvSpPr>
              <p:spPr>
                <a:xfrm>
                  <a:off x="-2765213" y="2423583"/>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文本框 35"/>
                <p:cNvSpPr txBox="1"/>
                <p:nvPr/>
              </p:nvSpPr>
              <p:spPr>
                <a:xfrm>
                  <a:off x="-2057403" y="2403971"/>
                  <a:ext cx="3699933"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rPr>
                    <a:t>研究背景以及目标</a:t>
                  </a:r>
                  <a:endParaRPr kumimoji="0" lang="zh-CN" altLang="en-US" sz="30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p:cNvGrpSpPr/>
              <p:nvPr/>
            </p:nvGrpSpPr>
            <p:grpSpPr>
              <a:xfrm>
                <a:off x="-2765213" y="3127859"/>
                <a:ext cx="4407743" cy="553998"/>
                <a:chOff x="-2765213" y="3047425"/>
                <a:chExt cx="4407743" cy="553998"/>
              </a:xfrm>
            </p:grpSpPr>
            <p:sp>
              <p:nvSpPr>
                <p:cNvPr id="33" name="菱形 32"/>
                <p:cNvSpPr/>
                <p:nvPr/>
              </p:nvSpPr>
              <p:spPr>
                <a:xfrm>
                  <a:off x="-2765213" y="3067037"/>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p:cNvSpPr txBox="1"/>
                <p:nvPr/>
              </p:nvSpPr>
              <p:spPr>
                <a:xfrm>
                  <a:off x="-2057403" y="3047425"/>
                  <a:ext cx="3699933"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研究内容</a:t>
                  </a:r>
                  <a:endParaRPr kumimoji="0" lang="zh-CN" altLang="en-US" sz="3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29" name="菱形 28"/>
              <p:cNvSpPr/>
              <p:nvPr/>
            </p:nvSpPr>
            <p:spPr>
              <a:xfrm>
                <a:off x="-2765213" y="388321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4" name="文本框 23"/>
            <p:cNvSpPr txBox="1"/>
            <p:nvPr/>
          </p:nvSpPr>
          <p:spPr>
            <a:xfrm>
              <a:off x="3230684" y="2807272"/>
              <a:ext cx="3098197"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00"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下一步工作计划</a:t>
              </a:r>
              <a:endParaRPr kumimoji="0" lang="zh-CN" altLang="en-US" sz="3000"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endParaRPr>
            </a:p>
          </p:txBody>
        </p:sp>
      </p:grpSp>
      <p:sp>
        <p:nvSpPr>
          <p:cNvPr id="3" name="灯片编号占位符 2"/>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79" y="203200"/>
            <a:ext cx="7721117" cy="730249"/>
          </a:xfr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1</a:t>
            </a:r>
            <a:endPar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endParaRPr>
          </a:p>
        </p:txBody>
      </p:sp>
      <p:cxnSp>
        <p:nvCxnSpPr>
          <p:cNvPr id="6" name="直接连接符 5"/>
          <p:cNvCxnSpPr/>
          <p:nvPr/>
        </p:nvCxnSpPr>
        <p:spPr>
          <a:xfrm>
            <a:off x="386070" y="1351199"/>
            <a:ext cx="7006132" cy="20256"/>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0" y="1483360"/>
            <a:ext cx="6225693" cy="453457"/>
          </a:xfrm>
          <a:prstGeom prst="rect">
            <a:avLst/>
          </a:prstGeom>
          <a:noFill/>
        </p:spPr>
        <p:txBody>
          <a:bodyPr wrap="square" rtlCol="0">
            <a:spAutoFit/>
          </a:bodyPr>
          <a:lstStyle/>
          <a:p>
            <a:pPr>
              <a:lnSpc>
                <a:spcPct val="130000"/>
              </a:lnSpc>
            </a:pPr>
            <a:r>
              <a:rPr kumimoji="1" lang="en-US" altLang="zh-CN" sz="2000" b="1" dirty="0">
                <a:latin typeface="微软雅黑" panose="020B0503020204020204" pitchFamily="34" charset="-122"/>
                <a:ea typeface="微软雅黑" panose="020B0503020204020204" pitchFamily="34" charset="-122"/>
              </a:rPr>
              <a:t>1</a:t>
            </a:r>
            <a:r>
              <a:rPr kumimoji="1" lang="zh-CN" altLang="en-US" sz="2000" b="1" dirty="0">
                <a:latin typeface="微软雅黑" panose="020B0503020204020204" pitchFamily="34" charset="-122"/>
                <a:ea typeface="微软雅黑" panose="020B0503020204020204" pitchFamily="34" charset="-122"/>
              </a:rPr>
              <a:t>：现实场景中高密集场景</a:t>
            </a:r>
            <a:endParaRPr kumimoji="1" lang="zh-CN" altLang="en-US" sz="2000" b="1" dirty="0">
              <a:latin typeface="微软雅黑" panose="020B0503020204020204" pitchFamily="34" charset="-122"/>
              <a:ea typeface="微软雅黑" panose="020B0503020204020204" pitchFamily="34" charset="-122"/>
            </a:endParaRPr>
          </a:p>
        </p:txBody>
      </p:sp>
      <p:pic>
        <p:nvPicPr>
          <p:cNvPr id="36" name="Picture 487" descr="密集住宅区建筑高清图片下载_红动中国"/>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688" t="7395" r="2688" b="15020"/>
          <a:stretch>
            <a:fillRect/>
          </a:stretch>
        </p:blipFill>
        <p:spPr bwMode="auto">
          <a:xfrm>
            <a:off x="317615" y="2272702"/>
            <a:ext cx="2270745" cy="1153976"/>
          </a:xfrm>
          <a:prstGeom prst="rect">
            <a:avLst/>
          </a:prstGeom>
          <a:noFill/>
          <a:extLst>
            <a:ext uri="{909E8E84-426E-40DD-AFC4-6F175D3DCCD1}">
              <a14:hiddenFill xmlns:a14="http://schemas.microsoft.com/office/drawing/2010/main">
                <a:solidFill>
                  <a:srgbClr val="FFFFFF"/>
                </a:solidFill>
              </a14:hiddenFill>
            </a:ext>
          </a:extLst>
        </p:spPr>
      </p:pic>
      <p:pic>
        <p:nvPicPr>
          <p:cNvPr id="37" name="图片 36"/>
          <p:cNvPicPr>
            <a:picLocks noChangeAspect="1"/>
          </p:cNvPicPr>
          <p:nvPr/>
        </p:nvPicPr>
        <p:blipFill>
          <a:blip r:embed="rId2"/>
          <a:stretch>
            <a:fillRect/>
          </a:stretch>
        </p:blipFill>
        <p:spPr>
          <a:xfrm>
            <a:off x="408930" y="3966811"/>
            <a:ext cx="2202290" cy="1218136"/>
          </a:xfrm>
          <a:prstGeom prst="rect">
            <a:avLst/>
          </a:prstGeom>
        </p:spPr>
      </p:pic>
      <p:pic>
        <p:nvPicPr>
          <p:cNvPr id="38" name="图片 37"/>
          <p:cNvPicPr>
            <a:picLocks noChangeAspect="1"/>
          </p:cNvPicPr>
          <p:nvPr/>
        </p:nvPicPr>
        <p:blipFill rotWithShape="1">
          <a:blip r:embed="rId3"/>
          <a:srcRect l="997" t="9565" r="-997" b="-2244"/>
          <a:stretch>
            <a:fillRect/>
          </a:stretch>
        </p:blipFill>
        <p:spPr>
          <a:xfrm>
            <a:off x="3297440" y="2276082"/>
            <a:ext cx="2213380" cy="1209248"/>
          </a:xfrm>
          <a:prstGeom prst="rect">
            <a:avLst/>
          </a:prstGeom>
        </p:spPr>
      </p:pic>
      <p:grpSp>
        <p:nvGrpSpPr>
          <p:cNvPr id="39" name="组合 38"/>
          <p:cNvGrpSpPr/>
          <p:nvPr/>
        </p:nvGrpSpPr>
        <p:grpSpPr>
          <a:xfrm>
            <a:off x="3320300" y="3966811"/>
            <a:ext cx="2202290" cy="1209248"/>
            <a:chOff x="3626418" y="4403003"/>
            <a:chExt cx="2936255" cy="1869533"/>
          </a:xfrm>
        </p:grpSpPr>
        <p:pic>
          <p:nvPicPr>
            <p:cNvPr id="40" name="图片 39"/>
            <p:cNvPicPr>
              <a:picLocks noChangeAspect="1"/>
            </p:cNvPicPr>
            <p:nvPr/>
          </p:nvPicPr>
          <p:blipFill rotWithShape="1">
            <a:blip r:embed="rId4"/>
            <a:srcRect t="23754" b="12148"/>
            <a:stretch>
              <a:fillRect/>
            </a:stretch>
          </p:blipFill>
          <p:spPr>
            <a:xfrm>
              <a:off x="3626418" y="4403003"/>
              <a:ext cx="1618538" cy="1834742"/>
            </a:xfrm>
            <a:prstGeom prst="rect">
              <a:avLst/>
            </a:prstGeom>
          </p:spPr>
        </p:pic>
        <p:pic>
          <p:nvPicPr>
            <p:cNvPr id="41" name="图片 40"/>
            <p:cNvPicPr>
              <a:picLocks noChangeAspect="1"/>
            </p:cNvPicPr>
            <p:nvPr/>
          </p:nvPicPr>
          <p:blipFill rotWithShape="1">
            <a:blip r:embed="rId5"/>
            <a:srcRect r="37911"/>
            <a:stretch>
              <a:fillRect/>
            </a:stretch>
          </p:blipFill>
          <p:spPr>
            <a:xfrm>
              <a:off x="5257924" y="4413163"/>
              <a:ext cx="1304749" cy="1859373"/>
            </a:xfrm>
            <a:prstGeom prst="rect">
              <a:avLst/>
            </a:prstGeom>
          </p:spPr>
        </p:pic>
      </p:grpSp>
      <p:sp>
        <p:nvSpPr>
          <p:cNvPr id="42" name="文本框 41"/>
          <p:cNvSpPr txBox="1"/>
          <p:nvPr/>
        </p:nvSpPr>
        <p:spPr>
          <a:xfrm>
            <a:off x="614679" y="1905055"/>
            <a:ext cx="1799771" cy="381258"/>
          </a:xfrm>
          <a:prstGeom prst="rect">
            <a:avLst/>
          </a:prstGeom>
          <a:noFill/>
        </p:spPr>
        <p:txBody>
          <a:bodyPr wrap="square" rtlCol="0">
            <a:spAutoFit/>
          </a:bodyPr>
          <a:lstStyle/>
          <a:p>
            <a:pPr algn="ctr">
              <a:lnSpc>
                <a:spcPct val="130000"/>
              </a:lnSpc>
            </a:pPr>
            <a:r>
              <a:rPr kumimoji="1" lang="zh-CN" altLang="en-US" sz="1600" b="1" dirty="0">
                <a:latin typeface="微软雅黑" panose="020B0503020204020204" pitchFamily="34" charset="-122"/>
                <a:ea typeface="微软雅黑" panose="020B0503020204020204" pitchFamily="34" charset="-122"/>
              </a:rPr>
              <a:t>高密度住宅区</a:t>
            </a:r>
            <a:endParaRPr kumimoji="1" lang="zh-CN" altLang="en-US" sz="1600" b="1" dirty="0">
              <a:latin typeface="微软雅黑" panose="020B0503020204020204" pitchFamily="34" charset="-122"/>
              <a:ea typeface="微软雅黑" panose="020B0503020204020204" pitchFamily="34" charset="-122"/>
            </a:endParaRPr>
          </a:p>
        </p:txBody>
      </p:sp>
      <p:sp>
        <p:nvSpPr>
          <p:cNvPr id="43" name="文本框 42"/>
          <p:cNvSpPr txBox="1"/>
          <p:nvPr/>
        </p:nvSpPr>
        <p:spPr>
          <a:xfrm>
            <a:off x="3498921" y="1889262"/>
            <a:ext cx="1799771" cy="381258"/>
          </a:xfrm>
          <a:prstGeom prst="rect">
            <a:avLst/>
          </a:prstGeom>
          <a:noFill/>
        </p:spPr>
        <p:txBody>
          <a:bodyPr wrap="square" rtlCol="0">
            <a:spAutoFit/>
          </a:bodyPr>
          <a:lstStyle/>
          <a:p>
            <a:pPr algn="ctr">
              <a:lnSpc>
                <a:spcPct val="130000"/>
              </a:lnSpc>
            </a:pPr>
            <a:r>
              <a:rPr kumimoji="1" lang="zh-CN" altLang="en-US" sz="1600" b="1" dirty="0">
                <a:latin typeface="微软雅黑" panose="020B0503020204020204" pitchFamily="34" charset="-122"/>
                <a:ea typeface="微软雅黑" panose="020B0503020204020204" pitchFamily="34" charset="-122"/>
              </a:rPr>
              <a:t>校园</a:t>
            </a:r>
            <a:endParaRPr kumimoji="1" lang="zh-CN" altLang="en-US" sz="1600" b="1" dirty="0">
              <a:latin typeface="微软雅黑" panose="020B0503020204020204" pitchFamily="34" charset="-122"/>
              <a:ea typeface="微软雅黑" panose="020B0503020204020204" pitchFamily="34" charset="-122"/>
            </a:endParaRPr>
          </a:p>
        </p:txBody>
      </p:sp>
      <p:sp>
        <p:nvSpPr>
          <p:cNvPr id="44" name="文本框 43"/>
          <p:cNvSpPr txBox="1"/>
          <p:nvPr/>
        </p:nvSpPr>
        <p:spPr>
          <a:xfrm>
            <a:off x="3521781" y="3594633"/>
            <a:ext cx="1799771" cy="381258"/>
          </a:xfrm>
          <a:prstGeom prst="rect">
            <a:avLst/>
          </a:prstGeom>
          <a:noFill/>
        </p:spPr>
        <p:txBody>
          <a:bodyPr wrap="square" rtlCol="0">
            <a:spAutoFit/>
          </a:bodyPr>
          <a:lstStyle/>
          <a:p>
            <a:pPr algn="ctr">
              <a:lnSpc>
                <a:spcPct val="130000"/>
              </a:lnSpc>
            </a:pPr>
            <a:r>
              <a:rPr kumimoji="1" lang="zh-CN" altLang="en-US" sz="1600" b="1" dirty="0">
                <a:latin typeface="微软雅黑" panose="020B0503020204020204" pitchFamily="34" charset="-122"/>
                <a:ea typeface="微软雅黑" panose="020B0503020204020204" pitchFamily="34" charset="-122"/>
              </a:rPr>
              <a:t>租赁式直播间</a:t>
            </a:r>
            <a:endParaRPr kumimoji="1" lang="zh-CN" altLang="en-US" sz="1600" b="1" dirty="0">
              <a:latin typeface="微软雅黑" panose="020B0503020204020204" pitchFamily="34" charset="-122"/>
              <a:ea typeface="微软雅黑" panose="020B0503020204020204" pitchFamily="34" charset="-122"/>
            </a:endParaRPr>
          </a:p>
        </p:txBody>
      </p:sp>
      <p:sp>
        <p:nvSpPr>
          <p:cNvPr id="45" name="文本框 44"/>
          <p:cNvSpPr txBox="1"/>
          <p:nvPr/>
        </p:nvSpPr>
        <p:spPr>
          <a:xfrm>
            <a:off x="610189" y="3558069"/>
            <a:ext cx="1799771" cy="381258"/>
          </a:xfrm>
          <a:prstGeom prst="rect">
            <a:avLst/>
          </a:prstGeom>
          <a:noFill/>
        </p:spPr>
        <p:txBody>
          <a:bodyPr wrap="square" rtlCol="0">
            <a:spAutoFit/>
          </a:bodyPr>
          <a:lstStyle/>
          <a:p>
            <a:pPr algn="ctr">
              <a:lnSpc>
                <a:spcPct val="130000"/>
              </a:lnSpc>
            </a:pPr>
            <a:r>
              <a:rPr kumimoji="1" lang="zh-CN" altLang="en-US" sz="1600" b="1" dirty="0">
                <a:latin typeface="微软雅黑" panose="020B0503020204020204" pitchFamily="34" charset="-122"/>
                <a:ea typeface="微软雅黑" panose="020B0503020204020204" pitchFamily="34" charset="-122"/>
              </a:rPr>
              <a:t>大型商场区域</a:t>
            </a:r>
            <a:endParaRPr kumimoji="1" lang="zh-CN" altLang="en-US" sz="1600" b="1" dirty="0">
              <a:latin typeface="微软雅黑" panose="020B0503020204020204" pitchFamily="34" charset="-122"/>
              <a:ea typeface="微软雅黑" panose="020B0503020204020204" pitchFamily="34" charset="-122"/>
            </a:endParaRPr>
          </a:p>
        </p:txBody>
      </p:sp>
      <p:sp>
        <p:nvSpPr>
          <p:cNvPr id="46" name="文本框 45"/>
          <p:cNvSpPr txBox="1"/>
          <p:nvPr/>
        </p:nvSpPr>
        <p:spPr>
          <a:xfrm>
            <a:off x="5712302" y="1371455"/>
            <a:ext cx="6346472" cy="1341521"/>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Ø"/>
            </a:pPr>
            <a:r>
              <a:rPr kumimoji="1" lang="zh-CN" altLang="en-US" sz="1600" b="1" dirty="0">
                <a:latin typeface="微软雅黑" panose="020B0503020204020204" pitchFamily="34" charset="-122"/>
                <a:ea typeface="微软雅黑" panose="020B0503020204020204" pitchFamily="34" charset="-122"/>
              </a:rPr>
              <a:t>现有方案不足：</a:t>
            </a:r>
            <a:endParaRPr kumimoji="1" lang="en-US" altLang="zh-CN" sz="1600" b="1" dirty="0">
              <a:latin typeface="微软雅黑" panose="020B0503020204020204" pitchFamily="34" charset="-122"/>
              <a:ea typeface="微软雅黑" panose="020B0503020204020204" pitchFamily="34" charset="-122"/>
            </a:endParaRPr>
          </a:p>
          <a:p>
            <a:pPr lvl="2" algn="just">
              <a:lnSpc>
                <a:spcPct val="130000"/>
              </a:lnSpc>
            </a:pPr>
            <a:r>
              <a:rPr kumimoji="1" lang="zh-CN" altLang="en-US" sz="1600" b="1" dirty="0">
                <a:latin typeface="微软雅黑" panose="020B0503020204020204" pitchFamily="34" charset="-122"/>
                <a:ea typeface="微软雅黑" panose="020B0503020204020204" pitchFamily="34" charset="-122"/>
              </a:rPr>
              <a:t>跨</a:t>
            </a:r>
            <a:r>
              <a:rPr kumimoji="1" lang="en-US" altLang="zh-CN" sz="1600" b="1" dirty="0">
                <a:latin typeface="微软雅黑" panose="020B0503020204020204" pitchFamily="34" charset="-122"/>
                <a:ea typeface="微软雅黑" panose="020B0503020204020204" pitchFamily="34" charset="-122"/>
              </a:rPr>
              <a:t>ESS </a:t>
            </a:r>
            <a:r>
              <a:rPr kumimoji="1" lang="zh-CN" altLang="en-US" sz="1600" b="1" dirty="0">
                <a:latin typeface="微软雅黑" panose="020B0503020204020204" pitchFamily="34" charset="-122"/>
                <a:ea typeface="微软雅黑" panose="020B0503020204020204" pitchFamily="34" charset="-122"/>
              </a:rPr>
              <a:t>干扰是这些场景中影响网络性能的主要挑战</a:t>
            </a:r>
            <a:endParaRPr kumimoji="1" lang="en-US" altLang="zh-CN" sz="1600" b="1" dirty="0">
              <a:latin typeface="微软雅黑" panose="020B0503020204020204" pitchFamily="34" charset="-122"/>
              <a:ea typeface="微软雅黑" panose="020B0503020204020204" pitchFamily="34" charset="-122"/>
            </a:endParaRPr>
          </a:p>
          <a:p>
            <a:pPr lvl="2" algn="just">
              <a:lnSpc>
                <a:spcPct val="130000"/>
              </a:lnSpc>
            </a:pPr>
            <a:r>
              <a:rPr kumimoji="1" lang="zh-CN" altLang="en-US" sz="1600" b="1" dirty="0">
                <a:latin typeface="微软雅黑" panose="020B0503020204020204" pitchFamily="34" charset="-122"/>
                <a:ea typeface="微软雅黑" panose="020B0503020204020204" pitchFamily="34" charset="-122"/>
              </a:rPr>
              <a:t>现有的多</a:t>
            </a:r>
            <a:r>
              <a:rPr kumimoji="1" lang="en-US" altLang="zh-CN" sz="1600" b="1" dirty="0">
                <a:latin typeface="微软雅黑" panose="020B0503020204020204" pitchFamily="34" charset="-122"/>
                <a:ea typeface="微软雅黑" panose="020B0503020204020204" pitchFamily="34" charset="-122"/>
              </a:rPr>
              <a:t>AP</a:t>
            </a:r>
            <a:r>
              <a:rPr kumimoji="1" lang="zh-CN" altLang="en-US" sz="1600" b="1" dirty="0">
                <a:latin typeface="微软雅黑" panose="020B0503020204020204" pitchFamily="34" charset="-122"/>
                <a:ea typeface="微软雅黑" panose="020B0503020204020204" pitchFamily="34" charset="-122"/>
              </a:rPr>
              <a:t>协作多关注的是</a:t>
            </a:r>
            <a:r>
              <a:rPr kumimoji="1" lang="en-US" altLang="zh-CN" sz="1600" b="1" dirty="0">
                <a:solidFill>
                  <a:srgbClr val="C00000"/>
                </a:solidFill>
                <a:latin typeface="微软雅黑" panose="020B0503020204020204" pitchFamily="34" charset="-122"/>
                <a:ea typeface="微软雅黑" panose="020B0503020204020204" pitchFamily="34" charset="-122"/>
              </a:rPr>
              <a:t>ESS</a:t>
            </a:r>
            <a:r>
              <a:rPr kumimoji="1" lang="zh-CN" altLang="en-US" sz="1600" b="1" dirty="0">
                <a:solidFill>
                  <a:srgbClr val="C00000"/>
                </a:solidFill>
                <a:latin typeface="微软雅黑" panose="020B0503020204020204" pitchFamily="34" charset="-122"/>
                <a:ea typeface="微软雅黑" panose="020B0503020204020204" pitchFamily="34" charset="-122"/>
              </a:rPr>
              <a:t>内部的多</a:t>
            </a:r>
            <a:r>
              <a:rPr kumimoji="1" lang="en-US" altLang="zh-CN" sz="1600" b="1" dirty="0">
                <a:solidFill>
                  <a:srgbClr val="C00000"/>
                </a:solidFill>
                <a:latin typeface="微软雅黑" panose="020B0503020204020204" pitchFamily="34" charset="-122"/>
                <a:ea typeface="微软雅黑" panose="020B0503020204020204" pitchFamily="34" charset="-122"/>
              </a:rPr>
              <a:t>BSS</a:t>
            </a:r>
            <a:r>
              <a:rPr kumimoji="1" lang="zh-CN" altLang="en-US" sz="1600" b="1" dirty="0">
                <a:solidFill>
                  <a:srgbClr val="C00000"/>
                </a:solidFill>
                <a:latin typeface="微软雅黑" panose="020B0503020204020204" pitchFamily="34" charset="-122"/>
                <a:ea typeface="微软雅黑" panose="020B0503020204020204" pitchFamily="34" charset="-122"/>
              </a:rPr>
              <a:t>的优化</a:t>
            </a:r>
            <a:r>
              <a:rPr kumimoji="1" lang="zh-CN" altLang="en-US" sz="1600" b="1" dirty="0">
                <a:latin typeface="微软雅黑" panose="020B0503020204020204" pitchFamily="34" charset="-122"/>
                <a:ea typeface="微软雅黑" panose="020B0503020204020204" pitchFamily="34" charset="-122"/>
              </a:rPr>
              <a:t>，</a:t>
            </a:r>
            <a:endParaRPr kumimoji="1" lang="en-US" altLang="zh-CN" sz="1600" b="1" dirty="0">
              <a:latin typeface="微软雅黑" panose="020B0503020204020204" pitchFamily="34" charset="-122"/>
              <a:ea typeface="微软雅黑" panose="020B0503020204020204" pitchFamily="34" charset="-122"/>
            </a:endParaRPr>
          </a:p>
          <a:p>
            <a:pPr lvl="2" algn="just">
              <a:lnSpc>
                <a:spcPct val="130000"/>
              </a:lnSpc>
            </a:pPr>
            <a:r>
              <a:rPr kumimoji="1" lang="zh-CN" altLang="en-US" sz="1600" b="1" dirty="0">
                <a:latin typeface="微软雅黑" panose="020B0503020204020204" pitchFamily="34" charset="-122"/>
                <a:ea typeface="微软雅黑" panose="020B0503020204020204" pitchFamily="34" charset="-122"/>
              </a:rPr>
              <a:t>缺乏</a:t>
            </a:r>
            <a:r>
              <a:rPr kumimoji="1" lang="zh-CN" altLang="en-US" sz="1600" b="1" dirty="0">
                <a:solidFill>
                  <a:srgbClr val="C00000"/>
                </a:solidFill>
                <a:latin typeface="微软雅黑" panose="020B0503020204020204" pitchFamily="34" charset="-122"/>
                <a:ea typeface="微软雅黑" panose="020B0503020204020204" pitchFamily="34" charset="-122"/>
              </a:rPr>
              <a:t>针对跨</a:t>
            </a:r>
            <a:r>
              <a:rPr kumimoji="1" lang="en-US" altLang="zh-CN" sz="1600" b="1" dirty="0">
                <a:solidFill>
                  <a:srgbClr val="C00000"/>
                </a:solidFill>
                <a:latin typeface="微软雅黑" panose="020B0503020204020204" pitchFamily="34" charset="-122"/>
                <a:ea typeface="微软雅黑" panose="020B0503020204020204" pitchFamily="34" charset="-122"/>
              </a:rPr>
              <a:t>ESS</a:t>
            </a:r>
            <a:r>
              <a:rPr kumimoji="1" lang="zh-CN" altLang="en-US" sz="1600" b="1" dirty="0">
                <a:solidFill>
                  <a:srgbClr val="C00000"/>
                </a:solidFill>
                <a:latin typeface="微软雅黑" panose="020B0503020204020204" pitchFamily="34" charset="-122"/>
                <a:ea typeface="微软雅黑" panose="020B0503020204020204" pitchFamily="34" charset="-122"/>
              </a:rPr>
              <a:t>场景的多</a:t>
            </a:r>
            <a:r>
              <a:rPr kumimoji="1" lang="en-US" altLang="zh-CN" sz="1600" b="1" dirty="0">
                <a:solidFill>
                  <a:srgbClr val="C00000"/>
                </a:solidFill>
                <a:latin typeface="微软雅黑" panose="020B0503020204020204" pitchFamily="34" charset="-122"/>
                <a:ea typeface="微软雅黑" panose="020B0503020204020204" pitchFamily="34" charset="-122"/>
              </a:rPr>
              <a:t>AP</a:t>
            </a:r>
            <a:r>
              <a:rPr kumimoji="1" lang="zh-CN" altLang="en-US" sz="1600" b="1" dirty="0">
                <a:solidFill>
                  <a:srgbClr val="C00000"/>
                </a:solidFill>
                <a:latin typeface="微软雅黑" panose="020B0503020204020204" pitchFamily="34" charset="-122"/>
                <a:ea typeface="微软雅黑" panose="020B0503020204020204" pitchFamily="34" charset="-122"/>
              </a:rPr>
              <a:t>协作机制</a:t>
            </a:r>
            <a:endParaRPr kumimoji="1"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47" name="标题 15"/>
          <p:cNvSpPr txBox="1"/>
          <p:nvPr/>
        </p:nvSpPr>
        <p:spPr>
          <a:xfrm>
            <a:off x="71346" y="915309"/>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u"/>
            </a:pPr>
            <a:r>
              <a:rPr lang="zh-CN" altLang="en-US" sz="2800" b="1" dirty="0">
                <a:solidFill>
                  <a:srgbClr val="203864"/>
                </a:solidFill>
                <a:latin typeface="微软雅黑" panose="020B0503020204020204" pitchFamily="34" charset="-122"/>
                <a:ea typeface="微软雅黑" panose="020B0503020204020204" pitchFamily="34" charset="-122"/>
                <a:cs typeface="+mn-cs"/>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cs typeface="+mn-cs"/>
              </a:rPr>
              <a:t>GNN</a:t>
            </a:r>
            <a:r>
              <a:rPr lang="zh-CN" altLang="en-US" sz="2800" b="1" dirty="0">
                <a:solidFill>
                  <a:srgbClr val="203864"/>
                </a:solidFill>
                <a:latin typeface="微软雅黑" panose="020B0503020204020204" pitchFamily="34" charset="-122"/>
                <a:ea typeface="微软雅黑" panose="020B0503020204020204" pitchFamily="34" charset="-122"/>
                <a:cs typeface="+mn-cs"/>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cs typeface="+mn-cs"/>
              </a:rPr>
              <a:t>CSR</a:t>
            </a:r>
            <a:endParaRPr lang="zh-CN" altLang="en-US" sz="2800" b="1" dirty="0">
              <a:solidFill>
                <a:srgbClr val="203864"/>
              </a:solidFill>
              <a:latin typeface="微软雅黑" panose="020B0503020204020204" pitchFamily="34" charset="-122"/>
              <a:ea typeface="微软雅黑" panose="020B0503020204020204" pitchFamily="34" charset="-122"/>
              <a:cs typeface="+mn-cs"/>
            </a:endParaRPr>
          </a:p>
        </p:txBody>
      </p:sp>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1182" y="2735016"/>
            <a:ext cx="4625868" cy="3584954"/>
          </a:xfrm>
          <a:prstGeom prst="rect">
            <a:avLst/>
          </a:prstGeom>
        </p:spPr>
      </p:pic>
      <p:sp>
        <p:nvSpPr>
          <p:cNvPr id="50" name="文本框 49"/>
          <p:cNvSpPr txBox="1"/>
          <p:nvPr/>
        </p:nvSpPr>
        <p:spPr>
          <a:xfrm>
            <a:off x="65571" y="5255935"/>
            <a:ext cx="6346471" cy="1233479"/>
          </a:xfrm>
          <a:prstGeom prst="rect">
            <a:avLst/>
          </a:prstGeom>
          <a:noFill/>
          <a:ln w="19050">
            <a:solidFill>
              <a:srgbClr val="C00000"/>
            </a:solidFill>
            <a:prstDash val="dash"/>
          </a:ln>
        </p:spPr>
        <p:txBody>
          <a:bodyPr wrap="square">
            <a:spAutoFit/>
          </a:bodyPr>
          <a:lstStyle/>
          <a:p>
            <a:pPr algn="just">
              <a:lnSpc>
                <a:spcPts val="2160"/>
              </a:lnSpc>
            </a:pPr>
            <a:r>
              <a:rPr lang="zh-CN" altLang="en-US" b="1" dirty="0">
                <a:latin typeface="微软雅黑" panose="020B0503020204020204" pitchFamily="34" charset="-122"/>
                <a:ea typeface="微软雅黑" panose="020B0503020204020204" pitchFamily="34" charset="-122"/>
              </a:rPr>
              <a:t>关键指标：</a:t>
            </a:r>
            <a:endParaRPr lang="en-US" altLang="zh-CN" b="1" dirty="0">
              <a:latin typeface="微软雅黑" panose="020B0503020204020204" pitchFamily="34" charset="-122"/>
              <a:ea typeface="微软雅黑" panose="020B0503020204020204" pitchFamily="34" charset="-122"/>
            </a:endParaRPr>
          </a:p>
          <a:p>
            <a:pPr marL="285750" indent="-285750" algn="just">
              <a:lnSpc>
                <a:spcPct val="150000"/>
              </a:lnSpc>
              <a:spcBef>
                <a:spcPts val="600"/>
              </a:spcBef>
              <a:spcAft>
                <a:spcPts val="3000"/>
              </a:spcAft>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现有场景假设下，模型对</a:t>
            </a:r>
            <a:r>
              <a:rPr lang="zh-CN" altLang="en-US" b="1" dirty="0">
                <a:solidFill>
                  <a:srgbClr val="C00000"/>
                </a:solidFill>
                <a:latin typeface="微软雅黑" panose="020B0503020204020204" pitchFamily="34" charset="-122"/>
                <a:ea typeface="微软雅黑" panose="020B0503020204020204" pitchFamily="34" charset="-122"/>
              </a:rPr>
              <a:t>推理时间</a:t>
            </a:r>
            <a:r>
              <a:rPr lang="zh-CN" altLang="en-US"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模型性能、空间复杂度、泛化性能和可解释性</a:t>
            </a:r>
            <a:r>
              <a:rPr lang="zh-CN" altLang="en-US" dirty="0">
                <a:latin typeface="微软雅黑" panose="020B0503020204020204" pitchFamily="34" charset="-122"/>
                <a:ea typeface="微软雅黑" panose="020B0503020204020204" pitchFamily="34" charset="-122"/>
              </a:rPr>
              <a:t>具有较高的要求。</a:t>
            </a:r>
            <a:endParaRPr lang="en-US" altLang="zh-CN"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7245952"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1</a:t>
            </a:r>
            <a:endParaRPr lang="zh-CN" altLang="en-US" dirty="0"/>
          </a:p>
        </p:txBody>
      </p:sp>
      <p:cxnSp>
        <p:nvCxnSpPr>
          <p:cNvPr id="6" name="直接连接符 5"/>
          <p:cNvCxnSpPr/>
          <p:nvPr/>
        </p:nvCxnSpPr>
        <p:spPr>
          <a:xfrm>
            <a:off x="386070" y="1351199"/>
            <a:ext cx="7006132" cy="20256"/>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47" name="标题 15"/>
          <p:cNvSpPr txBox="1"/>
          <p:nvPr/>
        </p:nvSpPr>
        <p:spPr>
          <a:xfrm>
            <a:off x="71346" y="915309"/>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Wingdings" panose="05000000000000000000" pitchFamily="2" charset="2"/>
              <a:buChar char="u"/>
            </a:pPr>
            <a:r>
              <a:rPr lang="zh-CN" altLang="en-US" sz="2800" b="1" dirty="0">
                <a:solidFill>
                  <a:srgbClr val="203864"/>
                </a:solidFill>
                <a:latin typeface="微软雅黑" panose="020B0503020204020204" pitchFamily="34" charset="-122"/>
                <a:ea typeface="微软雅黑" panose="020B0503020204020204" pitchFamily="34" charset="-122"/>
                <a:cs typeface="+mn-cs"/>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cs typeface="+mn-cs"/>
              </a:rPr>
              <a:t>GNN</a:t>
            </a:r>
            <a:r>
              <a:rPr lang="zh-CN" altLang="en-US" sz="2800" b="1" dirty="0">
                <a:solidFill>
                  <a:srgbClr val="203864"/>
                </a:solidFill>
                <a:latin typeface="微软雅黑" panose="020B0503020204020204" pitchFamily="34" charset="-122"/>
                <a:ea typeface="微软雅黑" panose="020B0503020204020204" pitchFamily="34" charset="-122"/>
                <a:cs typeface="+mn-cs"/>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cs typeface="+mn-cs"/>
              </a:rPr>
              <a:t>CSR</a:t>
            </a:r>
            <a:endParaRPr lang="zh-CN" altLang="en-US" sz="2800" b="1" dirty="0">
              <a:solidFill>
                <a:srgbClr val="203864"/>
              </a:solidFill>
              <a:latin typeface="微软雅黑" panose="020B0503020204020204" pitchFamily="34" charset="-122"/>
              <a:ea typeface="微软雅黑" panose="020B0503020204020204" pitchFamily="34" charset="-122"/>
              <a:cs typeface="+mn-cs"/>
            </a:endParaRPr>
          </a:p>
        </p:txBody>
      </p:sp>
      <p:grpSp>
        <p:nvGrpSpPr>
          <p:cNvPr id="48" name="组合 47"/>
          <p:cNvGrpSpPr/>
          <p:nvPr/>
        </p:nvGrpSpPr>
        <p:grpSpPr>
          <a:xfrm>
            <a:off x="645953" y="1721588"/>
            <a:ext cx="4475704" cy="2545566"/>
            <a:chOff x="1865085" y="2548354"/>
            <a:chExt cx="7747761" cy="3853779"/>
          </a:xfrm>
        </p:grpSpPr>
        <p:sp>
          <p:nvSpPr>
            <p:cNvPr id="49" name="椭圆 48"/>
            <p:cNvSpPr/>
            <p:nvPr/>
          </p:nvSpPr>
          <p:spPr>
            <a:xfrm>
              <a:off x="1865085" y="2548354"/>
              <a:ext cx="7747761" cy="3820268"/>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3029096" y="2959331"/>
              <a:ext cx="3926554" cy="1710948"/>
            </a:xfrm>
            <a:prstGeom prst="ellipse">
              <a:avLst/>
            </a:prstGeom>
            <a:solidFill>
              <a:srgbClr val="B4C7E7"/>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3245533" y="4475371"/>
              <a:ext cx="4156979" cy="1645406"/>
            </a:xfrm>
            <a:prstGeom prst="ellipse">
              <a:avLst/>
            </a:prstGeom>
            <a:solidFill>
              <a:srgbClr val="B4C7E7"/>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6072077" y="3615002"/>
              <a:ext cx="3355874" cy="1373901"/>
            </a:xfrm>
            <a:prstGeom prst="ellipse">
              <a:avLst/>
            </a:prstGeom>
            <a:solidFill>
              <a:schemeClr val="accent1">
                <a:lumMod val="40000"/>
                <a:lumOff val="60000"/>
              </a:schemeClr>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形 5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611940" y="3075720"/>
              <a:ext cx="539282" cy="539282"/>
            </a:xfrm>
            <a:prstGeom prst="rect">
              <a:avLst/>
            </a:prstGeom>
          </p:spPr>
        </p:pic>
        <p:pic>
          <p:nvPicPr>
            <p:cNvPr id="54" name="图形 5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739879" y="4917597"/>
              <a:ext cx="539282" cy="539282"/>
            </a:xfrm>
            <a:prstGeom prst="rect">
              <a:avLst/>
            </a:prstGeom>
          </p:spPr>
        </p:pic>
        <p:pic>
          <p:nvPicPr>
            <p:cNvPr id="55" name="图形 5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016429" y="5314160"/>
              <a:ext cx="539282" cy="539282"/>
            </a:xfrm>
            <a:prstGeom prst="rect">
              <a:avLst/>
            </a:prstGeom>
          </p:spPr>
        </p:pic>
        <p:pic>
          <p:nvPicPr>
            <p:cNvPr id="56" name="图形 5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100682" y="3767402"/>
              <a:ext cx="539282" cy="539282"/>
            </a:xfrm>
            <a:prstGeom prst="rect">
              <a:avLst/>
            </a:prstGeom>
          </p:spPr>
        </p:pic>
        <p:pic>
          <p:nvPicPr>
            <p:cNvPr id="57" name="图形 5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233103" y="4026666"/>
              <a:ext cx="539282" cy="539282"/>
            </a:xfrm>
            <a:prstGeom prst="rect">
              <a:avLst/>
            </a:prstGeom>
          </p:spPr>
        </p:pic>
        <p:pic>
          <p:nvPicPr>
            <p:cNvPr id="58" name="图形 5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03315" y="3669333"/>
              <a:ext cx="830142" cy="539281"/>
            </a:xfrm>
            <a:prstGeom prst="rect">
              <a:avLst/>
            </a:prstGeom>
          </p:spPr>
        </p:pic>
        <p:pic>
          <p:nvPicPr>
            <p:cNvPr id="59" name="图形 5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4019" y="2839636"/>
              <a:ext cx="761148" cy="590201"/>
            </a:xfrm>
            <a:prstGeom prst="rect">
              <a:avLst/>
            </a:prstGeom>
          </p:spPr>
        </p:pic>
        <p:pic>
          <p:nvPicPr>
            <p:cNvPr id="60" name="图形 5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80273" y="3373575"/>
              <a:ext cx="761147" cy="664219"/>
            </a:xfrm>
            <a:prstGeom prst="rect">
              <a:avLst/>
            </a:prstGeom>
          </p:spPr>
        </p:pic>
        <p:pic>
          <p:nvPicPr>
            <p:cNvPr id="61" name="图形 6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7391" y="4719261"/>
              <a:ext cx="539282" cy="539282"/>
            </a:xfrm>
            <a:prstGeom prst="rect">
              <a:avLst/>
            </a:prstGeom>
          </p:spPr>
        </p:pic>
        <p:pic>
          <p:nvPicPr>
            <p:cNvPr id="62" name="图形 6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08513" y="5423185"/>
              <a:ext cx="539282" cy="539282"/>
            </a:xfrm>
            <a:prstGeom prst="rect">
              <a:avLst/>
            </a:prstGeom>
          </p:spPr>
        </p:pic>
        <p:pic>
          <p:nvPicPr>
            <p:cNvPr id="63" name="图形 6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74885" y="4961439"/>
              <a:ext cx="539282" cy="539282"/>
            </a:xfrm>
            <a:prstGeom prst="rect">
              <a:avLst/>
            </a:prstGeom>
          </p:spPr>
        </p:pic>
        <p:pic>
          <p:nvPicPr>
            <p:cNvPr id="64" name="图形 6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9571" y="4029485"/>
              <a:ext cx="539282" cy="539282"/>
            </a:xfrm>
            <a:prstGeom prst="rect">
              <a:avLst/>
            </a:prstGeom>
          </p:spPr>
        </p:pic>
        <p:pic>
          <p:nvPicPr>
            <p:cNvPr id="65" name="图形 6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61647" y="3570982"/>
              <a:ext cx="539282" cy="539282"/>
            </a:xfrm>
            <a:prstGeom prst="rect">
              <a:avLst/>
            </a:prstGeom>
          </p:spPr>
        </p:pic>
        <p:pic>
          <p:nvPicPr>
            <p:cNvPr id="66" name="图形 6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9826" y="4388818"/>
              <a:ext cx="539282" cy="539282"/>
            </a:xfrm>
            <a:prstGeom prst="rect">
              <a:avLst/>
            </a:prstGeom>
          </p:spPr>
        </p:pic>
        <p:cxnSp>
          <p:nvCxnSpPr>
            <p:cNvPr id="67" name="直接连接符 66"/>
            <p:cNvCxnSpPr>
              <a:stCxn id="53" idx="3"/>
              <a:endCxn id="73" idx="1"/>
            </p:cNvCxnSpPr>
            <p:nvPr/>
          </p:nvCxnSpPr>
          <p:spPr>
            <a:xfrm>
              <a:off x="4151222" y="3345361"/>
              <a:ext cx="641860" cy="4109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54" idx="3"/>
              <a:endCxn id="55" idx="1"/>
            </p:cNvCxnSpPr>
            <p:nvPr/>
          </p:nvCxnSpPr>
          <p:spPr>
            <a:xfrm>
              <a:off x="4279161" y="5187238"/>
              <a:ext cx="737268" cy="3965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661992" y="4048337"/>
              <a:ext cx="650954" cy="2610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6955649" y="4889871"/>
              <a:ext cx="1935006" cy="381258"/>
            </a:xfrm>
            <a:prstGeom prst="rect">
              <a:avLst/>
            </a:prstGeom>
            <a:noFill/>
          </p:spPr>
          <p:txBody>
            <a:bodyPr wrap="square" rtlCol="0">
              <a:spAutoFit/>
            </a:bodyPr>
            <a:lstStyle/>
            <a:p>
              <a:pPr algn="ctr">
                <a:lnSpc>
                  <a:spcPct val="130000"/>
                </a:lnSpc>
              </a:pPr>
              <a:r>
                <a:rPr kumimoji="1" lang="en-US" altLang="zh-CN" sz="1600" b="1" dirty="0">
                  <a:latin typeface="微软雅黑" panose="020B0503020204020204" pitchFamily="34" charset="-122"/>
                  <a:ea typeface="微软雅黑" panose="020B0503020204020204" pitchFamily="34" charset="-122"/>
                </a:rPr>
                <a:t>ESS</a:t>
              </a:r>
              <a:endParaRPr kumimoji="1" lang="zh-CN" altLang="en-US" sz="1600" b="1" dirty="0">
                <a:latin typeface="微软雅黑" panose="020B0503020204020204" pitchFamily="34" charset="-122"/>
                <a:ea typeface="微软雅黑" panose="020B0503020204020204" pitchFamily="34" charset="-122"/>
              </a:endParaRPr>
            </a:p>
          </p:txBody>
        </p:sp>
        <p:sp>
          <p:nvSpPr>
            <p:cNvPr id="71" name="文本框 70"/>
            <p:cNvSpPr txBox="1"/>
            <p:nvPr/>
          </p:nvSpPr>
          <p:spPr>
            <a:xfrm>
              <a:off x="4181608" y="6020875"/>
              <a:ext cx="1935005" cy="381258"/>
            </a:xfrm>
            <a:prstGeom prst="rect">
              <a:avLst/>
            </a:prstGeom>
            <a:noFill/>
          </p:spPr>
          <p:txBody>
            <a:bodyPr wrap="square" rtlCol="0">
              <a:spAutoFit/>
            </a:bodyPr>
            <a:lstStyle/>
            <a:p>
              <a:pPr algn="ctr">
                <a:lnSpc>
                  <a:spcPct val="130000"/>
                </a:lnSpc>
              </a:pPr>
              <a:r>
                <a:rPr kumimoji="1" lang="en-US" altLang="zh-CN" sz="1600" b="1" dirty="0">
                  <a:latin typeface="微软雅黑" panose="020B0503020204020204" pitchFamily="34" charset="-122"/>
                  <a:ea typeface="微软雅黑" panose="020B0503020204020204" pitchFamily="34" charset="-122"/>
                </a:rPr>
                <a:t>ESS</a:t>
              </a:r>
              <a:endParaRPr kumimoji="1" lang="zh-CN" altLang="en-US" sz="1600" b="1" dirty="0">
                <a:latin typeface="微软雅黑" panose="020B0503020204020204" pitchFamily="34" charset="-122"/>
                <a:ea typeface="微软雅黑" panose="020B0503020204020204" pitchFamily="34" charset="-122"/>
              </a:endParaRPr>
            </a:p>
          </p:txBody>
        </p:sp>
        <p:sp>
          <p:nvSpPr>
            <p:cNvPr id="72" name="文本框 71"/>
            <p:cNvSpPr txBox="1"/>
            <p:nvPr/>
          </p:nvSpPr>
          <p:spPr>
            <a:xfrm>
              <a:off x="4179179" y="4072755"/>
              <a:ext cx="1935005" cy="381258"/>
            </a:xfrm>
            <a:prstGeom prst="rect">
              <a:avLst/>
            </a:prstGeom>
            <a:noFill/>
          </p:spPr>
          <p:txBody>
            <a:bodyPr wrap="square" rtlCol="0">
              <a:spAutoFit/>
            </a:bodyPr>
            <a:lstStyle/>
            <a:p>
              <a:pPr algn="ctr">
                <a:lnSpc>
                  <a:spcPct val="130000"/>
                </a:lnSpc>
              </a:pPr>
              <a:r>
                <a:rPr kumimoji="1" lang="en-US" altLang="zh-CN" sz="1600" b="1" dirty="0">
                  <a:latin typeface="微软雅黑" panose="020B0503020204020204" pitchFamily="34" charset="-122"/>
                  <a:ea typeface="微软雅黑" panose="020B0503020204020204" pitchFamily="34" charset="-122"/>
                </a:rPr>
                <a:t>ESS</a:t>
              </a:r>
              <a:endParaRPr kumimoji="1" lang="zh-CN" altLang="en-US" sz="1600" b="1" dirty="0">
                <a:latin typeface="微软雅黑" panose="020B0503020204020204" pitchFamily="34" charset="-122"/>
                <a:ea typeface="微软雅黑" panose="020B0503020204020204" pitchFamily="34" charset="-122"/>
              </a:endParaRPr>
            </a:p>
          </p:txBody>
        </p:sp>
        <p:pic>
          <p:nvPicPr>
            <p:cNvPr id="73" name="图形 7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93082" y="3486674"/>
              <a:ext cx="539282" cy="539282"/>
            </a:xfrm>
            <a:prstGeom prst="rect">
              <a:avLst/>
            </a:prstGeom>
          </p:spPr>
        </p:pic>
      </p:grpSp>
      <p:pic>
        <p:nvPicPr>
          <p:cNvPr id="74" name="图片 73"/>
          <p:cNvPicPr>
            <a:picLocks noChangeAspect="1"/>
          </p:cNvPicPr>
          <p:nvPr/>
        </p:nvPicPr>
        <p:blipFill rotWithShape="1">
          <a:blip r:embed="rId5"/>
          <a:srcRect l="11087" t="25921" r="16868" b="1602"/>
          <a:stretch>
            <a:fillRect/>
          </a:stretch>
        </p:blipFill>
        <p:spPr>
          <a:xfrm>
            <a:off x="593137" y="4353010"/>
            <a:ext cx="4003486" cy="2266382"/>
          </a:xfrm>
          <a:prstGeom prst="rect">
            <a:avLst/>
          </a:prstGeom>
        </p:spPr>
      </p:pic>
      <p:grpSp>
        <p:nvGrpSpPr>
          <p:cNvPr id="75" name="组合 74"/>
          <p:cNvGrpSpPr/>
          <p:nvPr/>
        </p:nvGrpSpPr>
        <p:grpSpPr>
          <a:xfrm>
            <a:off x="5591241" y="1522855"/>
            <a:ext cx="6709587" cy="5224020"/>
            <a:chOff x="5591241" y="1253347"/>
            <a:chExt cx="6709587" cy="4897620"/>
          </a:xfrm>
        </p:grpSpPr>
        <p:graphicFrame>
          <p:nvGraphicFramePr>
            <p:cNvPr id="76" name="对象 75"/>
            <p:cNvGraphicFramePr>
              <a:graphicFrameLocks noChangeAspect="1"/>
            </p:cNvGraphicFramePr>
            <p:nvPr/>
          </p:nvGraphicFramePr>
          <p:xfrm>
            <a:off x="6244687" y="1551586"/>
            <a:ext cx="5133002" cy="1246883"/>
          </p:xfrm>
          <a:graphic>
            <a:graphicData uri="http://schemas.openxmlformats.org/presentationml/2006/ole">
              <mc:AlternateContent xmlns:mc="http://schemas.openxmlformats.org/markup-compatibility/2006">
                <mc:Choice xmlns:v="urn:schemas-microsoft-com:vml" Requires="v">
                  <p:oleObj spid="_x0000_s1528" name="Equation" r:id="rId6" imgW="75285600" imgH="18288000" progId="Equation.DSMT4">
                    <p:embed/>
                  </p:oleObj>
                </mc:Choice>
                <mc:Fallback>
                  <p:oleObj name="Equation" r:id="rId6" imgW="75285600" imgH="18288000" progId="Equation.DSMT4">
                    <p:embed/>
                    <p:pic>
                      <p:nvPicPr>
                        <p:cNvPr id="0" name="对象 75"/>
                        <p:cNvPicPr/>
                        <p:nvPr/>
                      </p:nvPicPr>
                      <p:blipFill>
                        <a:blip r:embed="rId7"/>
                        <a:stretch>
                          <a:fillRect/>
                        </a:stretch>
                      </p:blipFill>
                      <p:spPr>
                        <a:xfrm>
                          <a:off x="6244687" y="1551586"/>
                          <a:ext cx="5133002" cy="1246883"/>
                        </a:xfrm>
                        <a:prstGeom prst="rect">
                          <a:avLst/>
                        </a:prstGeom>
                      </p:spPr>
                    </p:pic>
                  </p:oleObj>
                </mc:Fallback>
              </mc:AlternateContent>
            </a:graphicData>
          </a:graphic>
        </p:graphicFrame>
        <p:sp>
          <p:nvSpPr>
            <p:cNvPr id="77" name="文本框 76"/>
            <p:cNvSpPr txBox="1"/>
            <p:nvPr/>
          </p:nvSpPr>
          <p:spPr>
            <a:xfrm>
              <a:off x="5624634" y="1253347"/>
              <a:ext cx="6210300" cy="413703"/>
            </a:xfrm>
            <a:prstGeom prst="rect">
              <a:avLst/>
            </a:prstGeom>
            <a:noFill/>
          </p:spPr>
          <p:txBody>
            <a:bodyPr wrap="square">
              <a:spAutoFit/>
            </a:bodyPr>
            <a:lstStyle/>
            <a:p>
              <a:pPr marL="342900" indent="-342900" defTabSz="914400">
                <a:lnSpc>
                  <a:spcPct val="130000"/>
                </a:lnSpc>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优化目标：协作传输速率最大化</a:t>
              </a:r>
              <a:endParaRPr lang="zh-CN"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 name="文本框 77"/>
            <p:cNvSpPr txBox="1"/>
            <p:nvPr/>
          </p:nvSpPr>
          <p:spPr>
            <a:xfrm>
              <a:off x="5657383" y="2803492"/>
              <a:ext cx="6210300" cy="773802"/>
            </a:xfrm>
            <a:prstGeom prst="rect">
              <a:avLst/>
            </a:prstGeom>
            <a:noFill/>
          </p:spPr>
          <p:txBody>
            <a:bodyPr wrap="square">
              <a:spAutoFit/>
            </a:bodyPr>
            <a:lstStyle/>
            <a:p>
              <a:pPr marL="342900" indent="-342900" defTabSz="914400">
                <a:lnSpc>
                  <a:spcPct val="130000"/>
                </a:lnSpc>
                <a:buFont typeface="Wingdings" panose="05000000000000000000" pitchFamily="2" charset="2"/>
                <a:buChar char="ü"/>
              </a:pP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优化参数：每个实际</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AP</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发射功率，以及复用矩阵</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Z</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ESS</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内部的</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STA</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连接那个</a:t>
              </a: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AP</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9" name="矩形 78"/>
            <p:cNvSpPr/>
            <p:nvPr/>
          </p:nvSpPr>
          <p:spPr>
            <a:xfrm>
              <a:off x="5667092" y="3595366"/>
              <a:ext cx="6633736" cy="413703"/>
            </a:xfrm>
            <a:prstGeom prst="rect">
              <a:avLst/>
            </a:prstGeom>
          </p:spPr>
          <p:txBody>
            <a:bodyPr wrap="square">
              <a:spAutoFit/>
            </a:bodyPr>
            <a:lstStyle/>
            <a:p>
              <a:pPr marL="342900" indent="-342900" defTabSz="914400">
                <a:lnSpc>
                  <a:spcPct val="130000"/>
                </a:lnSpc>
                <a:buFont typeface="Wingdings" panose="05000000000000000000" pitchFamily="2" charset="2"/>
                <a:buChar char="ü"/>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约束条件：</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AP</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发射功率受限、</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SINR</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约束、单发单收</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80" name="对象 79"/>
            <p:cNvGraphicFramePr>
              <a:graphicFrameLocks noChangeAspect="1"/>
            </p:cNvGraphicFramePr>
            <p:nvPr/>
          </p:nvGraphicFramePr>
          <p:xfrm>
            <a:off x="5819775" y="4435475"/>
            <a:ext cx="2441575" cy="385763"/>
          </p:xfrm>
          <a:graphic>
            <a:graphicData uri="http://schemas.openxmlformats.org/presentationml/2006/ole">
              <mc:AlternateContent xmlns:mc="http://schemas.openxmlformats.org/markup-compatibility/2006">
                <mc:Choice xmlns:v="urn:schemas-microsoft-com:vml" Requires="v">
                  <p:oleObj spid="_x0000_s1529" name="Equation" r:id="rId8" imgW="34747200" imgH="5486400" progId="Equation.DSMT4">
                    <p:embed/>
                  </p:oleObj>
                </mc:Choice>
                <mc:Fallback>
                  <p:oleObj name="Equation" r:id="rId8" imgW="34747200" imgH="5486400" progId="Equation.DSMT4">
                    <p:embed/>
                    <p:pic>
                      <p:nvPicPr>
                        <p:cNvPr id="0" name="对象 79"/>
                        <p:cNvPicPr/>
                        <p:nvPr/>
                      </p:nvPicPr>
                      <p:blipFill>
                        <a:blip r:embed="rId9"/>
                        <a:stretch>
                          <a:fillRect/>
                        </a:stretch>
                      </p:blipFill>
                      <p:spPr>
                        <a:xfrm>
                          <a:off x="5819775" y="4435475"/>
                          <a:ext cx="2441575" cy="385763"/>
                        </a:xfrm>
                        <a:prstGeom prst="rect">
                          <a:avLst/>
                        </a:prstGeom>
                      </p:spPr>
                    </p:pic>
                  </p:oleObj>
                </mc:Fallback>
              </mc:AlternateContent>
            </a:graphicData>
          </a:graphic>
        </p:graphicFrame>
        <p:graphicFrame>
          <p:nvGraphicFramePr>
            <p:cNvPr id="81" name="对象 80"/>
            <p:cNvGraphicFramePr>
              <a:graphicFrameLocks noChangeAspect="1"/>
            </p:cNvGraphicFramePr>
            <p:nvPr/>
          </p:nvGraphicFramePr>
          <p:xfrm>
            <a:off x="5591241" y="5247496"/>
            <a:ext cx="3460101" cy="903471"/>
          </p:xfrm>
          <a:graphic>
            <a:graphicData uri="http://schemas.openxmlformats.org/presentationml/2006/ole">
              <mc:AlternateContent xmlns:mc="http://schemas.openxmlformats.org/markup-compatibility/2006">
                <mc:Choice xmlns:v="urn:schemas-microsoft-com:vml" Requires="v">
                  <p:oleObj spid="_x0000_s1530" name="Equation" r:id="rId10" imgW="54864000" imgH="14325600" progId="Equation.DSMT4">
                    <p:embed/>
                  </p:oleObj>
                </mc:Choice>
                <mc:Fallback>
                  <p:oleObj name="Equation" r:id="rId10" imgW="54864000" imgH="14325600" progId="Equation.DSMT4">
                    <p:embed/>
                    <p:pic>
                      <p:nvPicPr>
                        <p:cNvPr id="0" name="对象 80"/>
                        <p:cNvPicPr/>
                        <p:nvPr/>
                      </p:nvPicPr>
                      <p:blipFill>
                        <a:blip r:embed="rId11"/>
                        <a:stretch>
                          <a:fillRect/>
                        </a:stretch>
                      </p:blipFill>
                      <p:spPr>
                        <a:xfrm>
                          <a:off x="5591241" y="5247496"/>
                          <a:ext cx="3460101" cy="903471"/>
                        </a:xfrm>
                        <a:prstGeom prst="rect">
                          <a:avLst/>
                        </a:prstGeom>
                      </p:spPr>
                    </p:pic>
                  </p:oleObj>
                </mc:Fallback>
              </mc:AlternateContent>
            </a:graphicData>
          </a:graphic>
        </p:graphicFrame>
        <p:graphicFrame>
          <p:nvGraphicFramePr>
            <p:cNvPr id="82" name="对象 81"/>
            <p:cNvGraphicFramePr>
              <a:graphicFrameLocks noChangeAspect="1"/>
            </p:cNvGraphicFramePr>
            <p:nvPr/>
          </p:nvGraphicFramePr>
          <p:xfrm>
            <a:off x="9131713" y="4245243"/>
            <a:ext cx="2719823" cy="773933"/>
          </p:xfrm>
          <a:graphic>
            <a:graphicData uri="http://schemas.openxmlformats.org/presentationml/2006/ole">
              <mc:AlternateContent xmlns:mc="http://schemas.openxmlformats.org/markup-compatibility/2006">
                <mc:Choice xmlns:v="urn:schemas-microsoft-com:vml" Requires="v">
                  <p:oleObj spid="_x0000_s1531" name="Equation" r:id="rId12" imgW="37490400" imgH="10668000" progId="Equation.DSMT4">
                    <p:embed/>
                  </p:oleObj>
                </mc:Choice>
                <mc:Fallback>
                  <p:oleObj name="Equation" r:id="rId12" imgW="37490400" imgH="10668000" progId="Equation.DSMT4">
                    <p:embed/>
                    <p:pic>
                      <p:nvPicPr>
                        <p:cNvPr id="0" name="对象 81"/>
                        <p:cNvPicPr/>
                        <p:nvPr/>
                      </p:nvPicPr>
                      <p:blipFill>
                        <a:blip r:embed="rId13"/>
                        <a:stretch>
                          <a:fillRect/>
                        </a:stretch>
                      </p:blipFill>
                      <p:spPr>
                        <a:xfrm>
                          <a:off x="9131713" y="4245243"/>
                          <a:ext cx="2719823" cy="773933"/>
                        </a:xfrm>
                        <a:prstGeom prst="rect">
                          <a:avLst/>
                        </a:prstGeom>
                      </p:spPr>
                    </p:pic>
                  </p:oleObj>
                </mc:Fallback>
              </mc:AlternateContent>
            </a:graphicData>
          </a:graphic>
        </p:graphicFrame>
        <p:graphicFrame>
          <p:nvGraphicFramePr>
            <p:cNvPr id="83" name="对象 82"/>
            <p:cNvGraphicFramePr>
              <a:graphicFrameLocks noChangeAspect="1"/>
            </p:cNvGraphicFramePr>
            <p:nvPr/>
          </p:nvGraphicFramePr>
          <p:xfrm>
            <a:off x="9172131" y="5320875"/>
            <a:ext cx="2686615" cy="724960"/>
          </p:xfrm>
          <a:graphic>
            <a:graphicData uri="http://schemas.openxmlformats.org/presentationml/2006/ole">
              <mc:AlternateContent xmlns:mc="http://schemas.openxmlformats.org/markup-compatibility/2006">
                <mc:Choice xmlns:v="urn:schemas-microsoft-com:vml" Requires="v">
                  <p:oleObj spid="_x0000_s1532" name="Equation" r:id="rId14" imgW="38404800" imgH="10363200" progId="Equation.DSMT4">
                    <p:embed/>
                  </p:oleObj>
                </mc:Choice>
                <mc:Fallback>
                  <p:oleObj name="Equation" r:id="rId14" imgW="38404800" imgH="10363200" progId="Equation.DSMT4">
                    <p:embed/>
                    <p:pic>
                      <p:nvPicPr>
                        <p:cNvPr id="0" name="对象 82"/>
                        <p:cNvPicPr/>
                        <p:nvPr/>
                      </p:nvPicPr>
                      <p:blipFill>
                        <a:blip r:embed="rId15"/>
                        <a:stretch>
                          <a:fillRect/>
                        </a:stretch>
                      </p:blipFill>
                      <p:spPr>
                        <a:xfrm>
                          <a:off x="9172131" y="5320875"/>
                          <a:ext cx="2686615" cy="724960"/>
                        </a:xfrm>
                        <a:prstGeom prst="rect">
                          <a:avLst/>
                        </a:prstGeom>
                      </p:spPr>
                    </p:pic>
                  </p:oleObj>
                </mc:Fallback>
              </mc:AlternateContent>
            </a:graphicData>
          </a:graphic>
        </p:graphicFrame>
      </p:grpSp>
      <p:sp>
        <p:nvSpPr>
          <p:cNvPr id="2" name="灯片编号占位符 1"/>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7502942" cy="730249"/>
          </a:xfrm>
        </p:spPr>
        <p:txBody>
          <a:bodyPr>
            <a:noAutofit/>
          </a:bodyPr>
          <a:lstStyle/>
          <a:p>
            <a:r>
              <a:rPr lang="zh-CN" altLang="en-US" dirty="0">
                <a:solidFill>
                  <a:srgbClr val="4472C4">
                    <a:lumMod val="50000"/>
                  </a:srgbClr>
                </a:solidFill>
                <a:cs typeface="+mn-cs"/>
              </a:rPr>
              <a:t>学位论文工作进展情况</a:t>
            </a:r>
            <a:r>
              <a:rPr lang="en-US" altLang="zh-CN" dirty="0">
                <a:solidFill>
                  <a:srgbClr val="4472C4">
                    <a:lumMod val="50000"/>
                  </a:srgbClr>
                </a:solidFill>
                <a:cs typeface="+mn-cs"/>
              </a:rPr>
              <a:t>-</a:t>
            </a:r>
            <a:r>
              <a:rPr lang="zh-CN" altLang="en-US" dirty="0">
                <a:solidFill>
                  <a:srgbClr val="4472C4">
                    <a:lumMod val="50000"/>
                  </a:srgbClr>
                </a:solidFill>
                <a:cs typeface="+mn-cs"/>
              </a:rPr>
              <a:t>研究内容</a:t>
            </a:r>
            <a:r>
              <a:rPr lang="en-US" altLang="zh-CN" dirty="0">
                <a:solidFill>
                  <a:srgbClr val="4472C4">
                    <a:lumMod val="50000"/>
                  </a:srgbClr>
                </a:solidFill>
                <a:cs typeface="+mn-cs"/>
              </a:rPr>
              <a:t>1</a:t>
            </a:r>
            <a:endParaRPr lang="zh-CN" altLang="en-US" dirty="0">
              <a:solidFill>
                <a:srgbClr val="4472C4">
                  <a:lumMod val="50000"/>
                </a:srgbClr>
              </a:solidFill>
              <a:cs typeface="+mn-cs"/>
            </a:endParaRPr>
          </a:p>
        </p:txBody>
      </p:sp>
      <p:sp>
        <p:nvSpPr>
          <p:cNvPr id="7" name="文本框 6"/>
          <p:cNvSpPr txBox="1"/>
          <p:nvPr/>
        </p:nvSpPr>
        <p:spPr>
          <a:xfrm>
            <a:off x="-338666" y="1628118"/>
            <a:ext cx="5494867" cy="525657"/>
          </a:xfrm>
          <a:prstGeom prst="rect">
            <a:avLst/>
          </a:prstGeom>
          <a:noFill/>
        </p:spPr>
        <p:txBody>
          <a:bodyPr wrap="square" rtlCol="0">
            <a:spAutoFit/>
          </a:bodyPr>
          <a:lstStyle/>
          <a:p>
            <a:pPr marL="171450" indent="-171450" algn="ctr">
              <a:lnSpc>
                <a:spcPct val="130000"/>
              </a:lnSpc>
              <a:buFont typeface="Wingdings" panose="05000000000000000000" pitchFamily="2" charset="2"/>
              <a:buChar char="Ø"/>
            </a:pPr>
            <a:r>
              <a:rPr kumimoji="1" lang="zh-CN" altLang="en-US" sz="2000" b="1" dirty="0">
                <a:latin typeface="微软雅黑" panose="020B0503020204020204" pitchFamily="34" charset="-122"/>
                <a:ea typeface="微软雅黑" panose="020B0503020204020204" pitchFamily="34" charset="-122"/>
              </a:rPr>
              <a:t> </a:t>
            </a:r>
            <a:r>
              <a:rPr kumimoji="1" lang="zh-CN" altLang="en-US" sz="2400" b="1" dirty="0">
                <a:latin typeface="微软雅黑" panose="020B0503020204020204" pitchFamily="34" charset="-122"/>
                <a:ea typeface="微软雅黑" panose="020B0503020204020204" pitchFamily="34" charset="-122"/>
              </a:rPr>
              <a:t>传统优化算法→交替迭代算法</a:t>
            </a:r>
            <a:endParaRPr kumimoji="1" lang="zh-CN" altLang="en-US" sz="2000" b="1" dirty="0">
              <a:latin typeface="微软雅黑" panose="020B0503020204020204" pitchFamily="34" charset="-122"/>
              <a:ea typeface="微软雅黑" panose="020B0503020204020204" pitchFamily="34" charset="-122"/>
            </a:endParaRPr>
          </a:p>
        </p:txBody>
      </p:sp>
      <p:sp>
        <p:nvSpPr>
          <p:cNvPr id="31" name="标题 15"/>
          <p:cNvSpPr txBox="1"/>
          <p:nvPr/>
        </p:nvSpPr>
        <p:spPr>
          <a:xfrm>
            <a:off x="71346" y="1021188"/>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rPr>
              <a:t>GNN</a:t>
            </a:r>
            <a:r>
              <a:rPr lang="zh-CN" altLang="en-US" sz="2800" b="1" dirty="0">
                <a:solidFill>
                  <a:srgbClr val="203864"/>
                </a:solidFill>
                <a:latin typeface="微软雅黑" panose="020B0503020204020204" pitchFamily="34" charset="-122"/>
                <a:ea typeface="微软雅黑" panose="020B0503020204020204" pitchFamily="34" charset="-122"/>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rPr>
              <a:t>CSR</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350779" y="1538156"/>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34010" y="2212673"/>
            <a:ext cx="889467" cy="417358"/>
          </a:xfrm>
          <a:prstGeom prst="rect">
            <a:avLst/>
          </a:prstGeom>
          <a:noFill/>
        </p:spPr>
        <p:txBody>
          <a:bodyPr wrap="square" rtlCol="0">
            <a:spAutoFit/>
          </a:bodyPr>
          <a:lstStyle/>
          <a:p>
            <a:pPr marL="171450" indent="-171450">
              <a:lnSpc>
                <a:spcPct val="130000"/>
              </a:lnSpc>
              <a:buFont typeface="Wingdings" panose="05000000000000000000" pitchFamily="2" charset="2"/>
              <a:buChar char="ü"/>
            </a:pPr>
            <a:r>
              <a:rPr kumimoji="1" lang="zh-CN" altLang="en-US" b="1" dirty="0">
                <a:latin typeface="微软雅黑" panose="020B0503020204020204" pitchFamily="34" charset="-122"/>
                <a:ea typeface="微软雅黑" panose="020B0503020204020204" pitchFamily="34" charset="-122"/>
              </a:rPr>
              <a:t>固定</a:t>
            </a:r>
            <a:endParaRPr kumimoji="1" lang="zh-CN" altLang="en-US" b="1" dirty="0">
              <a:latin typeface="微软雅黑" panose="020B0503020204020204" pitchFamily="34" charset="-122"/>
              <a:ea typeface="微软雅黑" panose="020B0503020204020204" pitchFamily="34" charset="-122"/>
            </a:endParaRPr>
          </a:p>
        </p:txBody>
      </p:sp>
      <p:graphicFrame>
        <p:nvGraphicFramePr>
          <p:cNvPr id="34" name="对象 33"/>
          <p:cNvGraphicFramePr>
            <a:graphicFrameLocks noChangeAspect="1"/>
          </p:cNvGraphicFramePr>
          <p:nvPr/>
        </p:nvGraphicFramePr>
        <p:xfrm>
          <a:off x="2070145" y="2311235"/>
          <a:ext cx="298411" cy="315965"/>
        </p:xfrm>
        <a:graphic>
          <a:graphicData uri="http://schemas.openxmlformats.org/presentationml/2006/ole">
            <mc:AlternateContent xmlns:mc="http://schemas.openxmlformats.org/markup-compatibility/2006">
              <mc:Choice xmlns:v="urn:schemas-microsoft-com:vml" Requires="v">
                <p:oleObj spid="_x0000_s2652" name="Equation" r:id="rId1" imgW="5181600" imgH="5486400" progId="Equation.DSMT4">
                  <p:embed/>
                </p:oleObj>
              </mc:Choice>
              <mc:Fallback>
                <p:oleObj name="Equation" r:id="rId1" imgW="5181600" imgH="5486400" progId="Equation.DSMT4">
                  <p:embed/>
                  <p:pic>
                    <p:nvPicPr>
                      <p:cNvPr id="0" name="对象 33"/>
                      <p:cNvPicPr/>
                      <p:nvPr/>
                    </p:nvPicPr>
                    <p:blipFill>
                      <a:blip r:embed="rId2"/>
                      <a:stretch>
                        <a:fillRect/>
                      </a:stretch>
                    </p:blipFill>
                    <p:spPr>
                      <a:xfrm>
                        <a:off x="2070145" y="2311235"/>
                        <a:ext cx="298411" cy="315965"/>
                      </a:xfrm>
                      <a:prstGeom prst="rect">
                        <a:avLst/>
                      </a:prstGeom>
                    </p:spPr>
                  </p:pic>
                </p:oleObj>
              </mc:Fallback>
            </mc:AlternateContent>
          </a:graphicData>
        </a:graphic>
      </p:graphicFrame>
      <p:graphicFrame>
        <p:nvGraphicFramePr>
          <p:cNvPr id="35" name="对象 34"/>
          <p:cNvGraphicFramePr>
            <a:graphicFrameLocks noChangeAspect="1"/>
          </p:cNvGraphicFramePr>
          <p:nvPr/>
        </p:nvGraphicFramePr>
        <p:xfrm>
          <a:off x="1175565" y="2281547"/>
          <a:ext cx="336444" cy="356235"/>
        </p:xfrm>
        <a:graphic>
          <a:graphicData uri="http://schemas.openxmlformats.org/presentationml/2006/ole">
            <mc:AlternateContent xmlns:mc="http://schemas.openxmlformats.org/markup-compatibility/2006">
              <mc:Choice xmlns:v="urn:schemas-microsoft-com:vml" Requires="v">
                <p:oleObj spid="_x0000_s2653" name="Equation" r:id="rId3" imgW="3657600" imgH="5486400" progId="Equation.DSMT4">
                  <p:embed/>
                </p:oleObj>
              </mc:Choice>
              <mc:Fallback>
                <p:oleObj name="Equation" r:id="rId3" imgW="3657600" imgH="5486400" progId="Equation.DSMT4">
                  <p:embed/>
                  <p:pic>
                    <p:nvPicPr>
                      <p:cNvPr id="0" name="对象 34"/>
                      <p:cNvPicPr/>
                      <p:nvPr/>
                    </p:nvPicPr>
                    <p:blipFill>
                      <a:blip r:embed="rId4"/>
                      <a:stretch>
                        <a:fillRect/>
                      </a:stretch>
                    </p:blipFill>
                    <p:spPr>
                      <a:xfrm>
                        <a:off x="1175565" y="2281547"/>
                        <a:ext cx="336444" cy="356235"/>
                      </a:xfrm>
                      <a:prstGeom prst="rect">
                        <a:avLst/>
                      </a:prstGeom>
                    </p:spPr>
                  </p:pic>
                </p:oleObj>
              </mc:Fallback>
            </mc:AlternateContent>
          </a:graphicData>
        </a:graphic>
      </p:graphicFrame>
      <p:sp>
        <p:nvSpPr>
          <p:cNvPr id="36" name="文本框 35"/>
          <p:cNvSpPr txBox="1"/>
          <p:nvPr/>
        </p:nvSpPr>
        <p:spPr>
          <a:xfrm>
            <a:off x="1428977" y="2209571"/>
            <a:ext cx="641169" cy="417358"/>
          </a:xfrm>
          <a:prstGeom prst="rect">
            <a:avLst/>
          </a:prstGeom>
          <a:noFill/>
        </p:spPr>
        <p:txBody>
          <a:bodyPr wrap="square" rtlCol="0">
            <a:spAutoFit/>
          </a:bodyPr>
          <a:lstStyle/>
          <a:p>
            <a:pPr>
              <a:lnSpc>
                <a:spcPct val="130000"/>
              </a:lnSpc>
            </a:pPr>
            <a:r>
              <a:rPr kumimoji="1" lang="zh-CN" altLang="en-US" b="1" dirty="0">
                <a:latin typeface="微软雅黑" panose="020B0503020204020204" pitchFamily="34" charset="-122"/>
                <a:ea typeface="微软雅黑" panose="020B0503020204020204" pitchFamily="34" charset="-122"/>
              </a:rPr>
              <a:t>优化</a:t>
            </a:r>
            <a:endParaRPr kumimoji="1"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535564" y="2658104"/>
            <a:ext cx="3438665" cy="417358"/>
          </a:xfrm>
          <a:prstGeom prst="rect">
            <a:avLst/>
          </a:prstGeom>
          <a:noFill/>
        </p:spPr>
        <p:txBody>
          <a:bodyPr wrap="square" rtlCol="0">
            <a:spAutoFit/>
          </a:bodyPr>
          <a:lstStyle/>
          <a:p>
            <a:pPr>
              <a:lnSpc>
                <a:spcPct val="130000"/>
              </a:lnSpc>
            </a:pPr>
            <a:r>
              <a:rPr kumimoji="1" lang="zh-CN" altLang="en-US" b="1" dirty="0">
                <a:latin typeface="微软雅黑" panose="020B0503020204020204" pitchFamily="34" charset="-122"/>
                <a:ea typeface="微软雅黑" panose="020B0503020204020204" pitchFamily="34" charset="-122"/>
              </a:rPr>
              <a:t>计划用遗传算法解决进行解决</a:t>
            </a:r>
            <a:endParaRPr kumimoji="1" lang="zh-CN" altLang="en-US" b="1" dirty="0">
              <a:latin typeface="微软雅黑" panose="020B0503020204020204" pitchFamily="34" charset="-122"/>
              <a:ea typeface="微软雅黑" panose="020B0503020204020204" pitchFamily="34" charset="-122"/>
            </a:endParaRPr>
          </a:p>
        </p:txBody>
      </p:sp>
      <p:graphicFrame>
        <p:nvGraphicFramePr>
          <p:cNvPr id="38" name="对象 37"/>
          <p:cNvGraphicFramePr>
            <a:graphicFrameLocks noChangeAspect="1"/>
          </p:cNvGraphicFramePr>
          <p:nvPr/>
        </p:nvGraphicFramePr>
        <p:xfrm>
          <a:off x="1381527" y="3089276"/>
          <a:ext cx="2516862" cy="941266"/>
        </p:xfrm>
        <a:graphic>
          <a:graphicData uri="http://schemas.openxmlformats.org/presentationml/2006/ole">
            <mc:AlternateContent xmlns:mc="http://schemas.openxmlformats.org/markup-compatibility/2006">
              <mc:Choice xmlns:v="urn:schemas-microsoft-com:vml" Requires="v">
                <p:oleObj spid="_x0000_s2654" name="Equation" r:id="rId5" imgW="37490400" imgH="14020800" progId="Equation.DSMT4">
                  <p:embed/>
                </p:oleObj>
              </mc:Choice>
              <mc:Fallback>
                <p:oleObj name="Equation" r:id="rId5" imgW="37490400" imgH="14020800" progId="Equation.DSMT4">
                  <p:embed/>
                  <p:pic>
                    <p:nvPicPr>
                      <p:cNvPr id="0" name="对象 37"/>
                      <p:cNvPicPr>
                        <a:picLocks noChangeAspect="1" noChangeArrowheads="1"/>
                      </p:cNvPicPr>
                      <p:nvPr/>
                    </p:nvPicPr>
                    <p:blipFill>
                      <a:blip r:embed="rId6"/>
                      <a:srcRect/>
                      <a:stretch>
                        <a:fillRect/>
                      </a:stretch>
                    </p:blipFill>
                    <p:spPr bwMode="auto">
                      <a:xfrm>
                        <a:off x="1381527" y="3089276"/>
                        <a:ext cx="2516862" cy="941266"/>
                      </a:xfrm>
                      <a:prstGeom prst="rect">
                        <a:avLst/>
                      </a:prstGeom>
                      <a:noFill/>
                    </p:spPr>
                  </p:pic>
                </p:oleObj>
              </mc:Fallback>
            </mc:AlternateContent>
          </a:graphicData>
        </a:graphic>
      </p:graphicFrame>
      <p:graphicFrame>
        <p:nvGraphicFramePr>
          <p:cNvPr id="39" name="对象 38"/>
          <p:cNvGraphicFramePr>
            <a:graphicFrameLocks noChangeAspect="1"/>
          </p:cNvGraphicFramePr>
          <p:nvPr/>
        </p:nvGraphicFramePr>
        <p:xfrm>
          <a:off x="1342541" y="4170115"/>
          <a:ext cx="2555848" cy="937683"/>
        </p:xfrm>
        <a:graphic>
          <a:graphicData uri="http://schemas.openxmlformats.org/presentationml/2006/ole">
            <mc:AlternateContent xmlns:mc="http://schemas.openxmlformats.org/markup-compatibility/2006">
              <mc:Choice xmlns:v="urn:schemas-microsoft-com:vml" Requires="v">
                <p:oleObj spid="_x0000_s2655" name="Equation" r:id="rId7" imgW="36576000" imgH="13411200" progId="Equation.DSMT4">
                  <p:embed/>
                </p:oleObj>
              </mc:Choice>
              <mc:Fallback>
                <p:oleObj name="Equation" r:id="rId7" imgW="36576000" imgH="13411200" progId="Equation.DSMT4">
                  <p:embed/>
                  <p:pic>
                    <p:nvPicPr>
                      <p:cNvPr id="0" name="对象 38"/>
                      <p:cNvPicPr/>
                      <p:nvPr/>
                    </p:nvPicPr>
                    <p:blipFill>
                      <a:blip r:embed="rId8"/>
                      <a:stretch>
                        <a:fillRect/>
                      </a:stretch>
                    </p:blipFill>
                    <p:spPr>
                      <a:xfrm>
                        <a:off x="1342541" y="4170115"/>
                        <a:ext cx="2555848" cy="937683"/>
                      </a:xfrm>
                      <a:prstGeom prst="rect">
                        <a:avLst/>
                      </a:prstGeom>
                    </p:spPr>
                  </p:pic>
                </p:oleObj>
              </mc:Fallback>
            </mc:AlternateContent>
          </a:graphicData>
        </a:graphic>
      </p:graphicFrame>
      <p:sp>
        <p:nvSpPr>
          <p:cNvPr id="40" name="文本框 39"/>
          <p:cNvSpPr txBox="1"/>
          <p:nvPr/>
        </p:nvSpPr>
        <p:spPr>
          <a:xfrm>
            <a:off x="228278" y="3231646"/>
            <a:ext cx="1206736" cy="701346"/>
          </a:xfrm>
          <a:prstGeom prst="rect">
            <a:avLst/>
          </a:prstGeom>
          <a:noFill/>
        </p:spPr>
        <p:txBody>
          <a:bodyPr wrap="square" rtlCol="0">
            <a:spAutoFit/>
          </a:bodyPr>
          <a:lstStyle/>
          <a:p>
            <a:pPr algn="ctr">
              <a:lnSpc>
                <a:spcPct val="130000"/>
              </a:lnSpc>
            </a:pPr>
            <a:r>
              <a:rPr kumimoji="1" lang="zh-CN" altLang="en-US" sz="1600" b="1" dirty="0">
                <a:latin typeface="微软雅黑" panose="020B0503020204020204" pitchFamily="34" charset="-122"/>
                <a:ea typeface="微软雅黑" panose="020B0503020204020204" pitchFamily="34" charset="-122"/>
              </a:rPr>
              <a:t>单天线发射罚项</a:t>
            </a:r>
            <a:endParaRPr kumimoji="1" lang="zh-CN" altLang="en-US" sz="1600" b="1"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131015" y="4308079"/>
            <a:ext cx="1303999" cy="701346"/>
          </a:xfrm>
          <a:prstGeom prst="rect">
            <a:avLst/>
          </a:prstGeom>
          <a:noFill/>
        </p:spPr>
        <p:txBody>
          <a:bodyPr wrap="square" rtlCol="0">
            <a:spAutoFit/>
          </a:bodyPr>
          <a:lstStyle/>
          <a:p>
            <a:pPr algn="ctr">
              <a:lnSpc>
                <a:spcPct val="130000"/>
              </a:lnSpc>
            </a:pPr>
            <a:r>
              <a:rPr kumimoji="1" lang="zh-CN" altLang="en-US" sz="1600" b="1" dirty="0">
                <a:latin typeface="微软雅黑" panose="020B0503020204020204" pitchFamily="34" charset="-122"/>
                <a:ea typeface="微软雅黑" panose="020B0503020204020204" pitchFamily="34" charset="-122"/>
              </a:rPr>
              <a:t>单天线接收罚项</a:t>
            </a:r>
            <a:endParaRPr kumimoji="1" lang="zh-CN" altLang="en-US" sz="1600" b="1" dirty="0">
              <a:latin typeface="微软雅黑" panose="020B0503020204020204" pitchFamily="34" charset="-122"/>
              <a:ea typeface="微软雅黑" panose="020B0503020204020204" pitchFamily="34" charset="-122"/>
            </a:endParaRPr>
          </a:p>
        </p:txBody>
      </p:sp>
      <p:graphicFrame>
        <p:nvGraphicFramePr>
          <p:cNvPr id="42" name="对象 41"/>
          <p:cNvGraphicFramePr>
            <a:graphicFrameLocks noChangeAspect="1"/>
          </p:cNvGraphicFramePr>
          <p:nvPr/>
        </p:nvGraphicFramePr>
        <p:xfrm>
          <a:off x="1323245" y="5087184"/>
          <a:ext cx="5268211" cy="1251452"/>
        </p:xfrm>
        <a:graphic>
          <a:graphicData uri="http://schemas.openxmlformats.org/presentationml/2006/ole">
            <mc:AlternateContent xmlns:mc="http://schemas.openxmlformats.org/markup-compatibility/2006">
              <mc:Choice xmlns:v="urn:schemas-microsoft-com:vml" Requires="v">
                <p:oleObj spid="_x0000_s2656" name="Equation" r:id="rId9" imgW="79552800" imgH="18897600" progId="Equation.DSMT4">
                  <p:embed/>
                </p:oleObj>
              </mc:Choice>
              <mc:Fallback>
                <p:oleObj name="Equation" r:id="rId9" imgW="79552800" imgH="18897600" progId="Equation.DSMT4">
                  <p:embed/>
                  <p:pic>
                    <p:nvPicPr>
                      <p:cNvPr id="0" name="对象 41"/>
                      <p:cNvPicPr/>
                      <p:nvPr/>
                    </p:nvPicPr>
                    <p:blipFill>
                      <a:blip r:embed="rId10"/>
                      <a:stretch>
                        <a:fillRect/>
                      </a:stretch>
                    </p:blipFill>
                    <p:spPr>
                      <a:xfrm>
                        <a:off x="1323245" y="5087184"/>
                        <a:ext cx="5268211" cy="1251452"/>
                      </a:xfrm>
                      <a:prstGeom prst="rect">
                        <a:avLst/>
                      </a:prstGeom>
                    </p:spPr>
                  </p:pic>
                </p:oleObj>
              </mc:Fallback>
            </mc:AlternateContent>
          </a:graphicData>
        </a:graphic>
      </p:graphicFrame>
      <p:sp>
        <p:nvSpPr>
          <p:cNvPr id="43" name="文本框 42"/>
          <p:cNvSpPr txBox="1"/>
          <p:nvPr/>
        </p:nvSpPr>
        <p:spPr>
          <a:xfrm>
            <a:off x="124978" y="5432712"/>
            <a:ext cx="1303999" cy="701346"/>
          </a:xfrm>
          <a:prstGeom prst="rect">
            <a:avLst/>
          </a:prstGeom>
          <a:noFill/>
        </p:spPr>
        <p:txBody>
          <a:bodyPr wrap="square" rtlCol="0">
            <a:spAutoFit/>
          </a:bodyPr>
          <a:lstStyle/>
          <a:p>
            <a:pPr algn="ctr">
              <a:lnSpc>
                <a:spcPct val="130000"/>
              </a:lnSpc>
            </a:pPr>
            <a:r>
              <a:rPr kumimoji="1" lang="en-US" altLang="zh-CN" sz="1600" b="1" dirty="0">
                <a:latin typeface="微软雅黑" panose="020B0503020204020204" pitchFamily="34" charset="-122"/>
                <a:ea typeface="微软雅黑" panose="020B0503020204020204" pitchFamily="34" charset="-122"/>
              </a:rPr>
              <a:t>SINR</a:t>
            </a:r>
            <a:endParaRPr kumimoji="1" lang="en-US" altLang="zh-CN" sz="1600" b="1" dirty="0">
              <a:latin typeface="微软雅黑" panose="020B0503020204020204" pitchFamily="34" charset="-122"/>
              <a:ea typeface="微软雅黑" panose="020B0503020204020204" pitchFamily="34" charset="-122"/>
            </a:endParaRPr>
          </a:p>
          <a:p>
            <a:pPr algn="ctr">
              <a:lnSpc>
                <a:spcPct val="130000"/>
              </a:lnSpc>
            </a:pPr>
            <a:r>
              <a:rPr kumimoji="1" lang="zh-CN" altLang="en-US" sz="1600" b="1" dirty="0">
                <a:latin typeface="微软雅黑" panose="020B0503020204020204" pitchFamily="34" charset="-122"/>
                <a:ea typeface="微软雅黑" panose="020B0503020204020204" pitchFamily="34" charset="-122"/>
              </a:rPr>
              <a:t>约束罚项</a:t>
            </a:r>
            <a:endParaRPr kumimoji="1" lang="zh-CN" altLang="en-US" sz="1600" b="1" dirty="0">
              <a:latin typeface="微软雅黑" panose="020B0503020204020204" pitchFamily="34" charset="-122"/>
              <a:ea typeface="微软雅黑" panose="020B0503020204020204" pitchFamily="34" charset="-122"/>
            </a:endParaRPr>
          </a:p>
        </p:txBody>
      </p:sp>
      <p:sp>
        <p:nvSpPr>
          <p:cNvPr id="44" name="文本框 43"/>
          <p:cNvSpPr txBox="1"/>
          <p:nvPr/>
        </p:nvSpPr>
        <p:spPr>
          <a:xfrm>
            <a:off x="4510089" y="2223001"/>
            <a:ext cx="1551441" cy="381258"/>
          </a:xfrm>
          <a:prstGeom prst="rect">
            <a:avLst/>
          </a:prstGeom>
          <a:noFill/>
        </p:spPr>
        <p:txBody>
          <a:bodyPr wrap="square" rtlCol="0">
            <a:spAutoFit/>
          </a:bodyPr>
          <a:lstStyle/>
          <a:p>
            <a:pPr algn="ctr">
              <a:lnSpc>
                <a:spcPct val="130000"/>
              </a:lnSpc>
            </a:pPr>
            <a:r>
              <a:rPr kumimoji="1" lang="zh-CN" altLang="en-US" sz="1600" b="1" dirty="0">
                <a:latin typeface="微软雅黑" panose="020B0503020204020204" pitchFamily="34" charset="-122"/>
                <a:ea typeface="微软雅黑" panose="020B0503020204020204" pitchFamily="34" charset="-122"/>
              </a:rPr>
              <a:t>构造罚函数：</a:t>
            </a:r>
            <a:endParaRPr kumimoji="1" lang="zh-CN" altLang="en-US" sz="1600" b="1" dirty="0">
              <a:latin typeface="微软雅黑" panose="020B0503020204020204" pitchFamily="34" charset="-122"/>
              <a:ea typeface="微软雅黑" panose="020B0503020204020204" pitchFamily="34" charset="-122"/>
            </a:endParaRPr>
          </a:p>
        </p:txBody>
      </p:sp>
      <p:sp>
        <p:nvSpPr>
          <p:cNvPr id="45" name="矩形: 圆角 44"/>
          <p:cNvSpPr/>
          <p:nvPr/>
        </p:nvSpPr>
        <p:spPr>
          <a:xfrm>
            <a:off x="7096822" y="3945586"/>
            <a:ext cx="3710923" cy="2695116"/>
          </a:xfrm>
          <a:prstGeom prst="roundRect">
            <a:avLst/>
          </a:prstGeom>
          <a:no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7096823" y="4030542"/>
            <a:ext cx="3501957" cy="701346"/>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kumimoji="1" lang="zh-CN" altLang="en-US" sz="1600" b="1" dirty="0">
                <a:latin typeface="微软雅黑" panose="020B0503020204020204" pitchFamily="34" charset="-122"/>
                <a:ea typeface="微软雅黑" panose="020B0503020204020204" pitchFamily="34" charset="-122"/>
              </a:rPr>
              <a:t>遗传算法：</a:t>
            </a:r>
            <a:endParaRPr kumimoji="1" lang="en-US" altLang="zh-CN" sz="1600" b="1" dirty="0">
              <a:latin typeface="微软雅黑" panose="020B0503020204020204" pitchFamily="34" charset="-122"/>
              <a:ea typeface="微软雅黑" panose="020B0503020204020204" pitchFamily="34" charset="-122"/>
            </a:endParaRPr>
          </a:p>
          <a:p>
            <a:pPr>
              <a:lnSpc>
                <a:spcPct val="130000"/>
              </a:lnSpc>
            </a:pPr>
            <a:endParaRPr kumimoji="1" lang="zh-CN" altLang="en-US" sz="1600" b="1" dirty="0">
              <a:latin typeface="微软雅黑" panose="020B0503020204020204" pitchFamily="34" charset="-122"/>
              <a:ea typeface="微软雅黑" panose="020B0503020204020204" pitchFamily="34" charset="-122"/>
            </a:endParaRPr>
          </a:p>
        </p:txBody>
      </p:sp>
      <p:graphicFrame>
        <p:nvGraphicFramePr>
          <p:cNvPr id="47" name="对象 46"/>
          <p:cNvGraphicFramePr>
            <a:graphicFrameLocks noChangeAspect="1"/>
          </p:cNvGraphicFramePr>
          <p:nvPr/>
        </p:nvGraphicFramePr>
        <p:xfrm>
          <a:off x="4637570" y="2303933"/>
          <a:ext cx="7502942" cy="1678344"/>
        </p:xfrm>
        <a:graphic>
          <a:graphicData uri="http://schemas.openxmlformats.org/presentationml/2006/ole">
            <mc:AlternateContent xmlns:mc="http://schemas.openxmlformats.org/markup-compatibility/2006">
              <mc:Choice xmlns:v="urn:schemas-microsoft-com:vml" Requires="v">
                <p:oleObj spid="_x0000_s2657" name="Equation" r:id="rId11" imgW="4573270" imgH="1048385" progId="Equation.DSMT4">
                  <p:embed/>
                </p:oleObj>
              </mc:Choice>
              <mc:Fallback>
                <p:oleObj name="Equation" r:id="rId11" imgW="4573270" imgH="1048385" progId="Equation.DSMT4">
                  <p:embed/>
                  <p:pic>
                    <p:nvPicPr>
                      <p:cNvPr id="0" name="对象 46"/>
                      <p:cNvPicPr/>
                      <p:nvPr/>
                    </p:nvPicPr>
                    <p:blipFill>
                      <a:blip r:embed="rId12"/>
                      <a:stretch>
                        <a:fillRect/>
                      </a:stretch>
                    </p:blipFill>
                    <p:spPr>
                      <a:xfrm>
                        <a:off x="4637570" y="2303933"/>
                        <a:ext cx="7502942" cy="1678344"/>
                      </a:xfrm>
                      <a:prstGeom prst="rect">
                        <a:avLst/>
                      </a:prstGeom>
                    </p:spPr>
                  </p:pic>
                </p:oleObj>
              </mc:Fallback>
            </mc:AlternateContent>
          </a:graphicData>
        </a:graphic>
      </p:graphicFrame>
      <p:sp>
        <p:nvSpPr>
          <p:cNvPr id="48" name="文本框 47"/>
          <p:cNvSpPr txBox="1"/>
          <p:nvPr/>
        </p:nvSpPr>
        <p:spPr>
          <a:xfrm>
            <a:off x="8408036" y="4308079"/>
            <a:ext cx="1950975" cy="2476319"/>
          </a:xfrm>
          <a:prstGeom prst="rect">
            <a:avLst/>
          </a:prstGeom>
          <a:noFill/>
        </p:spPr>
        <p:txBody>
          <a:bodyPr wrap="square" rtlCol="0">
            <a:spAutoFit/>
          </a:bodyPr>
          <a:lstStyle/>
          <a:p>
            <a:pPr marL="228600" indent="-228600">
              <a:lnSpc>
                <a:spcPct val="130000"/>
              </a:lnSpc>
              <a:buFont typeface="+mj-lt"/>
              <a:buAutoNum type="arabicPeriod"/>
            </a:pPr>
            <a:r>
              <a:rPr kumimoji="1" lang="zh-CN" altLang="en-US" b="1" dirty="0">
                <a:latin typeface="微软雅黑" panose="020B0503020204020204" pitchFamily="34" charset="-122"/>
                <a:ea typeface="微软雅黑" panose="020B0503020204020204" pitchFamily="34" charset="-122"/>
              </a:rPr>
              <a:t>初始化</a:t>
            </a:r>
            <a:endParaRPr kumimoji="1" lang="en-US" altLang="zh-CN" b="1" dirty="0">
              <a:latin typeface="微软雅黑" panose="020B0503020204020204" pitchFamily="34" charset="-122"/>
              <a:ea typeface="微软雅黑" panose="020B0503020204020204" pitchFamily="34" charset="-122"/>
            </a:endParaRPr>
          </a:p>
          <a:p>
            <a:pPr marL="228600" indent="-228600">
              <a:lnSpc>
                <a:spcPct val="130000"/>
              </a:lnSpc>
              <a:buFont typeface="+mj-lt"/>
              <a:buAutoNum type="arabicPeriod"/>
            </a:pPr>
            <a:r>
              <a:rPr kumimoji="1" lang="zh-CN" altLang="en-US" b="1" dirty="0">
                <a:latin typeface="微软雅黑" panose="020B0503020204020204" pitchFamily="34" charset="-122"/>
                <a:ea typeface="微软雅黑" panose="020B0503020204020204" pitchFamily="34" charset="-122"/>
              </a:rPr>
              <a:t>适应度函数</a:t>
            </a:r>
            <a:endParaRPr kumimoji="1" lang="en-US" altLang="zh-CN" b="1" dirty="0">
              <a:latin typeface="微软雅黑" panose="020B0503020204020204" pitchFamily="34" charset="-122"/>
              <a:ea typeface="微软雅黑" panose="020B0503020204020204" pitchFamily="34" charset="-122"/>
            </a:endParaRPr>
          </a:p>
          <a:p>
            <a:pPr marL="228600" indent="-228600">
              <a:lnSpc>
                <a:spcPct val="130000"/>
              </a:lnSpc>
              <a:buFont typeface="+mj-lt"/>
              <a:buAutoNum type="arabicPeriod"/>
            </a:pPr>
            <a:r>
              <a:rPr kumimoji="1" lang="zh-CN" altLang="en-US" b="1" dirty="0">
                <a:latin typeface="微软雅黑" panose="020B0503020204020204" pitchFamily="34" charset="-122"/>
                <a:ea typeface="微软雅黑" panose="020B0503020204020204" pitchFamily="34" charset="-122"/>
              </a:rPr>
              <a:t>选择操作</a:t>
            </a:r>
            <a:endParaRPr kumimoji="1" lang="en-US" altLang="zh-CN" b="1" dirty="0">
              <a:latin typeface="微软雅黑" panose="020B0503020204020204" pitchFamily="34" charset="-122"/>
              <a:ea typeface="微软雅黑" panose="020B0503020204020204" pitchFamily="34" charset="-122"/>
            </a:endParaRPr>
          </a:p>
          <a:p>
            <a:pPr marL="228600" indent="-228600">
              <a:lnSpc>
                <a:spcPct val="130000"/>
              </a:lnSpc>
              <a:buFont typeface="+mj-lt"/>
              <a:buAutoNum type="arabicPeriod"/>
            </a:pPr>
            <a:r>
              <a:rPr kumimoji="1" lang="zh-CN" altLang="en-US" b="1" dirty="0">
                <a:latin typeface="微软雅黑" panose="020B0503020204020204" pitchFamily="34" charset="-122"/>
                <a:ea typeface="微软雅黑" panose="020B0503020204020204" pitchFamily="34" charset="-122"/>
              </a:rPr>
              <a:t>交叉操作</a:t>
            </a:r>
            <a:endParaRPr kumimoji="1" lang="en-US" altLang="zh-CN" b="1" dirty="0">
              <a:latin typeface="微软雅黑" panose="020B0503020204020204" pitchFamily="34" charset="-122"/>
              <a:ea typeface="微软雅黑" panose="020B0503020204020204" pitchFamily="34" charset="-122"/>
            </a:endParaRPr>
          </a:p>
          <a:p>
            <a:pPr marL="228600" indent="-228600">
              <a:lnSpc>
                <a:spcPct val="130000"/>
              </a:lnSpc>
              <a:buFont typeface="+mj-lt"/>
              <a:buAutoNum type="arabicPeriod"/>
            </a:pPr>
            <a:r>
              <a:rPr kumimoji="1" lang="zh-CN" altLang="en-US" b="1" dirty="0">
                <a:latin typeface="微软雅黑" panose="020B0503020204020204" pitchFamily="34" charset="-122"/>
                <a:ea typeface="微软雅黑" panose="020B0503020204020204" pitchFamily="34" charset="-122"/>
              </a:rPr>
              <a:t>变异修正</a:t>
            </a:r>
            <a:endParaRPr kumimoji="1" lang="en-US" altLang="zh-CN" b="1" dirty="0">
              <a:latin typeface="微软雅黑" panose="020B0503020204020204" pitchFamily="34" charset="-122"/>
              <a:ea typeface="微软雅黑" panose="020B0503020204020204" pitchFamily="34" charset="-122"/>
            </a:endParaRPr>
          </a:p>
          <a:p>
            <a:pPr marL="228600" indent="-228600">
              <a:lnSpc>
                <a:spcPct val="130000"/>
              </a:lnSpc>
              <a:buFont typeface="+mj-lt"/>
              <a:buAutoNum type="arabicPeriod"/>
            </a:pPr>
            <a:r>
              <a:rPr kumimoji="1" lang="zh-CN" altLang="en-US" b="1" dirty="0">
                <a:latin typeface="微软雅黑" panose="020B0503020204020204" pitchFamily="34" charset="-122"/>
                <a:ea typeface="微软雅黑" panose="020B0503020204020204" pitchFamily="34" charset="-122"/>
              </a:rPr>
              <a:t>输出结果</a:t>
            </a:r>
            <a:endParaRPr kumimoji="1" lang="en-US" altLang="zh-CN" b="1" dirty="0">
              <a:latin typeface="微软雅黑" panose="020B0503020204020204" pitchFamily="34" charset="-122"/>
              <a:ea typeface="微软雅黑" panose="020B0503020204020204" pitchFamily="34" charset="-122"/>
            </a:endParaRPr>
          </a:p>
          <a:p>
            <a:pPr algn="ctr">
              <a:lnSpc>
                <a:spcPct val="130000"/>
              </a:lnSpc>
            </a:pPr>
            <a:endParaRPr kumimoji="1" lang="en-US" altLang="zh-CN" sz="1200" dirty="0">
              <a:latin typeface="The Hand Extrablack" panose="03070A02030502020204" pitchFamily="66" charset="0"/>
              <a:ea typeface="Source Han Sans SC Normal" panose="020B0400000000000000" pitchFamily="34" charset="-128"/>
            </a:endParaRPr>
          </a:p>
        </p:txBody>
      </p:sp>
      <p:sp>
        <p:nvSpPr>
          <p:cNvPr id="2" name="灯片编号占位符 1"/>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79" y="203200"/>
            <a:ext cx="7452169"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1</a:t>
            </a:r>
            <a:endParaRPr lang="zh-CN" altLang="en-US" dirty="0"/>
          </a:p>
        </p:txBody>
      </p:sp>
      <p:sp>
        <p:nvSpPr>
          <p:cNvPr id="7" name="文本框 6"/>
          <p:cNvSpPr txBox="1"/>
          <p:nvPr/>
        </p:nvSpPr>
        <p:spPr>
          <a:xfrm>
            <a:off x="-338666" y="1628118"/>
            <a:ext cx="5494867" cy="525657"/>
          </a:xfrm>
          <a:prstGeom prst="rect">
            <a:avLst/>
          </a:prstGeom>
          <a:noFill/>
        </p:spPr>
        <p:txBody>
          <a:bodyPr wrap="square" rtlCol="0">
            <a:spAutoFit/>
          </a:bodyPr>
          <a:lstStyle/>
          <a:p>
            <a:pPr marL="171450" indent="-171450" algn="ctr">
              <a:lnSpc>
                <a:spcPct val="130000"/>
              </a:lnSpc>
              <a:buFont typeface="Wingdings" panose="05000000000000000000" pitchFamily="2" charset="2"/>
              <a:buChar char="Ø"/>
            </a:pPr>
            <a:r>
              <a:rPr kumimoji="1" lang="zh-CN" altLang="en-US" sz="2000" b="1" dirty="0">
                <a:latin typeface="微软雅黑" panose="020B0503020204020204" pitchFamily="34" charset="-122"/>
                <a:ea typeface="微软雅黑" panose="020B0503020204020204" pitchFamily="34" charset="-122"/>
              </a:rPr>
              <a:t> </a:t>
            </a:r>
            <a:r>
              <a:rPr kumimoji="1" lang="zh-CN" altLang="en-US" sz="2400" b="1" dirty="0">
                <a:latin typeface="微软雅黑" panose="020B0503020204020204" pitchFamily="34" charset="-122"/>
                <a:ea typeface="微软雅黑" panose="020B0503020204020204" pitchFamily="34" charset="-122"/>
              </a:rPr>
              <a:t>传统优化算法→交替迭代算法</a:t>
            </a:r>
            <a:endParaRPr kumimoji="1" lang="zh-CN" altLang="en-US" sz="20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228132" y="2174169"/>
            <a:ext cx="889467" cy="417358"/>
          </a:xfrm>
          <a:prstGeom prst="rect">
            <a:avLst/>
          </a:prstGeom>
          <a:noFill/>
        </p:spPr>
        <p:txBody>
          <a:bodyPr wrap="square" rtlCol="0">
            <a:spAutoFit/>
          </a:bodyPr>
          <a:lstStyle/>
          <a:p>
            <a:pPr marL="171450" indent="-171450">
              <a:lnSpc>
                <a:spcPct val="130000"/>
              </a:lnSpc>
              <a:buFont typeface="Wingdings" panose="05000000000000000000" pitchFamily="2" charset="2"/>
              <a:buChar char="ü"/>
            </a:pPr>
            <a:r>
              <a:rPr kumimoji="1" lang="zh-CN" altLang="en-US" b="1" dirty="0">
                <a:latin typeface="微软雅黑" panose="020B0503020204020204" pitchFamily="34" charset="-122"/>
                <a:ea typeface="微软雅黑" panose="020B0503020204020204" pitchFamily="34" charset="-122"/>
              </a:rPr>
              <a:t>固定</a:t>
            </a:r>
            <a:endParaRPr kumimoji="1" lang="zh-CN" altLang="en-US" b="1" dirty="0">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nvGraphicFramePr>
        <p:xfrm>
          <a:off x="1052022" y="2267060"/>
          <a:ext cx="298411" cy="315965"/>
        </p:xfrm>
        <a:graphic>
          <a:graphicData uri="http://schemas.openxmlformats.org/presentationml/2006/ole">
            <mc:AlternateContent xmlns:mc="http://schemas.openxmlformats.org/markup-compatibility/2006">
              <mc:Choice xmlns:v="urn:schemas-microsoft-com:vml" Requires="v">
                <p:oleObj spid="_x0000_s3976" name="Equation" r:id="rId1" imgW="5181600" imgH="5486400" progId="Equation.DSMT4">
                  <p:embed/>
                </p:oleObj>
              </mc:Choice>
              <mc:Fallback>
                <p:oleObj name="Equation" r:id="rId1" imgW="5181600" imgH="5486400" progId="Equation.DSMT4">
                  <p:embed/>
                  <p:pic>
                    <p:nvPicPr>
                      <p:cNvPr id="0" name="对象 8"/>
                      <p:cNvPicPr/>
                      <p:nvPr/>
                    </p:nvPicPr>
                    <p:blipFill>
                      <a:blip r:embed="rId2"/>
                      <a:stretch>
                        <a:fillRect/>
                      </a:stretch>
                    </p:blipFill>
                    <p:spPr>
                      <a:xfrm>
                        <a:off x="1052022" y="2267060"/>
                        <a:ext cx="298411" cy="315965"/>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879101" y="2240533"/>
          <a:ext cx="336444" cy="356235"/>
        </p:xfrm>
        <a:graphic>
          <a:graphicData uri="http://schemas.openxmlformats.org/presentationml/2006/ole">
            <mc:AlternateContent xmlns:mc="http://schemas.openxmlformats.org/markup-compatibility/2006">
              <mc:Choice xmlns:v="urn:schemas-microsoft-com:vml" Requires="v">
                <p:oleObj spid="_x0000_s3977" name="Equation" r:id="rId3" imgW="3657600" imgH="5486400" progId="Equation.DSMT4">
                  <p:embed/>
                </p:oleObj>
              </mc:Choice>
              <mc:Fallback>
                <p:oleObj name="Equation" r:id="rId3" imgW="3657600" imgH="5486400" progId="Equation.DSMT4">
                  <p:embed/>
                  <p:pic>
                    <p:nvPicPr>
                      <p:cNvPr id="0" name="对象 9"/>
                      <p:cNvPicPr/>
                      <p:nvPr/>
                    </p:nvPicPr>
                    <p:blipFill>
                      <a:blip r:embed="rId4"/>
                      <a:stretch>
                        <a:fillRect/>
                      </a:stretch>
                    </p:blipFill>
                    <p:spPr>
                      <a:xfrm>
                        <a:off x="1879101" y="2240533"/>
                        <a:ext cx="336444" cy="356235"/>
                      </a:xfrm>
                      <a:prstGeom prst="rect">
                        <a:avLst/>
                      </a:prstGeom>
                    </p:spPr>
                  </p:pic>
                </p:oleObj>
              </mc:Fallback>
            </mc:AlternateContent>
          </a:graphicData>
        </a:graphic>
      </p:graphicFrame>
      <p:sp>
        <p:nvSpPr>
          <p:cNvPr id="11" name="文本框 10"/>
          <p:cNvSpPr txBox="1"/>
          <p:nvPr/>
        </p:nvSpPr>
        <p:spPr>
          <a:xfrm>
            <a:off x="1323099" y="2180694"/>
            <a:ext cx="641169" cy="417358"/>
          </a:xfrm>
          <a:prstGeom prst="rect">
            <a:avLst/>
          </a:prstGeom>
          <a:noFill/>
        </p:spPr>
        <p:txBody>
          <a:bodyPr wrap="square" rtlCol="0">
            <a:spAutoFit/>
          </a:bodyPr>
          <a:lstStyle/>
          <a:p>
            <a:pPr>
              <a:lnSpc>
                <a:spcPct val="130000"/>
              </a:lnSpc>
            </a:pPr>
            <a:r>
              <a:rPr kumimoji="1" lang="zh-CN" altLang="en-US" b="1" dirty="0">
                <a:latin typeface="微软雅黑" panose="020B0503020204020204" pitchFamily="34" charset="-122"/>
                <a:ea typeface="微软雅黑" panose="020B0503020204020204" pitchFamily="34" charset="-122"/>
              </a:rPr>
              <a:t>优化</a:t>
            </a:r>
            <a:endParaRPr kumimoji="1" lang="zh-CN" altLang="en-US"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344488" y="2618446"/>
            <a:ext cx="3069163" cy="417358"/>
          </a:xfrm>
          <a:prstGeom prst="rect">
            <a:avLst/>
          </a:prstGeom>
          <a:noFill/>
        </p:spPr>
        <p:txBody>
          <a:bodyPr wrap="square" rtlCol="0">
            <a:spAutoFit/>
          </a:bodyPr>
          <a:lstStyle/>
          <a:p>
            <a:pPr>
              <a:lnSpc>
                <a:spcPct val="130000"/>
              </a:lnSpc>
            </a:pPr>
            <a:r>
              <a:rPr kumimoji="1" lang="zh-CN" altLang="en-US" b="1" dirty="0">
                <a:latin typeface="微软雅黑" panose="020B0503020204020204" pitchFamily="34" charset="-122"/>
                <a:ea typeface="微软雅黑" panose="020B0503020204020204" pitchFamily="34" charset="-122"/>
              </a:rPr>
              <a:t>计划用</a:t>
            </a:r>
            <a:r>
              <a:rPr kumimoji="1" lang="en-US" altLang="zh-CN" b="1" dirty="0">
                <a:latin typeface="微软雅黑" panose="020B0503020204020204" pitchFamily="34" charset="-122"/>
                <a:ea typeface="微软雅黑" panose="020B0503020204020204" pitchFamily="34" charset="-122"/>
              </a:rPr>
              <a:t>WMMSE</a:t>
            </a:r>
            <a:r>
              <a:rPr kumimoji="1" lang="zh-CN" altLang="en-US" b="1" dirty="0">
                <a:latin typeface="微软雅黑" panose="020B0503020204020204" pitchFamily="34" charset="-122"/>
                <a:ea typeface="微软雅黑" panose="020B0503020204020204" pitchFamily="34" charset="-122"/>
              </a:rPr>
              <a:t>进行解决</a:t>
            </a:r>
            <a:endParaRPr kumimoji="1" lang="zh-CN" altLang="en-US" b="1" dirty="0">
              <a:latin typeface="微软雅黑" panose="020B0503020204020204" pitchFamily="34" charset="-122"/>
              <a:ea typeface="微软雅黑" panose="020B0503020204020204" pitchFamily="34" charset="-122"/>
            </a:endParaRPr>
          </a:p>
        </p:txBody>
      </p:sp>
      <p:graphicFrame>
        <p:nvGraphicFramePr>
          <p:cNvPr id="14" name="对象 13"/>
          <p:cNvGraphicFramePr>
            <a:graphicFrameLocks noChangeAspect="1"/>
          </p:cNvGraphicFramePr>
          <p:nvPr/>
        </p:nvGraphicFramePr>
        <p:xfrm>
          <a:off x="344488" y="3306129"/>
          <a:ext cx="4940300" cy="1200150"/>
        </p:xfrm>
        <a:graphic>
          <a:graphicData uri="http://schemas.openxmlformats.org/presentationml/2006/ole">
            <mc:AlternateContent xmlns:mc="http://schemas.openxmlformats.org/markup-compatibility/2006">
              <mc:Choice xmlns:v="urn:schemas-microsoft-com:vml" Requires="v">
                <p:oleObj spid="_x0000_s3978" name="Equation" r:id="rId5" imgW="75285600" imgH="18288000" progId="Equation.DSMT4">
                  <p:embed/>
                </p:oleObj>
              </mc:Choice>
              <mc:Fallback>
                <p:oleObj name="Equation" r:id="rId5" imgW="75285600" imgH="18288000" progId="Equation.DSMT4">
                  <p:embed/>
                  <p:pic>
                    <p:nvPicPr>
                      <p:cNvPr id="0" name="对象 13"/>
                      <p:cNvPicPr/>
                      <p:nvPr/>
                    </p:nvPicPr>
                    <p:blipFill>
                      <a:blip r:embed="rId6"/>
                      <a:stretch>
                        <a:fillRect/>
                      </a:stretch>
                    </p:blipFill>
                    <p:spPr>
                      <a:xfrm>
                        <a:off x="344488" y="3306129"/>
                        <a:ext cx="4940300" cy="1200150"/>
                      </a:xfrm>
                      <a:prstGeom prst="rect">
                        <a:avLst/>
                      </a:prstGeom>
                    </p:spPr>
                  </p:pic>
                </p:oleObj>
              </mc:Fallback>
            </mc:AlternateContent>
          </a:graphicData>
        </a:graphic>
      </p:graphicFrame>
      <p:sp>
        <p:nvSpPr>
          <p:cNvPr id="15" name="文本框 14"/>
          <p:cNvSpPr txBox="1"/>
          <p:nvPr/>
        </p:nvSpPr>
        <p:spPr>
          <a:xfrm>
            <a:off x="175107" y="3196332"/>
            <a:ext cx="1789161" cy="413703"/>
          </a:xfrm>
          <a:prstGeom prst="rect">
            <a:avLst/>
          </a:prstGeom>
          <a:noFill/>
        </p:spPr>
        <p:txBody>
          <a:bodyPr wrap="square">
            <a:spAutoFit/>
          </a:bodyPr>
          <a:lstStyle/>
          <a:p>
            <a:pPr marL="342900" indent="-342900" defTabSz="914400">
              <a:lnSpc>
                <a:spcPct val="130000"/>
              </a:lnSpc>
              <a:buFont typeface="Wingdings" panose="05000000000000000000" pitchFamily="2" charset="2"/>
              <a:buChar char="ü"/>
            </a:pPr>
            <a:r>
              <a:rPr lang="zh-CN" altLang="en-US" sz="1800" b="1" dirty="0">
                <a:solidFill>
                  <a:srgbClr val="203864"/>
                </a:solidFill>
                <a:latin typeface="Times New Roman" panose="02020603050405020304" pitchFamily="18" charset="0"/>
                <a:ea typeface="黑体" panose="02010609060101010101" pitchFamily="49" charset="-122"/>
                <a:cs typeface="Times New Roman" panose="02020603050405020304" pitchFamily="18" charset="0"/>
              </a:rPr>
              <a:t>优化目标：</a:t>
            </a:r>
            <a:endParaRPr lang="zh-CN" altLang="zh-CN" sz="1800" b="1" dirty="0">
              <a:solidFill>
                <a:srgbClr val="203864"/>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6" name="对象 15"/>
          <p:cNvGraphicFramePr>
            <a:graphicFrameLocks noChangeAspect="1"/>
          </p:cNvGraphicFramePr>
          <p:nvPr/>
        </p:nvGraphicFramePr>
        <p:xfrm>
          <a:off x="1604963" y="4819016"/>
          <a:ext cx="1516062" cy="407988"/>
        </p:xfrm>
        <a:graphic>
          <a:graphicData uri="http://schemas.openxmlformats.org/presentationml/2006/ole">
            <mc:AlternateContent xmlns:mc="http://schemas.openxmlformats.org/markup-compatibility/2006">
              <mc:Choice xmlns:v="urn:schemas-microsoft-com:vml" Requires="v">
                <p:oleObj spid="_x0000_s3979" name="Equation" r:id="rId7" imgW="20421600" imgH="5486400" progId="Equation.DSMT4">
                  <p:embed/>
                </p:oleObj>
              </mc:Choice>
              <mc:Fallback>
                <p:oleObj name="Equation" r:id="rId7" imgW="20421600" imgH="5486400" progId="Equation.DSMT4">
                  <p:embed/>
                  <p:pic>
                    <p:nvPicPr>
                      <p:cNvPr id="0" name="对象 15"/>
                      <p:cNvPicPr/>
                      <p:nvPr/>
                    </p:nvPicPr>
                    <p:blipFill>
                      <a:blip r:embed="rId8"/>
                      <a:stretch>
                        <a:fillRect/>
                      </a:stretch>
                    </p:blipFill>
                    <p:spPr>
                      <a:xfrm>
                        <a:off x="1604963" y="4819016"/>
                        <a:ext cx="1516062" cy="407988"/>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767082" y="5553372"/>
          <a:ext cx="3621817" cy="945696"/>
        </p:xfrm>
        <a:graphic>
          <a:graphicData uri="http://schemas.openxmlformats.org/presentationml/2006/ole">
            <mc:AlternateContent xmlns:mc="http://schemas.openxmlformats.org/markup-compatibility/2006">
              <mc:Choice xmlns:v="urn:schemas-microsoft-com:vml" Requires="v">
                <p:oleObj spid="_x0000_s3980" name="Equation" r:id="rId9" imgW="54864000" imgH="14325600" progId="Equation.DSMT4">
                  <p:embed/>
                </p:oleObj>
              </mc:Choice>
              <mc:Fallback>
                <p:oleObj name="Equation" r:id="rId9" imgW="54864000" imgH="14325600" progId="Equation.DSMT4">
                  <p:embed/>
                  <p:pic>
                    <p:nvPicPr>
                      <p:cNvPr id="0" name="对象 16"/>
                      <p:cNvPicPr/>
                      <p:nvPr/>
                    </p:nvPicPr>
                    <p:blipFill>
                      <a:blip r:embed="rId10"/>
                      <a:stretch>
                        <a:fillRect/>
                      </a:stretch>
                    </p:blipFill>
                    <p:spPr>
                      <a:xfrm>
                        <a:off x="767082" y="5553372"/>
                        <a:ext cx="3621817" cy="945696"/>
                      </a:xfrm>
                      <a:prstGeom prst="rect">
                        <a:avLst/>
                      </a:prstGeom>
                    </p:spPr>
                  </p:pic>
                </p:oleObj>
              </mc:Fallback>
            </mc:AlternateContent>
          </a:graphicData>
        </a:graphic>
      </p:graphicFrame>
      <p:sp>
        <p:nvSpPr>
          <p:cNvPr id="18" name="任意多边形 113"/>
          <p:cNvSpPr/>
          <p:nvPr/>
        </p:nvSpPr>
        <p:spPr>
          <a:xfrm rot="5400000" flipH="1" flipV="1">
            <a:off x="5545811" y="3539187"/>
            <a:ext cx="1893925" cy="1794753"/>
          </a:xfrm>
          <a:custGeom>
            <a:avLst/>
            <a:gdLst>
              <a:gd name="connsiteX0" fmla="*/ 0 w 2218171"/>
              <a:gd name="connsiteY0" fmla="*/ 0 h 1025954"/>
              <a:gd name="connsiteX1" fmla="*/ 2218171 w 2218171"/>
              <a:gd name="connsiteY1" fmla="*/ 0 h 1025954"/>
              <a:gd name="connsiteX2" fmla="*/ 2133630 w 2218171"/>
              <a:gd name="connsiteY2" fmla="*/ 4729 h 1025954"/>
              <a:gd name="connsiteX3" fmla="*/ 1407965 w 2218171"/>
              <a:gd name="connsiteY3" fmla="*/ 731558 h 1025954"/>
              <a:gd name="connsiteX4" fmla="*/ 1401622 w 2218171"/>
              <a:gd name="connsiteY4" fmla="*/ 777604 h 1025954"/>
              <a:gd name="connsiteX5" fmla="*/ 1401622 w 2218171"/>
              <a:gd name="connsiteY5" fmla="*/ 785601 h 1025954"/>
              <a:gd name="connsiteX6" fmla="*/ 1671797 w 2218171"/>
              <a:gd name="connsiteY6" fmla="*/ 785601 h 1025954"/>
              <a:gd name="connsiteX7" fmla="*/ 1109086 w 2218171"/>
              <a:gd name="connsiteY7" fmla="*/ 1025954 h 1025954"/>
              <a:gd name="connsiteX8" fmla="*/ 546374 w 2218171"/>
              <a:gd name="connsiteY8" fmla="*/ 785601 h 1025954"/>
              <a:gd name="connsiteX9" fmla="*/ 816549 w 2218171"/>
              <a:gd name="connsiteY9" fmla="*/ 785601 h 1025954"/>
              <a:gd name="connsiteX10" fmla="*/ 816549 w 2218171"/>
              <a:gd name="connsiteY10" fmla="*/ 776628 h 1025954"/>
              <a:gd name="connsiteX11" fmla="*/ 810188 w 2218171"/>
              <a:gd name="connsiteY11" fmla="*/ 730520 h 1025954"/>
              <a:gd name="connsiteX12" fmla="*/ 84523 w 2218171"/>
              <a:gd name="connsiteY12" fmla="*/ 4722 h 102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18171" h="1025954">
                <a:moveTo>
                  <a:pt x="0" y="0"/>
                </a:moveTo>
                <a:lnTo>
                  <a:pt x="2218171" y="0"/>
                </a:lnTo>
                <a:lnTo>
                  <a:pt x="2133630" y="4729"/>
                </a:lnTo>
                <a:cubicBezTo>
                  <a:pt x="1772202" y="45393"/>
                  <a:pt x="1479574" y="343880"/>
                  <a:pt x="1407965" y="731558"/>
                </a:cubicBezTo>
                <a:lnTo>
                  <a:pt x="1401622" y="777604"/>
                </a:lnTo>
                <a:lnTo>
                  <a:pt x="1401622" y="785601"/>
                </a:lnTo>
                <a:lnTo>
                  <a:pt x="1671797" y="785601"/>
                </a:lnTo>
                <a:lnTo>
                  <a:pt x="1109086" y="1025954"/>
                </a:lnTo>
                <a:lnTo>
                  <a:pt x="546374" y="785601"/>
                </a:lnTo>
                <a:lnTo>
                  <a:pt x="816549" y="785601"/>
                </a:lnTo>
                <a:lnTo>
                  <a:pt x="816549" y="776628"/>
                </a:lnTo>
                <a:lnTo>
                  <a:pt x="810188" y="730520"/>
                </a:lnTo>
                <a:cubicBezTo>
                  <a:pt x="738579" y="343391"/>
                  <a:pt x="445951" y="45327"/>
                  <a:pt x="84523" y="4722"/>
                </a:cubicBezTo>
                <a:close/>
              </a:path>
            </a:pathLst>
          </a:custGeom>
          <a:gradFill>
            <a:gsLst>
              <a:gs pos="48300">
                <a:srgbClr val="8C98AF"/>
              </a:gs>
              <a:gs pos="0">
                <a:srgbClr val="203864"/>
              </a:gs>
              <a:gs pos="100000">
                <a:schemeClr val="bg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20" name="文本框 19"/>
          <p:cNvSpPr txBox="1"/>
          <p:nvPr/>
        </p:nvSpPr>
        <p:spPr>
          <a:xfrm>
            <a:off x="5246119" y="3512897"/>
            <a:ext cx="2608728" cy="413703"/>
          </a:xfrm>
          <a:prstGeom prst="rect">
            <a:avLst/>
          </a:prstGeom>
          <a:noFill/>
        </p:spPr>
        <p:txBody>
          <a:bodyPr wrap="square">
            <a:spAutoFit/>
          </a:bodyPr>
          <a:lstStyle/>
          <a:p>
            <a:pPr defTabSz="914400">
              <a:lnSpc>
                <a:spcPct val="130000"/>
              </a:lnSpc>
            </a:pPr>
            <a:r>
              <a:rPr lang="zh-CN" altLang="en-US" sz="1800" b="1" dirty="0">
                <a:solidFill>
                  <a:srgbClr val="203864"/>
                </a:solidFill>
                <a:latin typeface="Times New Roman" panose="02020603050405020304" pitchFamily="18" charset="0"/>
                <a:ea typeface="黑体" panose="02010609060101010101" pitchFamily="49" charset="-122"/>
                <a:cs typeface="Times New Roman" panose="02020603050405020304" pitchFamily="18" charset="0"/>
              </a:rPr>
              <a:t>加权和速率最大化问题</a:t>
            </a:r>
            <a:endParaRPr lang="zh-CN" altLang="zh-CN" sz="1800" b="1" dirty="0">
              <a:solidFill>
                <a:srgbClr val="203864"/>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文本框 20"/>
          <p:cNvSpPr txBox="1"/>
          <p:nvPr/>
        </p:nvSpPr>
        <p:spPr>
          <a:xfrm>
            <a:off x="5247514" y="5062351"/>
            <a:ext cx="2490518" cy="413703"/>
          </a:xfrm>
          <a:prstGeom prst="rect">
            <a:avLst/>
          </a:prstGeom>
          <a:noFill/>
        </p:spPr>
        <p:txBody>
          <a:bodyPr wrap="square">
            <a:spAutoFit/>
          </a:bodyPr>
          <a:lstStyle/>
          <a:p>
            <a:pPr defTabSz="914400">
              <a:lnSpc>
                <a:spcPct val="130000"/>
              </a:lnSpc>
            </a:pPr>
            <a:r>
              <a:rPr lang="zh-CN" altLang="en-US" sz="1800" b="1" dirty="0">
                <a:solidFill>
                  <a:srgbClr val="203864"/>
                </a:solidFill>
                <a:latin typeface="Times New Roman" panose="02020603050405020304" pitchFamily="18" charset="0"/>
                <a:ea typeface="黑体" panose="02010609060101010101" pitchFamily="49" charset="-122"/>
                <a:cs typeface="Times New Roman" panose="02020603050405020304" pitchFamily="18" charset="0"/>
              </a:rPr>
              <a:t>加权最小均方误差问题</a:t>
            </a:r>
            <a:endParaRPr lang="zh-CN" altLang="zh-CN" sz="1800" b="1" dirty="0">
              <a:solidFill>
                <a:srgbClr val="203864"/>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22" name="直接箭头连接符 21"/>
          <p:cNvCxnSpPr>
            <a:endCxn id="21" idx="0"/>
          </p:cNvCxnSpPr>
          <p:nvPr/>
        </p:nvCxnSpPr>
        <p:spPr>
          <a:xfrm>
            <a:off x="6487310" y="3926600"/>
            <a:ext cx="5463" cy="1135751"/>
          </a:xfrm>
          <a:prstGeom prst="straightConnector1">
            <a:avLst/>
          </a:prstGeom>
          <a:ln w="38100">
            <a:solidFill>
              <a:srgbClr val="203864"/>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对象 22"/>
          <p:cNvGraphicFramePr>
            <a:graphicFrameLocks noChangeAspect="1"/>
          </p:cNvGraphicFramePr>
          <p:nvPr/>
        </p:nvGraphicFramePr>
        <p:xfrm>
          <a:off x="8349518" y="3342666"/>
          <a:ext cx="3438665" cy="740161"/>
        </p:xfrm>
        <a:graphic>
          <a:graphicData uri="http://schemas.openxmlformats.org/presentationml/2006/ole">
            <mc:AlternateContent xmlns:mc="http://schemas.openxmlformats.org/markup-compatibility/2006">
              <mc:Choice xmlns:v="urn:schemas-microsoft-com:vml" Requires="v">
                <p:oleObj spid="_x0000_s3981" name="Equation" r:id="rId11" imgW="2125980" imgH="458470" progId="Equation.DSMT4">
                  <p:embed/>
                </p:oleObj>
              </mc:Choice>
              <mc:Fallback>
                <p:oleObj name="Equation" r:id="rId11" imgW="2125980" imgH="458470" progId="Equation.DSMT4">
                  <p:embed/>
                  <p:pic>
                    <p:nvPicPr>
                      <p:cNvPr id="0" name="对象 22"/>
                      <p:cNvPicPr/>
                      <p:nvPr/>
                    </p:nvPicPr>
                    <p:blipFill>
                      <a:blip r:embed="rId12"/>
                      <a:stretch>
                        <a:fillRect/>
                      </a:stretch>
                    </p:blipFill>
                    <p:spPr>
                      <a:xfrm>
                        <a:off x="8349518" y="3342666"/>
                        <a:ext cx="3438665" cy="740161"/>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9648825" y="4372929"/>
          <a:ext cx="1611313" cy="393700"/>
        </p:xfrm>
        <a:graphic>
          <a:graphicData uri="http://schemas.openxmlformats.org/presentationml/2006/ole">
            <mc:AlternateContent xmlns:mc="http://schemas.openxmlformats.org/markup-compatibility/2006">
              <mc:Choice xmlns:v="urn:schemas-microsoft-com:vml" Requires="v">
                <p:oleObj spid="_x0000_s3982" name="Equation" r:id="rId13" imgW="24993600" imgH="6096000" progId="Equation.DSMT4">
                  <p:embed/>
                </p:oleObj>
              </mc:Choice>
              <mc:Fallback>
                <p:oleObj name="Equation" r:id="rId13" imgW="24993600" imgH="6096000" progId="Equation.DSMT4">
                  <p:embed/>
                  <p:pic>
                    <p:nvPicPr>
                      <p:cNvPr id="0" name="对象 23"/>
                      <p:cNvPicPr/>
                      <p:nvPr/>
                    </p:nvPicPr>
                    <p:blipFill>
                      <a:blip r:embed="rId14"/>
                      <a:stretch>
                        <a:fillRect/>
                      </a:stretch>
                    </p:blipFill>
                    <p:spPr>
                      <a:xfrm>
                        <a:off x="9648825" y="4372929"/>
                        <a:ext cx="1611313" cy="393700"/>
                      </a:xfrm>
                      <a:prstGeom prst="rect">
                        <a:avLst/>
                      </a:prstGeom>
                    </p:spPr>
                  </p:pic>
                </p:oleObj>
              </mc:Fallback>
            </mc:AlternateContent>
          </a:graphicData>
        </a:graphic>
      </p:graphicFrame>
      <p:graphicFrame>
        <p:nvGraphicFramePr>
          <p:cNvPr id="25" name="对象 24"/>
          <p:cNvGraphicFramePr>
            <a:graphicFrameLocks noChangeAspect="1"/>
          </p:cNvGraphicFramePr>
          <p:nvPr/>
        </p:nvGraphicFramePr>
        <p:xfrm>
          <a:off x="8433076" y="4800263"/>
          <a:ext cx="3438665" cy="935202"/>
        </p:xfrm>
        <a:graphic>
          <a:graphicData uri="http://schemas.openxmlformats.org/presentationml/2006/ole">
            <mc:AlternateContent xmlns:mc="http://schemas.openxmlformats.org/markup-compatibility/2006">
              <mc:Choice xmlns:v="urn:schemas-microsoft-com:vml" Requires="v">
                <p:oleObj spid="_x0000_s3983" name="Equation" r:id="rId15" imgW="2278380" imgH="620395" progId="Equation.DSMT4">
                  <p:embed/>
                </p:oleObj>
              </mc:Choice>
              <mc:Fallback>
                <p:oleObj name="Equation" r:id="rId15" imgW="2278380" imgH="620395" progId="Equation.DSMT4">
                  <p:embed/>
                  <p:pic>
                    <p:nvPicPr>
                      <p:cNvPr id="0" name="对象 24"/>
                      <p:cNvPicPr/>
                      <p:nvPr/>
                    </p:nvPicPr>
                    <p:blipFill>
                      <a:blip r:embed="rId16"/>
                      <a:stretch>
                        <a:fillRect/>
                      </a:stretch>
                    </p:blipFill>
                    <p:spPr>
                      <a:xfrm>
                        <a:off x="8433076" y="4800263"/>
                        <a:ext cx="3438665" cy="935202"/>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5583126" y="5808423"/>
          <a:ext cx="6575399" cy="710854"/>
        </p:xfrm>
        <a:graphic>
          <a:graphicData uri="http://schemas.openxmlformats.org/presentationml/2006/ole">
            <mc:AlternateContent xmlns:mc="http://schemas.openxmlformats.org/markup-compatibility/2006">
              <mc:Choice xmlns:v="urn:schemas-microsoft-com:vml" Requires="v">
                <p:oleObj spid="_x0000_s3984" name="Equation" r:id="rId17" imgW="3526790" imgH="382270" progId="Equation.DSMT4">
                  <p:embed/>
                </p:oleObj>
              </mc:Choice>
              <mc:Fallback>
                <p:oleObj name="Equation" r:id="rId17" imgW="3526790" imgH="382270" progId="Equation.DSMT4">
                  <p:embed/>
                  <p:pic>
                    <p:nvPicPr>
                      <p:cNvPr id="0" name="对象 25"/>
                      <p:cNvPicPr/>
                      <p:nvPr/>
                    </p:nvPicPr>
                    <p:blipFill>
                      <a:blip r:embed="rId18"/>
                      <a:stretch>
                        <a:fillRect/>
                      </a:stretch>
                    </p:blipFill>
                    <p:spPr>
                      <a:xfrm>
                        <a:off x="5583126" y="5808423"/>
                        <a:ext cx="6575399" cy="710854"/>
                      </a:xfrm>
                      <a:prstGeom prst="rect">
                        <a:avLst/>
                      </a:prstGeom>
                    </p:spPr>
                  </p:pic>
                </p:oleObj>
              </mc:Fallback>
            </mc:AlternateContent>
          </a:graphicData>
        </a:graphic>
      </p:graphicFrame>
      <p:cxnSp>
        <p:nvCxnSpPr>
          <p:cNvPr id="27" name="直接连接符 26"/>
          <p:cNvCxnSpPr/>
          <p:nvPr/>
        </p:nvCxnSpPr>
        <p:spPr>
          <a:xfrm>
            <a:off x="71346" y="3119332"/>
            <a:ext cx="11613485" cy="0"/>
          </a:xfrm>
          <a:prstGeom prst="line">
            <a:avLst/>
          </a:prstGeom>
          <a:ln w="28575">
            <a:solidFill>
              <a:srgbClr val="203864"/>
            </a:solidFill>
          </a:ln>
        </p:spPr>
        <p:style>
          <a:lnRef idx="1">
            <a:schemeClr val="accent1"/>
          </a:lnRef>
          <a:fillRef idx="0">
            <a:schemeClr val="accent1"/>
          </a:fillRef>
          <a:effectRef idx="0">
            <a:schemeClr val="accent1"/>
          </a:effectRef>
          <a:fontRef idx="minor">
            <a:schemeClr val="tx1"/>
          </a:fontRef>
        </p:style>
      </p:cxnSp>
      <p:sp>
        <p:nvSpPr>
          <p:cNvPr id="28" name="箭头: 右 27"/>
          <p:cNvSpPr/>
          <p:nvPr/>
        </p:nvSpPr>
        <p:spPr>
          <a:xfrm>
            <a:off x="4420907" y="2247495"/>
            <a:ext cx="824015" cy="525655"/>
          </a:xfrm>
          <a:prstGeom prst="rightArrow">
            <a:avLst/>
          </a:prstGeom>
          <a:no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878088" y="2008044"/>
            <a:ext cx="1976759" cy="945800"/>
          </a:xfrm>
          <a:prstGeom prst="rect">
            <a:avLst/>
          </a:prstGeom>
          <a:no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6090090" y="2107617"/>
            <a:ext cx="1642032" cy="701346"/>
          </a:xfrm>
          <a:prstGeom prst="rect">
            <a:avLst/>
          </a:prstGeom>
          <a:noFill/>
        </p:spPr>
        <p:txBody>
          <a:bodyPr wrap="square" rtlCol="0">
            <a:spAutoFit/>
          </a:bodyPr>
          <a:lstStyle/>
          <a:p>
            <a:pPr algn="ctr">
              <a:lnSpc>
                <a:spcPct val="130000"/>
              </a:lnSpc>
            </a:pPr>
            <a:r>
              <a:rPr kumimoji="1" lang="zh-CN" altLang="en-US" sz="1600" b="1" dirty="0">
                <a:latin typeface="微软雅黑" panose="020B0503020204020204" pitchFamily="34" charset="-122"/>
                <a:ea typeface="微软雅黑" panose="020B0503020204020204" pitchFamily="34" charset="-122"/>
              </a:rPr>
              <a:t>得到不同变量的更新公式</a:t>
            </a:r>
            <a:endParaRPr kumimoji="1" lang="zh-CN" altLang="en-US" sz="1600" b="1" dirty="0">
              <a:latin typeface="微软雅黑" panose="020B0503020204020204" pitchFamily="34" charset="-122"/>
              <a:ea typeface="微软雅黑" panose="020B0503020204020204" pitchFamily="34" charset="-122"/>
            </a:endParaRPr>
          </a:p>
        </p:txBody>
      </p:sp>
      <p:sp>
        <p:nvSpPr>
          <p:cNvPr id="31" name="标题 15"/>
          <p:cNvSpPr txBox="1"/>
          <p:nvPr/>
        </p:nvSpPr>
        <p:spPr>
          <a:xfrm>
            <a:off x="71346" y="1021188"/>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rPr>
              <a:t>GNN</a:t>
            </a:r>
            <a:r>
              <a:rPr lang="zh-CN" altLang="en-US" sz="2800" b="1" dirty="0">
                <a:solidFill>
                  <a:srgbClr val="203864"/>
                </a:solidFill>
                <a:latin typeface="微软雅黑" panose="020B0503020204020204" pitchFamily="34" charset="-122"/>
                <a:ea typeface="微软雅黑" panose="020B0503020204020204" pitchFamily="34" charset="-122"/>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rPr>
              <a:t>CSR</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386070" y="1524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8066849" y="2463647"/>
            <a:ext cx="351010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其中涉及</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V</a:t>
            </a:r>
            <a:r>
              <a:rPr lang="zh-CN" altLang="en-US" dirty="0">
                <a:latin typeface="微软雅黑" panose="020B0503020204020204" pitchFamily="34" charset="-122"/>
                <a:ea typeface="微软雅黑" panose="020B0503020204020204" pitchFamily="34" charset="-122"/>
              </a:rPr>
              <a:t>的更新公式</a:t>
            </a:r>
            <a:endParaRPr lang="zh-CN" altLang="en-US"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614362" y="241300"/>
            <a:ext cx="7923847" cy="730250"/>
          </a:xfrm>
        </p:spPr>
        <p:txBody>
          <a:bodyPr>
            <a:noAutofit/>
          </a:bodyPr>
          <a:lstStyle/>
          <a:p>
            <a:r>
              <a:rPr lang="zh-CN" altLang="en-US" dirty="0">
                <a:solidFill>
                  <a:srgbClr val="4472C4">
                    <a:lumMod val="50000"/>
                  </a:srgbClr>
                </a:solidFill>
                <a:cs typeface="+mn-cs"/>
              </a:rPr>
              <a:t>学位论文工作进展情况</a:t>
            </a:r>
            <a:r>
              <a:rPr lang="en-US" altLang="zh-CN" dirty="0">
                <a:solidFill>
                  <a:srgbClr val="4472C4">
                    <a:lumMod val="50000"/>
                  </a:srgbClr>
                </a:solidFill>
                <a:cs typeface="+mn-cs"/>
              </a:rPr>
              <a:t>-</a:t>
            </a:r>
            <a:r>
              <a:rPr lang="zh-CN" altLang="en-US" dirty="0">
                <a:solidFill>
                  <a:srgbClr val="4472C4">
                    <a:lumMod val="50000"/>
                  </a:srgbClr>
                </a:solidFill>
                <a:cs typeface="+mn-cs"/>
              </a:rPr>
              <a:t>研究内容</a:t>
            </a:r>
            <a:r>
              <a:rPr lang="en-US" altLang="zh-CN" dirty="0">
                <a:solidFill>
                  <a:srgbClr val="4472C4">
                    <a:lumMod val="50000"/>
                  </a:srgbClr>
                </a:solidFill>
                <a:cs typeface="+mn-cs"/>
              </a:rPr>
              <a:t>1</a:t>
            </a:r>
            <a:endParaRPr lang="zh-CN" altLang="en-US" dirty="0">
              <a:solidFill>
                <a:srgbClr val="4472C4">
                  <a:lumMod val="50000"/>
                </a:srgbClr>
              </a:solidFill>
              <a:cs typeface="+mn-cs"/>
            </a:endParaRPr>
          </a:p>
        </p:txBody>
      </p:sp>
      <p:sp>
        <p:nvSpPr>
          <p:cNvPr id="6" name="标题 15"/>
          <p:cNvSpPr txBox="1"/>
          <p:nvPr/>
        </p:nvSpPr>
        <p:spPr>
          <a:xfrm>
            <a:off x="71346" y="1021188"/>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rPr>
              <a:t>GNN</a:t>
            </a:r>
            <a:r>
              <a:rPr lang="zh-CN" altLang="en-US" sz="2800" b="1" dirty="0">
                <a:solidFill>
                  <a:srgbClr val="203864"/>
                </a:solidFill>
                <a:latin typeface="微软雅黑" panose="020B0503020204020204" pitchFamily="34" charset="-122"/>
                <a:ea typeface="微软雅黑" panose="020B0503020204020204" pitchFamily="34" charset="-122"/>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rPr>
              <a:t>CSR</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386070" y="1524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9854223" y="3815957"/>
            <a:ext cx="2103121" cy="1408978"/>
          </a:xfrm>
          <a:prstGeom prst="ellipse">
            <a:avLst/>
          </a:prstGeom>
          <a:solidFill>
            <a:srgbClr val="DEEBF7"/>
          </a:solid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模型性能</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 name="椭圆 9"/>
          <p:cNvSpPr/>
          <p:nvPr/>
        </p:nvSpPr>
        <p:spPr>
          <a:xfrm>
            <a:off x="8067336" y="1780069"/>
            <a:ext cx="1955810" cy="1623060"/>
          </a:xfrm>
          <a:prstGeom prst="ellipse">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空间复杂度</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4575437" y="1798994"/>
            <a:ext cx="2070315" cy="1969273"/>
            <a:chOff x="4068126" y="2181009"/>
            <a:chExt cx="2070315" cy="1969273"/>
          </a:xfrm>
        </p:grpSpPr>
        <p:sp>
          <p:nvSpPr>
            <p:cNvPr id="8" name="椭圆 7"/>
            <p:cNvSpPr/>
            <p:nvPr/>
          </p:nvSpPr>
          <p:spPr>
            <a:xfrm>
              <a:off x="4068126" y="2181009"/>
              <a:ext cx="2070315" cy="1623060"/>
            </a:xfrm>
            <a:prstGeom prst="ellipse">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推理时间</a:t>
              </a:r>
              <a:endParaRPr lang="zh-CN" altLang="en-US" sz="2400" dirty="0"/>
            </a:p>
          </p:txBody>
        </p:sp>
        <p:sp>
          <p:nvSpPr>
            <p:cNvPr id="13" name="乘号 12"/>
            <p:cNvSpPr/>
            <p:nvPr/>
          </p:nvSpPr>
          <p:spPr>
            <a:xfrm>
              <a:off x="4229077" y="2995636"/>
              <a:ext cx="1748415" cy="115464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4" name="乘号 13"/>
          <p:cNvSpPr/>
          <p:nvPr/>
        </p:nvSpPr>
        <p:spPr>
          <a:xfrm>
            <a:off x="10031577" y="4499355"/>
            <a:ext cx="1748415" cy="1154646"/>
          </a:xfrm>
          <a:prstGeom prst="mathMultiply">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3032587" y="3815957"/>
            <a:ext cx="2070315" cy="2103336"/>
            <a:chOff x="2365967" y="4278414"/>
            <a:chExt cx="2070315" cy="2103336"/>
          </a:xfrm>
        </p:grpSpPr>
        <p:sp>
          <p:nvSpPr>
            <p:cNvPr id="11" name="椭圆 10"/>
            <p:cNvSpPr/>
            <p:nvPr/>
          </p:nvSpPr>
          <p:spPr>
            <a:xfrm>
              <a:off x="2365967" y="4278414"/>
              <a:ext cx="2070315" cy="1623060"/>
            </a:xfrm>
            <a:prstGeom prst="ellipse">
              <a:avLst/>
            </a:prstGeom>
            <a:solidFill>
              <a:schemeClr val="accent5">
                <a:lumMod val="20000"/>
                <a:lumOff val="80000"/>
              </a:schemeClr>
            </a:solid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泛化性能</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5" name="乘号 14"/>
            <p:cNvSpPr/>
            <p:nvPr/>
          </p:nvSpPr>
          <p:spPr>
            <a:xfrm>
              <a:off x="2593849" y="5227104"/>
              <a:ext cx="1748415" cy="115464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6331510" y="3702063"/>
            <a:ext cx="2103121" cy="2125168"/>
            <a:chOff x="6652905" y="4213752"/>
            <a:chExt cx="2103121" cy="2125168"/>
          </a:xfrm>
        </p:grpSpPr>
        <p:sp>
          <p:nvSpPr>
            <p:cNvPr id="12" name="椭圆 11"/>
            <p:cNvSpPr/>
            <p:nvPr/>
          </p:nvSpPr>
          <p:spPr>
            <a:xfrm>
              <a:off x="6652905" y="4213752"/>
              <a:ext cx="2103121" cy="1623060"/>
            </a:xfrm>
            <a:prstGeom prst="ellipse">
              <a:avLst/>
            </a:prstGeom>
            <a:solidFill>
              <a:schemeClr val="accent5">
                <a:lumMod val="20000"/>
                <a:lumOff val="80000"/>
              </a:schemeClr>
            </a:solid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可解释性</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6" name="乘号 15"/>
            <p:cNvSpPr/>
            <p:nvPr/>
          </p:nvSpPr>
          <p:spPr>
            <a:xfrm>
              <a:off x="6844273" y="5184274"/>
              <a:ext cx="1748415" cy="1154646"/>
            </a:xfrm>
            <a:prstGeom prst="mathMultiply">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矩形 19"/>
          <p:cNvSpPr/>
          <p:nvPr/>
        </p:nvSpPr>
        <p:spPr>
          <a:xfrm>
            <a:off x="182880" y="1908810"/>
            <a:ext cx="3998435" cy="1520190"/>
          </a:xfrm>
          <a:prstGeom prst="rect">
            <a:avLst/>
          </a:prstGeom>
          <a:no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52189" y="2084877"/>
            <a:ext cx="1610901"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交替迭代算法</a:t>
            </a:r>
            <a:endParaRPr lang="zh-CN" altLang="en-US" b="1" dirty="0">
              <a:latin typeface="微软雅黑" panose="020B0503020204020204" pitchFamily="34" charset="-122"/>
              <a:ea typeface="微软雅黑" panose="020B0503020204020204" pitchFamily="34" charset="-122"/>
            </a:endParaRPr>
          </a:p>
        </p:txBody>
      </p:sp>
      <p:sp>
        <p:nvSpPr>
          <p:cNvPr id="23" name="乘号 22"/>
          <p:cNvSpPr/>
          <p:nvPr/>
        </p:nvSpPr>
        <p:spPr>
          <a:xfrm>
            <a:off x="3109794" y="2081636"/>
            <a:ext cx="537210" cy="36933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40759" y="2516660"/>
            <a:ext cx="176039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传统</a:t>
            </a:r>
            <a:r>
              <a:rPr lang="en-US" altLang="zh-CN" b="1" dirty="0">
                <a:latin typeface="微软雅黑" panose="020B0503020204020204" pitchFamily="34" charset="-122"/>
                <a:ea typeface="微软雅黑" panose="020B0503020204020204" pitchFamily="34" charset="-122"/>
              </a:rPr>
              <a:t>GNN</a:t>
            </a:r>
            <a:r>
              <a:rPr lang="zh-CN" altLang="en-US" b="1" dirty="0">
                <a:latin typeface="微软雅黑" panose="020B0503020204020204" pitchFamily="34" charset="-122"/>
                <a:ea typeface="微软雅黑" panose="020B0503020204020204" pitchFamily="34" charset="-122"/>
              </a:rPr>
              <a:t>算法</a:t>
            </a:r>
            <a:endParaRPr lang="zh-CN" altLang="en-US" b="1" dirty="0">
              <a:latin typeface="微软雅黑" panose="020B0503020204020204" pitchFamily="34" charset="-122"/>
              <a:ea typeface="微软雅黑" panose="020B0503020204020204" pitchFamily="34" charset="-122"/>
            </a:endParaRPr>
          </a:p>
        </p:txBody>
      </p:sp>
      <p:sp>
        <p:nvSpPr>
          <p:cNvPr id="25" name="乘号 24"/>
          <p:cNvSpPr/>
          <p:nvPr/>
        </p:nvSpPr>
        <p:spPr>
          <a:xfrm>
            <a:off x="3122123" y="2450968"/>
            <a:ext cx="537210" cy="474172"/>
          </a:xfrm>
          <a:prstGeom prst="mathMultiply">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a:off x="252188" y="2905566"/>
            <a:ext cx="2559591"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深度展开多层神经网络</a:t>
            </a:r>
            <a:endParaRPr lang="zh-CN" altLang="en-US" b="1" dirty="0">
              <a:latin typeface="微软雅黑" panose="020B0503020204020204" pitchFamily="34" charset="-122"/>
              <a:ea typeface="微软雅黑" panose="020B0503020204020204" pitchFamily="34" charset="-122"/>
            </a:endParaRPr>
          </a:p>
        </p:txBody>
      </p:sp>
      <p:sp>
        <p:nvSpPr>
          <p:cNvPr id="27" name="乘号 26"/>
          <p:cNvSpPr/>
          <p:nvPr/>
        </p:nvSpPr>
        <p:spPr>
          <a:xfrm>
            <a:off x="3133679" y="2876770"/>
            <a:ext cx="537210" cy="471122"/>
          </a:xfrm>
          <a:prstGeom prst="mathMultiply">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乘号 27"/>
          <p:cNvSpPr/>
          <p:nvPr/>
        </p:nvSpPr>
        <p:spPr>
          <a:xfrm>
            <a:off x="8133885" y="2740475"/>
            <a:ext cx="1889261" cy="1146747"/>
          </a:xfrm>
          <a:prstGeom prst="mathMultiply">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802980" y="6159513"/>
            <a:ext cx="8586040" cy="400110"/>
          </a:xfrm>
          <a:prstGeom prst="rect">
            <a:avLst/>
          </a:prstGeom>
          <a:noFill/>
          <a:ln w="28575">
            <a:solidFill>
              <a:srgbClr val="C00000"/>
            </a:solidFill>
          </a:ln>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发展一种兼顾上述关键指标的</a:t>
            </a:r>
            <a:r>
              <a:rPr lang="en-US" altLang="zh-CN" sz="2000" b="1" dirty="0">
                <a:latin typeface="微软雅黑" panose="020B0503020204020204" pitchFamily="34" charset="-122"/>
                <a:ea typeface="微软雅黑" panose="020B0503020204020204" pitchFamily="34" charset="-122"/>
              </a:rPr>
              <a:t>CSR</a:t>
            </a:r>
            <a:r>
              <a:rPr lang="zh-CN" altLang="en-US" sz="2000" b="1" dirty="0">
                <a:latin typeface="微软雅黑" panose="020B0503020204020204" pitchFamily="34" charset="-122"/>
                <a:ea typeface="微软雅黑" panose="020B0503020204020204" pitchFamily="34" charset="-122"/>
              </a:rPr>
              <a:t>方法是跨</a:t>
            </a:r>
            <a:r>
              <a:rPr lang="en-US" altLang="zh-CN" sz="2000" b="1" dirty="0">
                <a:latin typeface="微软雅黑" panose="020B0503020204020204" pitchFamily="34" charset="-122"/>
                <a:ea typeface="微软雅黑" panose="020B0503020204020204" pitchFamily="34" charset="-122"/>
              </a:rPr>
              <a:t>ESS</a:t>
            </a:r>
            <a:r>
              <a:rPr lang="zh-CN" altLang="en-US" sz="2000" b="1" dirty="0">
                <a:latin typeface="微软雅黑" panose="020B0503020204020204" pitchFamily="34" charset="-122"/>
                <a:ea typeface="微软雅黑" panose="020B0503020204020204" pitchFamily="34" charset="-122"/>
              </a:rPr>
              <a:t>场景下实际应用的迫切需求。</a:t>
            </a:r>
            <a:endParaRPr lang="zh-CN" altLang="en-US" sz="2000" b="1"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BE5F26B5-172A-4DC2-B0B7-181CFC56B87C}" type="slidenum">
              <a:rPr lang="zh-CN" altLang="en-US" smtClean="0"/>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5"/>
          <p:cNvSpPr txBox="1"/>
          <p:nvPr/>
        </p:nvSpPr>
        <p:spPr>
          <a:xfrm>
            <a:off x="492685" y="933449"/>
            <a:ext cx="5195595" cy="4718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203864"/>
              </a:buClr>
              <a:buFont typeface="Wingdings" panose="05000000000000000000" pitchFamily="2" charset="2"/>
              <a:buChar char="u"/>
            </a:pPr>
            <a:r>
              <a:rPr lang="en-US" altLang="zh-CN" sz="2800" b="1" dirty="0">
                <a:solidFill>
                  <a:srgbClr val="203864"/>
                </a:solidFill>
                <a:latin typeface="微软雅黑" panose="020B0503020204020204" pitchFamily="34" charset="-122"/>
                <a:ea typeface="微软雅黑" panose="020B0503020204020204" pitchFamily="34" charset="-122"/>
              </a:rPr>
              <a:t> </a:t>
            </a:r>
            <a:endParaRPr lang="zh-CN" altLang="en-US" sz="28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文本框 51"/>
          <p:cNvSpPr txBox="1"/>
          <p:nvPr/>
        </p:nvSpPr>
        <p:spPr>
          <a:xfrm>
            <a:off x="946015" y="916589"/>
            <a:ext cx="3579882" cy="523220"/>
          </a:xfrm>
          <a:prstGeom prst="rect">
            <a:avLst/>
          </a:prstGeom>
          <a:noFill/>
        </p:spPr>
        <p:txBody>
          <a:bodyPr wrap="square">
            <a:spAutoFit/>
          </a:bodyPr>
          <a:lstStyle/>
          <a:p>
            <a:r>
              <a:rPr lang="zh-CN" altLang="en-US" sz="28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深度展开技术</a:t>
            </a:r>
            <a:endParaRPr lang="zh-CN" altLang="en-US" sz="28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标题 1"/>
          <p:cNvSpPr>
            <a:spLocks noGrp="1"/>
          </p:cNvSpPr>
          <p:nvPr>
            <p:ph type="title"/>
          </p:nvPr>
        </p:nvSpPr>
        <p:spPr>
          <a:xfrm>
            <a:off x="614362" y="203200"/>
            <a:ext cx="7676709" cy="730250"/>
          </a:xfrm>
        </p:spPr>
        <p:txBody>
          <a:bodyPr>
            <a:noAutofit/>
          </a:bodyPr>
          <a:lstStyle/>
          <a:p>
            <a:r>
              <a:rPr lang="zh-CN" altLang="en-US" dirty="0">
                <a:solidFill>
                  <a:srgbClr val="4472C4">
                    <a:lumMod val="50000"/>
                  </a:srgbClr>
                </a:solidFill>
                <a:cs typeface="+mn-cs"/>
              </a:rPr>
              <a:t>学位论文工作进展情况</a:t>
            </a:r>
            <a:r>
              <a:rPr lang="en-US" altLang="zh-CN" dirty="0">
                <a:solidFill>
                  <a:srgbClr val="4472C4">
                    <a:lumMod val="50000"/>
                  </a:srgbClr>
                </a:solidFill>
                <a:cs typeface="+mn-cs"/>
              </a:rPr>
              <a:t>-</a:t>
            </a:r>
            <a:r>
              <a:rPr lang="zh-CN" altLang="en-US" dirty="0">
                <a:solidFill>
                  <a:srgbClr val="4472C4">
                    <a:lumMod val="50000"/>
                  </a:srgbClr>
                </a:solidFill>
                <a:cs typeface="+mn-cs"/>
              </a:rPr>
              <a:t>研究内容</a:t>
            </a:r>
            <a:r>
              <a:rPr lang="en-US" altLang="zh-CN" dirty="0">
                <a:solidFill>
                  <a:srgbClr val="4472C4">
                    <a:lumMod val="50000"/>
                  </a:srgbClr>
                </a:solidFill>
                <a:cs typeface="+mn-cs"/>
              </a:rPr>
              <a:t>1</a:t>
            </a:r>
            <a:endParaRPr lang="zh-CN" altLang="en-US" dirty="0">
              <a:solidFill>
                <a:srgbClr val="4472C4">
                  <a:lumMod val="50000"/>
                </a:srgbClr>
              </a:solidFill>
              <a:cs typeface="+mn-cs"/>
            </a:endParaRPr>
          </a:p>
        </p:txBody>
      </p:sp>
      <p:cxnSp>
        <p:nvCxnSpPr>
          <p:cNvPr id="30" name="直接连接符 29"/>
          <p:cNvCxnSpPr/>
          <p:nvPr/>
        </p:nvCxnSpPr>
        <p:spPr>
          <a:xfrm>
            <a:off x="689317" y="1469445"/>
            <a:ext cx="2391508"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a:stretch>
            <a:fillRect/>
          </a:stretch>
        </p:blipFill>
        <p:spPr>
          <a:xfrm>
            <a:off x="2488391" y="1569709"/>
            <a:ext cx="7215217" cy="3411451"/>
          </a:xfrm>
          <a:prstGeom prst="rect">
            <a:avLst/>
          </a:prstGeom>
          <a:effectLst>
            <a:outerShdw blurRad="50800" dist="38100" dir="2700000" algn="tl" rotWithShape="0">
              <a:prstClr val="black">
                <a:alpha val="40000"/>
              </a:prstClr>
            </a:outerShdw>
          </a:effectLst>
        </p:spPr>
      </p:pic>
      <p:sp>
        <p:nvSpPr>
          <p:cNvPr id="7" name="文本框 6"/>
          <p:cNvSpPr txBox="1"/>
          <p:nvPr/>
        </p:nvSpPr>
        <p:spPr>
          <a:xfrm>
            <a:off x="689317" y="5026720"/>
            <a:ext cx="11070562" cy="1671548"/>
          </a:xfrm>
          <a:prstGeom prst="rect">
            <a:avLst/>
          </a:prstGeom>
          <a:noFill/>
        </p:spPr>
        <p:txBody>
          <a:bodyPr wrap="square" rtlCol="0">
            <a:spAutoFit/>
          </a:bodyPr>
          <a:lstStyle/>
          <a:p>
            <a:pPr marL="285750" indent="-285750" algn="just">
              <a:lnSpc>
                <a:spcPct val="110000"/>
              </a:lnSpc>
              <a:spcAft>
                <a:spcPts val="600"/>
              </a:spcAft>
              <a:buFont typeface="Wingdings" panose="05000000000000000000" pitchFamily="2" charset="2"/>
              <a:buChar char="Ø"/>
            </a:pPr>
            <a:r>
              <a:rPr lang="zh-CN" altLang="en-US" sz="1800" dirty="0">
                <a:solidFill>
                  <a:srgbClr val="000000"/>
                </a:solidFill>
                <a:effectLst/>
                <a:latin typeface="微软雅黑" panose="020B0503020204020204" pitchFamily="34" charset="-122"/>
                <a:ea typeface="微软雅黑" panose="020B0503020204020204" pitchFamily="34" charset="-122"/>
              </a:rPr>
              <a:t>深度展开技术的核心思想是将传统迭代算法中的每一步迭代映射为神经网络中的一层。通过这种方式，原本优化算法的迭代过程转化为神经网络的前向传播过程。训练后的深度神经网络网络可以被自然地解释为参数优化算法，有效地提升了神经网络的</a:t>
            </a:r>
            <a:r>
              <a:rPr lang="zh-CN" altLang="en-US" sz="1800" b="1" dirty="0">
                <a:solidFill>
                  <a:srgbClr val="C00000"/>
                </a:solidFill>
                <a:effectLst/>
                <a:latin typeface="微软雅黑" panose="020B0503020204020204" pitchFamily="34" charset="-122"/>
                <a:ea typeface="微软雅黑" panose="020B0503020204020204" pitchFamily="34" charset="-122"/>
              </a:rPr>
              <a:t>可解释性</a:t>
            </a:r>
            <a:r>
              <a:rPr lang="zh-CN" altLang="en-US" sz="1800" dirty="0">
                <a:solidFill>
                  <a:srgbClr val="000000"/>
                </a:solidFill>
                <a:effectLst/>
                <a:latin typeface="微软雅黑" panose="020B0503020204020204" pitchFamily="34" charset="-122"/>
                <a:ea typeface="微软雅黑" panose="020B0503020204020204" pitchFamily="34" charset="-122"/>
              </a:rPr>
              <a:t>。</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10000"/>
              </a:lnSpc>
              <a:buFont typeface="Wingdings" panose="05000000000000000000" pitchFamily="2" charset="2"/>
              <a:buChar char="Ø"/>
            </a:pPr>
            <a:r>
              <a:rPr lang="zh-CN" altLang="en-US" dirty="0">
                <a:solidFill>
                  <a:srgbClr val="000000"/>
                </a:solidFill>
                <a:latin typeface="微软雅黑" panose="020B0503020204020204" pitchFamily="34" charset="-122"/>
                <a:ea typeface="微软雅黑" panose="020B0503020204020204" pitchFamily="34" charset="-122"/>
              </a:rPr>
              <a:t>基于深度展开的神经网络继承了迭代优化算法的计算结构与领域知识，而不是从大量训练数据中学习这些信息。因此，它们往往比一般网络具有更好的</a:t>
            </a:r>
            <a:r>
              <a:rPr lang="zh-CN" altLang="en-US" b="1" dirty="0">
                <a:solidFill>
                  <a:srgbClr val="C00000"/>
                </a:solidFill>
                <a:latin typeface="微软雅黑" panose="020B0503020204020204" pitchFamily="34" charset="-122"/>
                <a:ea typeface="微软雅黑" panose="020B0503020204020204" pitchFamily="34" charset="-122"/>
              </a:rPr>
              <a:t>泛化能力</a:t>
            </a:r>
            <a:r>
              <a:rPr lang="zh-CN" altLang="en-US" dirty="0">
                <a:solidFill>
                  <a:srgbClr val="000000"/>
                </a:solidFill>
                <a:latin typeface="微软雅黑" panose="020B0503020204020204" pitchFamily="34" charset="-122"/>
                <a:ea typeface="微软雅黑" panose="020B0503020204020204" pitchFamily="34" charset="-122"/>
              </a:rPr>
              <a:t>。</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矩形: 圆角 8"/>
              <p:cNvSpPr/>
              <p:nvPr/>
            </p:nvSpPr>
            <p:spPr>
              <a:xfrm>
                <a:off x="9106349" y="2778707"/>
                <a:ext cx="2418395" cy="148209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在此处键入公式。</a:t>
                      </a:fld>
                    </m:oMath>
                  </m:oMathPara>
                </a14:m>
                <a:endParaRPr lang="zh-CN" altLang="en-US" dirty="0"/>
              </a:p>
            </p:txBody>
          </p:sp>
        </mc:Choice>
        <mc:Fallback>
          <p:sp>
            <p:nvSpPr>
              <p:cNvPr id="9" name="矩形: 圆角 8"/>
              <p:cNvSpPr>
                <a:spLocks noRot="1" noChangeAspect="1" noMove="1" noResize="1" noEditPoints="1" noAdjustHandles="1" noChangeArrowheads="1" noChangeShapeType="1" noTextEdit="1"/>
              </p:cNvSpPr>
              <p:nvPr/>
            </p:nvSpPr>
            <p:spPr>
              <a:xfrm>
                <a:off x="9106349" y="2778707"/>
                <a:ext cx="2418395" cy="1482091"/>
              </a:xfrm>
              <a:prstGeom prst="roundRect">
                <a:avLst/>
              </a:prstGeom>
              <a:blipFill rotWithShape="1">
                <a:blip r:embed="rId1"/>
                <a:stretch>
                  <a:fillRect l="-19" t="-39" r="5" b="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5" name="标题 15"/>
          <p:cNvSpPr txBox="1"/>
          <p:nvPr/>
        </p:nvSpPr>
        <p:spPr>
          <a:xfrm>
            <a:off x="492685" y="933449"/>
            <a:ext cx="5195595" cy="4718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203864"/>
              </a:buClr>
              <a:buFont typeface="Wingdings" panose="05000000000000000000" pitchFamily="2" charset="2"/>
              <a:buChar char="u"/>
            </a:pPr>
            <a:r>
              <a:rPr lang="en-US" altLang="zh-CN" sz="2800" b="1" dirty="0">
                <a:solidFill>
                  <a:srgbClr val="203864"/>
                </a:solidFill>
                <a:latin typeface="微软雅黑" panose="020B0503020204020204" pitchFamily="34" charset="-122"/>
                <a:ea typeface="微软雅黑" panose="020B0503020204020204" pitchFamily="34" charset="-122"/>
              </a:rPr>
              <a:t> </a:t>
            </a:r>
            <a:endParaRPr lang="zh-CN" altLang="en-US" sz="28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文本框 51"/>
          <p:cNvSpPr txBox="1"/>
          <p:nvPr/>
        </p:nvSpPr>
        <p:spPr>
          <a:xfrm>
            <a:off x="946015" y="916589"/>
            <a:ext cx="3579882" cy="523220"/>
          </a:xfrm>
          <a:prstGeom prst="rect">
            <a:avLst/>
          </a:prstGeom>
          <a:noFill/>
        </p:spPr>
        <p:txBody>
          <a:bodyPr wrap="square">
            <a:spAutoFit/>
          </a:bodyPr>
          <a:lstStyle/>
          <a:p>
            <a:r>
              <a:rPr lang="zh-CN" altLang="en-US" sz="28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不动点网络</a:t>
            </a:r>
            <a:endParaRPr lang="zh-CN" altLang="en-US" sz="28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7168737" y="1514573"/>
            <a:ext cx="809738" cy="685896"/>
          </a:xfrm>
          <a:prstGeom prst="rect">
            <a:avLst/>
          </a:prstGeom>
        </p:spPr>
      </p:pic>
      <p:cxnSp>
        <p:nvCxnSpPr>
          <p:cNvPr id="10" name="直接箭头连接符 9"/>
          <p:cNvCxnSpPr/>
          <p:nvPr/>
        </p:nvCxnSpPr>
        <p:spPr>
          <a:xfrm>
            <a:off x="7756621" y="2200469"/>
            <a:ext cx="0" cy="55558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7448580" y="2200469"/>
            <a:ext cx="0" cy="55558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圆角 16"/>
          <p:cNvSpPr/>
          <p:nvPr/>
        </p:nvSpPr>
        <p:spPr>
          <a:xfrm>
            <a:off x="6541864" y="2756053"/>
            <a:ext cx="2120695" cy="1529391"/>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494013" y="2377227"/>
            <a:ext cx="1080966" cy="338554"/>
          </a:xfrm>
          <a:prstGeom prst="rect">
            <a:avLst/>
          </a:prstGeom>
          <a:noFill/>
        </p:spPr>
        <p:txBody>
          <a:bodyPr wrap="square" rtlCol="0">
            <a:spAutoFit/>
          </a:bodyPr>
          <a:lstStyle/>
          <a:p>
            <a:r>
              <a:rPr lang="zh-CN" altLang="en-US" sz="1600" b="1" dirty="0">
                <a:latin typeface="Times New Roman" panose="02020603050405020304" pitchFamily="18" charset="0"/>
                <a:cs typeface="Times New Roman" panose="02020603050405020304" pitchFamily="18" charset="0"/>
              </a:rPr>
              <a:t>前向传播</a:t>
            </a:r>
            <a:endParaRPr lang="zh-CN" altLang="en-US" sz="1600"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6564668" y="2826114"/>
            <a:ext cx="2066552"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Equalization Solver, used for solving</a:t>
            </a:r>
            <a:endParaRPr lang="zh-CN" altLang="en-US" dirty="0">
              <a:latin typeface="Times New Roman" panose="02020603050405020304" pitchFamily="18" charset="0"/>
              <a:cs typeface="Times New Roman" panose="02020603050405020304" pitchFamily="18" charset="0"/>
            </a:endParaRPr>
          </a:p>
        </p:txBody>
      </p:sp>
      <p:graphicFrame>
        <p:nvGraphicFramePr>
          <p:cNvPr id="20" name="对象 19"/>
          <p:cNvGraphicFramePr>
            <a:graphicFrameLocks noChangeAspect="1"/>
          </p:cNvGraphicFramePr>
          <p:nvPr/>
        </p:nvGraphicFramePr>
        <p:xfrm>
          <a:off x="6705719" y="3621608"/>
          <a:ext cx="1811878" cy="464584"/>
        </p:xfrm>
        <a:graphic>
          <a:graphicData uri="http://schemas.openxmlformats.org/presentationml/2006/ole">
            <mc:AlternateContent xmlns:mc="http://schemas.openxmlformats.org/markup-compatibility/2006">
              <mc:Choice xmlns:v="urn:schemas-microsoft-com:vml" Requires="v">
                <p:oleObj spid="_x0000_s4600" name="Equation" r:id="rId3" imgW="35661600" imgH="9144000" progId="Equation.DSMT4">
                  <p:embed/>
                </p:oleObj>
              </mc:Choice>
              <mc:Fallback>
                <p:oleObj name="Equation" r:id="rId3" imgW="35661600" imgH="9144000" progId="Equation.DSMT4">
                  <p:embed/>
                  <p:pic>
                    <p:nvPicPr>
                      <p:cNvPr id="0" name="对象 19"/>
                      <p:cNvPicPr/>
                      <p:nvPr/>
                    </p:nvPicPr>
                    <p:blipFill>
                      <a:blip r:embed="rId4"/>
                      <a:stretch>
                        <a:fillRect/>
                      </a:stretch>
                    </p:blipFill>
                    <p:spPr>
                      <a:xfrm>
                        <a:off x="6705719" y="3621608"/>
                        <a:ext cx="1811878" cy="464584"/>
                      </a:xfrm>
                      <a:prstGeom prst="rect">
                        <a:avLst/>
                      </a:prstGeom>
                    </p:spPr>
                  </p:pic>
                </p:oleObj>
              </mc:Fallback>
            </mc:AlternateContent>
          </a:graphicData>
        </a:graphic>
      </p:graphicFrame>
      <p:cxnSp>
        <p:nvCxnSpPr>
          <p:cNvPr id="23" name="直接箭头连接符 22"/>
          <p:cNvCxnSpPr/>
          <p:nvPr/>
        </p:nvCxnSpPr>
        <p:spPr>
          <a:xfrm flipV="1">
            <a:off x="7473657" y="4273056"/>
            <a:ext cx="0" cy="55558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827997" y="4271588"/>
            <a:ext cx="0" cy="55558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7894175" y="4380103"/>
            <a:ext cx="1013505" cy="338554"/>
          </a:xfrm>
          <a:prstGeom prst="rect">
            <a:avLst/>
          </a:prstGeom>
          <a:noFill/>
        </p:spPr>
        <p:txBody>
          <a:bodyPr wrap="square">
            <a:spAutoFit/>
          </a:bodyPr>
          <a:lstStyle/>
          <a:p>
            <a:r>
              <a:rPr lang="zh-CN" altLang="en-US" sz="1600" b="1" dirty="0">
                <a:latin typeface="Times New Roman" panose="02020603050405020304" pitchFamily="18" charset="0"/>
                <a:cs typeface="Times New Roman" panose="02020603050405020304" pitchFamily="18" charset="0"/>
              </a:rPr>
              <a:t>反向传播</a:t>
            </a:r>
            <a:endParaRPr lang="zh-CN" altLang="en-US" sz="1600" b="1" dirty="0">
              <a:latin typeface="Times New Roman" panose="02020603050405020304" pitchFamily="18" charset="0"/>
              <a:cs typeface="Times New Roman" panose="02020603050405020304" pitchFamily="18" charset="0"/>
            </a:endParaRPr>
          </a:p>
        </p:txBody>
      </p:sp>
      <p:pic>
        <p:nvPicPr>
          <p:cNvPr id="25" name="图片 24"/>
          <p:cNvPicPr>
            <a:picLocks noChangeAspect="1"/>
          </p:cNvPicPr>
          <p:nvPr/>
        </p:nvPicPr>
        <p:blipFill>
          <a:blip r:embed="rId5"/>
          <a:stretch>
            <a:fillRect/>
          </a:stretch>
        </p:blipFill>
        <p:spPr>
          <a:xfrm>
            <a:off x="6898032" y="4938973"/>
            <a:ext cx="1619476" cy="962159"/>
          </a:xfrm>
          <a:prstGeom prst="rect">
            <a:avLst/>
          </a:prstGeom>
        </p:spPr>
      </p:pic>
      <p:sp>
        <p:nvSpPr>
          <p:cNvPr id="27" name="文本框 26"/>
          <p:cNvSpPr txBox="1"/>
          <p:nvPr/>
        </p:nvSpPr>
        <p:spPr>
          <a:xfrm>
            <a:off x="367992" y="1643605"/>
            <a:ext cx="5803940" cy="4249818"/>
          </a:xfrm>
          <a:prstGeom prst="rect">
            <a:avLst/>
          </a:prstGeom>
          <a:noFill/>
        </p:spPr>
        <p:txBody>
          <a:bodyPr wrap="square" rtlCol="0">
            <a:spAutoFit/>
          </a:bodyPr>
          <a:lstStyle/>
          <a:p>
            <a:pPr>
              <a:lnSpc>
                <a:spcPct val="150000"/>
              </a:lnSpc>
              <a:spcBef>
                <a:spcPts val="1800"/>
              </a:spcBef>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核心思想</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不动点理论</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ts val="1800"/>
              </a:spcBef>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定义</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不动点网络（</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Fixed-Point Network</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）通过对同一个层进行重复应用（迭代计算），逐步寻找系统的平衡状态（</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equilibrium state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ts val="1800"/>
              </a:spcBef>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平衡状态</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在这种状态下，网络层的输入与输出相等，即系统达到自洽平衡。</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spcBef>
                <a:spcPts val="1800"/>
              </a:spcBef>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数学表达式</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目标是找到一个隐藏状态 ，使其满足以下不动点方程。</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9" name="对象 28"/>
          <p:cNvGraphicFramePr>
            <a:graphicFrameLocks noChangeAspect="1"/>
          </p:cNvGraphicFramePr>
          <p:nvPr/>
        </p:nvGraphicFramePr>
        <p:xfrm>
          <a:off x="1790512" y="5486554"/>
          <a:ext cx="1650709" cy="364127"/>
        </p:xfrm>
        <a:graphic>
          <a:graphicData uri="http://schemas.openxmlformats.org/presentationml/2006/ole">
            <mc:AlternateContent xmlns:mc="http://schemas.openxmlformats.org/markup-compatibility/2006">
              <mc:Choice xmlns:v="urn:schemas-microsoft-com:vml" Requires="v">
                <p:oleObj spid="_x0000_s4601" name="Equation" r:id="rId6" imgW="41452800" imgH="9144000" progId="Equation.DSMT4">
                  <p:embed/>
                </p:oleObj>
              </mc:Choice>
              <mc:Fallback>
                <p:oleObj name="Equation" r:id="rId6" imgW="41452800" imgH="9144000" progId="Equation.DSMT4">
                  <p:embed/>
                  <p:pic>
                    <p:nvPicPr>
                      <p:cNvPr id="0" name="对象 28"/>
                      <p:cNvPicPr/>
                      <p:nvPr/>
                    </p:nvPicPr>
                    <p:blipFill>
                      <a:blip r:embed="rId7"/>
                      <a:stretch>
                        <a:fillRect/>
                      </a:stretch>
                    </p:blipFill>
                    <p:spPr>
                      <a:xfrm>
                        <a:off x="1790512" y="5486554"/>
                        <a:ext cx="1650709" cy="364127"/>
                      </a:xfrm>
                      <a:prstGeom prst="rect">
                        <a:avLst/>
                      </a:prstGeom>
                    </p:spPr>
                  </p:pic>
                </p:oleObj>
              </mc:Fallback>
            </mc:AlternateContent>
          </a:graphicData>
        </a:graphic>
      </p:graphicFrame>
      <p:sp>
        <p:nvSpPr>
          <p:cNvPr id="28" name="标题 1"/>
          <p:cNvSpPr>
            <a:spLocks noGrp="1"/>
          </p:cNvSpPr>
          <p:nvPr>
            <p:ph type="title"/>
          </p:nvPr>
        </p:nvSpPr>
        <p:spPr>
          <a:xfrm>
            <a:off x="614362" y="203200"/>
            <a:ext cx="7676709" cy="730250"/>
          </a:xfrm>
        </p:spPr>
        <p:txBody>
          <a:bodyPr>
            <a:noAutofit/>
          </a:bodyPr>
          <a:lstStyle/>
          <a:p>
            <a:r>
              <a:rPr lang="zh-CN" altLang="en-US" dirty="0">
                <a:solidFill>
                  <a:srgbClr val="4472C4">
                    <a:lumMod val="50000"/>
                  </a:srgbClr>
                </a:solidFill>
                <a:cs typeface="+mn-cs"/>
              </a:rPr>
              <a:t>学位论文工作进展情况</a:t>
            </a:r>
            <a:r>
              <a:rPr lang="en-US" altLang="zh-CN" dirty="0">
                <a:solidFill>
                  <a:srgbClr val="4472C4">
                    <a:lumMod val="50000"/>
                  </a:srgbClr>
                </a:solidFill>
                <a:cs typeface="+mn-cs"/>
              </a:rPr>
              <a:t>-</a:t>
            </a:r>
            <a:r>
              <a:rPr lang="zh-CN" altLang="en-US" dirty="0">
                <a:solidFill>
                  <a:srgbClr val="4472C4">
                    <a:lumMod val="50000"/>
                  </a:srgbClr>
                </a:solidFill>
                <a:cs typeface="+mn-cs"/>
              </a:rPr>
              <a:t>研究内容</a:t>
            </a:r>
            <a:r>
              <a:rPr lang="en-US" altLang="zh-CN" dirty="0">
                <a:solidFill>
                  <a:srgbClr val="4472C4">
                    <a:lumMod val="50000"/>
                  </a:srgbClr>
                </a:solidFill>
                <a:cs typeface="+mn-cs"/>
              </a:rPr>
              <a:t>1</a:t>
            </a:r>
            <a:endParaRPr lang="zh-CN" altLang="en-US" dirty="0">
              <a:solidFill>
                <a:srgbClr val="4472C4">
                  <a:lumMod val="50000"/>
                </a:srgbClr>
              </a:solidFill>
              <a:cs typeface="+mn-cs"/>
            </a:endParaRPr>
          </a:p>
        </p:txBody>
      </p:sp>
      <p:cxnSp>
        <p:nvCxnSpPr>
          <p:cNvPr id="30" name="直接连接符 29"/>
          <p:cNvCxnSpPr/>
          <p:nvPr/>
        </p:nvCxnSpPr>
        <p:spPr>
          <a:xfrm>
            <a:off x="689317" y="1510389"/>
            <a:ext cx="2391508"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5"/>
          <a:stretch>
            <a:fillRect/>
          </a:stretch>
        </p:blipFill>
        <p:spPr>
          <a:xfrm>
            <a:off x="9622605" y="4936647"/>
            <a:ext cx="1619476" cy="962159"/>
          </a:xfrm>
          <a:prstGeom prst="rect">
            <a:avLst/>
          </a:prstGeom>
        </p:spPr>
      </p:pic>
      <p:sp>
        <p:nvSpPr>
          <p:cNvPr id="2" name="文本框 1"/>
          <p:cNvSpPr txBox="1"/>
          <p:nvPr/>
        </p:nvSpPr>
        <p:spPr>
          <a:xfrm>
            <a:off x="6991086" y="6011465"/>
            <a:ext cx="1241143"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不动点网络</a:t>
            </a:r>
            <a:endParaRPr lang="zh-CN" altLang="en-US" sz="1600" b="1"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9484374" y="6011465"/>
            <a:ext cx="1895937"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传统深度神经网络</a:t>
            </a:r>
            <a:endParaRPr lang="zh-CN" altLang="en-US" sz="1600" b="1" dirty="0">
              <a:latin typeface="微软雅黑" panose="020B0503020204020204" pitchFamily="34" charset="-122"/>
              <a:ea typeface="微软雅黑" panose="020B0503020204020204" pitchFamily="34" charset="-122"/>
            </a:endParaRPr>
          </a:p>
        </p:txBody>
      </p:sp>
      <p:cxnSp>
        <p:nvCxnSpPr>
          <p:cNvPr id="32" name="直接箭头连接符 31"/>
          <p:cNvCxnSpPr/>
          <p:nvPr/>
        </p:nvCxnSpPr>
        <p:spPr>
          <a:xfrm flipV="1">
            <a:off x="10071215" y="4271588"/>
            <a:ext cx="0" cy="55558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10071053" y="4549380"/>
            <a:ext cx="0" cy="38726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10514761" y="4312478"/>
            <a:ext cx="0" cy="62416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a:off x="10514759" y="4260798"/>
            <a:ext cx="2" cy="37308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305245" y="3238273"/>
            <a:ext cx="2075066" cy="62123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11" name="对象 10"/>
          <p:cNvGraphicFramePr>
            <a:graphicFrameLocks noChangeAspect="1"/>
          </p:cNvGraphicFramePr>
          <p:nvPr/>
        </p:nvGraphicFramePr>
        <p:xfrm>
          <a:off x="9417050" y="3359150"/>
          <a:ext cx="1841500" cy="381000"/>
        </p:xfrm>
        <a:graphic>
          <a:graphicData uri="http://schemas.openxmlformats.org/presentationml/2006/ole">
            <mc:AlternateContent xmlns:mc="http://schemas.openxmlformats.org/markup-compatibility/2006">
              <mc:Choice xmlns:v="urn:schemas-microsoft-com:vml" Requires="v">
                <p:oleObj spid="_x0000_s4602" name="Equation" r:id="rId8" imgW="44196000" imgH="9144000" progId="Equation.DSMT4">
                  <p:embed/>
                </p:oleObj>
              </mc:Choice>
              <mc:Fallback>
                <p:oleObj name="Equation" r:id="rId8" imgW="44196000" imgH="9144000" progId="Equation.DSMT4">
                  <p:embed/>
                  <p:pic>
                    <p:nvPicPr>
                      <p:cNvPr id="0" name="图片 4124"/>
                      <p:cNvPicPr/>
                      <p:nvPr/>
                    </p:nvPicPr>
                    <p:blipFill>
                      <a:blip r:embed="rId9"/>
                      <a:stretch>
                        <a:fillRect/>
                      </a:stretch>
                    </p:blipFill>
                    <p:spPr>
                      <a:xfrm>
                        <a:off x="9417050" y="3359150"/>
                        <a:ext cx="1841500" cy="381000"/>
                      </a:xfrm>
                      <a:prstGeom prst="rect">
                        <a:avLst/>
                      </a:prstGeom>
                    </p:spPr>
                  </p:pic>
                </p:oleObj>
              </mc:Fallback>
            </mc:AlternateContent>
          </a:graphicData>
        </a:graphic>
      </p:graphicFrame>
      <p:sp>
        <p:nvSpPr>
          <p:cNvPr id="36" name="文本框 35"/>
          <p:cNvSpPr txBox="1"/>
          <p:nvPr/>
        </p:nvSpPr>
        <p:spPr>
          <a:xfrm>
            <a:off x="10563633" y="4404459"/>
            <a:ext cx="1201455" cy="338554"/>
          </a:xfrm>
          <a:prstGeom prst="rect">
            <a:avLst/>
          </a:prstGeom>
          <a:noFill/>
        </p:spPr>
        <p:txBody>
          <a:bodyPr wrap="square">
            <a:spAutoFit/>
          </a:bodyPr>
          <a:lstStyle/>
          <a:p>
            <a:r>
              <a:rPr lang="zh-CN" altLang="en-US" sz="1600" b="1" dirty="0">
                <a:latin typeface="Times New Roman" panose="02020603050405020304" pitchFamily="18" charset="0"/>
                <a:cs typeface="Times New Roman" panose="02020603050405020304" pitchFamily="18" charset="0"/>
              </a:rPr>
              <a:t>反向传播</a:t>
            </a:r>
            <a:endParaRPr lang="zh-CN" altLang="en-US" sz="1600" b="1" dirty="0">
              <a:latin typeface="Times New Roman" panose="02020603050405020304" pitchFamily="18" charset="0"/>
              <a:cs typeface="Times New Roman" panose="02020603050405020304" pitchFamily="18" charset="0"/>
            </a:endParaRPr>
          </a:p>
        </p:txBody>
      </p:sp>
      <p:cxnSp>
        <p:nvCxnSpPr>
          <p:cNvPr id="37" name="直接箭头连接符 36"/>
          <p:cNvCxnSpPr/>
          <p:nvPr/>
        </p:nvCxnSpPr>
        <p:spPr>
          <a:xfrm flipV="1">
            <a:off x="9890018" y="2234672"/>
            <a:ext cx="0" cy="55558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10387627" y="2212370"/>
            <a:ext cx="0" cy="55558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8884454" y="1667668"/>
            <a:ext cx="1" cy="4343797"/>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41" name="图片 40"/>
          <p:cNvPicPr>
            <a:picLocks noChangeAspect="1"/>
          </p:cNvPicPr>
          <p:nvPr/>
        </p:nvPicPr>
        <p:blipFill>
          <a:blip r:embed="rId10"/>
          <a:stretch>
            <a:fillRect/>
          </a:stretch>
        </p:blipFill>
        <p:spPr>
          <a:xfrm>
            <a:off x="9679276" y="1564926"/>
            <a:ext cx="838317" cy="628738"/>
          </a:xfrm>
          <a:prstGeom prst="rect">
            <a:avLst/>
          </a:prstGeom>
        </p:spPr>
      </p:pic>
      <p:graphicFrame>
        <p:nvGraphicFramePr>
          <p:cNvPr id="42" name="对象 41"/>
          <p:cNvGraphicFramePr>
            <a:graphicFrameLocks noChangeAspect="1"/>
          </p:cNvGraphicFramePr>
          <p:nvPr/>
        </p:nvGraphicFramePr>
        <p:xfrm>
          <a:off x="10886481" y="2907979"/>
          <a:ext cx="355600" cy="241300"/>
        </p:xfrm>
        <a:graphic>
          <a:graphicData uri="http://schemas.openxmlformats.org/presentationml/2006/ole">
            <mc:AlternateContent xmlns:mc="http://schemas.openxmlformats.org/markup-compatibility/2006">
              <mc:Choice xmlns:v="urn:schemas-microsoft-com:vml" Requires="v">
                <p:oleObj spid="_x0000_s4603" name="Equation" r:id="rId11" imgW="8534400" imgH="5791200" progId="Equation.DSMT4">
                  <p:embed/>
                </p:oleObj>
              </mc:Choice>
              <mc:Fallback>
                <p:oleObj name="Equation" r:id="rId11" imgW="8534400" imgH="5791200" progId="Equation.DSMT4">
                  <p:embed/>
                  <p:pic>
                    <p:nvPicPr>
                      <p:cNvPr id="0" name="图片 4125"/>
                      <p:cNvPicPr/>
                      <p:nvPr/>
                    </p:nvPicPr>
                    <p:blipFill>
                      <a:blip r:embed="rId12"/>
                      <a:stretch>
                        <a:fillRect/>
                      </a:stretch>
                    </p:blipFill>
                    <p:spPr>
                      <a:xfrm>
                        <a:off x="10886481" y="2907979"/>
                        <a:ext cx="355600" cy="241300"/>
                      </a:xfrm>
                      <a:prstGeom prst="rect">
                        <a:avLst/>
                      </a:prstGeom>
                    </p:spPr>
                  </p:pic>
                </p:oleObj>
              </mc:Fallback>
            </mc:AlternateContent>
          </a:graphicData>
        </a:graphic>
      </p:graphicFrame>
      <p:sp>
        <p:nvSpPr>
          <p:cNvPr id="44" name="文本框 43"/>
          <p:cNvSpPr txBox="1"/>
          <p:nvPr/>
        </p:nvSpPr>
        <p:spPr>
          <a:xfrm>
            <a:off x="8943891" y="2375163"/>
            <a:ext cx="1080966" cy="338554"/>
          </a:xfrm>
          <a:prstGeom prst="rect">
            <a:avLst/>
          </a:prstGeom>
          <a:noFill/>
        </p:spPr>
        <p:txBody>
          <a:bodyPr wrap="square" rtlCol="0">
            <a:spAutoFit/>
          </a:bodyPr>
          <a:lstStyle/>
          <a:p>
            <a:r>
              <a:rPr lang="zh-CN" altLang="en-US" sz="1600" b="1" dirty="0">
                <a:latin typeface="Times New Roman" panose="02020603050405020304" pitchFamily="18" charset="0"/>
                <a:cs typeface="Times New Roman" panose="02020603050405020304" pitchFamily="18" charset="0"/>
              </a:rPr>
              <a:t>前向传播</a:t>
            </a:r>
            <a:endParaRPr lang="zh-CN" altLang="en-US" sz="1600" dirty="0">
              <a:latin typeface="Times New Roman" panose="02020603050405020304" pitchFamily="18" charset="0"/>
              <a:cs typeface="Times New Roman" panose="02020603050405020304" pitchFamily="18" charset="0"/>
            </a:endParaRPr>
          </a:p>
        </p:txBody>
      </p:sp>
      <p:cxnSp>
        <p:nvCxnSpPr>
          <p:cNvPr id="45" name="直接箭头连接符 44"/>
          <p:cNvCxnSpPr/>
          <p:nvPr/>
        </p:nvCxnSpPr>
        <p:spPr>
          <a:xfrm>
            <a:off x="6171932" y="6350019"/>
            <a:ext cx="8465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6087191" y="5922825"/>
            <a:ext cx="931280"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迭代时间</a:t>
            </a:r>
            <a:endParaRPr lang="zh-CN" altLang="en-US" sz="1400" dirty="0">
              <a:latin typeface="微软雅黑" panose="020B0503020204020204" pitchFamily="34" charset="-122"/>
              <a:ea typeface="微软雅黑" panose="020B0503020204020204" pitchFamily="34" charset="-122"/>
            </a:endParaRPr>
          </a:p>
        </p:txBody>
      </p:sp>
      <p:cxnSp>
        <p:nvCxnSpPr>
          <p:cNvPr id="49" name="直接箭头连接符 48"/>
          <p:cNvCxnSpPr/>
          <p:nvPr/>
        </p:nvCxnSpPr>
        <p:spPr>
          <a:xfrm flipV="1">
            <a:off x="11686478" y="3149279"/>
            <a:ext cx="0" cy="15693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11769034" y="3502059"/>
            <a:ext cx="426289" cy="95410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模型深度</a:t>
            </a:r>
            <a:endParaRPr lang="zh-CN" altLang="en-US" sz="1400" dirty="0">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13"/>
          <a:stretch>
            <a:fillRect/>
          </a:stretch>
        </p:blipFill>
        <p:spPr>
          <a:xfrm>
            <a:off x="10684923" y="1445436"/>
            <a:ext cx="1101815" cy="708563"/>
          </a:xfrm>
          <a:prstGeom prst="rect">
            <a:avLst/>
          </a:prstGeom>
        </p:spPr>
      </p:pic>
      <p:pic>
        <p:nvPicPr>
          <p:cNvPr id="56" name="图片 55"/>
          <p:cNvPicPr>
            <a:picLocks noChangeAspect="1"/>
          </p:cNvPicPr>
          <p:nvPr/>
        </p:nvPicPr>
        <p:blipFill>
          <a:blip r:embed="rId14"/>
          <a:stretch>
            <a:fillRect/>
          </a:stretch>
        </p:blipFill>
        <p:spPr>
          <a:xfrm>
            <a:off x="6002903" y="1507682"/>
            <a:ext cx="1019429" cy="674139"/>
          </a:xfrm>
          <a:prstGeom prst="rect">
            <a:avLst/>
          </a:prstGeom>
        </p:spPr>
      </p:pic>
      <p:graphicFrame>
        <p:nvGraphicFramePr>
          <p:cNvPr id="43" name="对象 42"/>
          <p:cNvGraphicFramePr>
            <a:graphicFrameLocks noChangeAspect="1"/>
          </p:cNvGraphicFramePr>
          <p:nvPr/>
        </p:nvGraphicFramePr>
        <p:xfrm>
          <a:off x="8228391" y="3421889"/>
          <a:ext cx="292100" cy="254000"/>
        </p:xfrm>
        <a:graphic>
          <a:graphicData uri="http://schemas.openxmlformats.org/presentationml/2006/ole">
            <mc:AlternateContent xmlns:mc="http://schemas.openxmlformats.org/markup-compatibility/2006">
              <mc:Choice xmlns:v="urn:schemas-microsoft-com:vml" Requires="v">
                <p:oleObj spid="_x0000_s4604" name="Equation" r:id="rId15" imgW="7010400" imgH="6096000" progId="Equation.DSMT4">
                  <p:embed/>
                </p:oleObj>
              </mc:Choice>
              <mc:Fallback>
                <p:oleObj name="Equation" r:id="rId15" imgW="7010400" imgH="6096000" progId="Equation.DSMT4">
                  <p:embed/>
                  <p:pic>
                    <p:nvPicPr>
                      <p:cNvPr id="0" name="对象 41"/>
                      <p:cNvPicPr/>
                      <p:nvPr/>
                    </p:nvPicPr>
                    <p:blipFill>
                      <a:blip r:embed="rId16"/>
                      <a:stretch>
                        <a:fillRect/>
                      </a:stretch>
                    </p:blipFill>
                    <p:spPr>
                      <a:xfrm>
                        <a:off x="8228391" y="3421889"/>
                        <a:ext cx="292100" cy="254000"/>
                      </a:xfrm>
                      <a:prstGeom prst="rect">
                        <a:avLst/>
                      </a:prstGeom>
                    </p:spPr>
                  </p:pic>
                </p:oleObj>
              </mc:Fallback>
            </mc:AlternateContent>
          </a:graphicData>
        </a:graphic>
      </p:graphicFrame>
      <p:sp>
        <p:nvSpPr>
          <p:cNvPr id="4" name="椭圆 3"/>
          <p:cNvSpPr/>
          <p:nvPr/>
        </p:nvSpPr>
        <p:spPr>
          <a:xfrm>
            <a:off x="10684923" y="2804421"/>
            <a:ext cx="690158" cy="442070"/>
          </a:xfrm>
          <a:prstGeom prst="ellips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8046838" y="3298740"/>
            <a:ext cx="690158" cy="442070"/>
          </a:xfrm>
          <a:prstGeom prst="ellips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6389022" y="2222829"/>
            <a:ext cx="5593156" cy="369332"/>
          </a:xfrm>
          <a:prstGeom prst="rect">
            <a:avLst/>
          </a:prstGeom>
          <a:solidFill>
            <a:schemeClr val="bg1">
              <a:lumMod val="95000"/>
            </a:schemeClr>
          </a:solidFill>
          <a:ln w="28575">
            <a:solidFill>
              <a:srgbClr val="C00000"/>
            </a:solidFill>
          </a:ln>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不动点网络的空间复杂度显著低于传统深度神经网络</a:t>
            </a:r>
            <a:endParaRPr lang="zh-CN" altLang="en-US" b="1" dirty="0">
              <a:latin typeface="微软雅黑" panose="020B0503020204020204" pitchFamily="34" charset="-122"/>
              <a:ea typeface="微软雅黑" panose="020B0503020204020204" pitchFamily="34" charset="-122"/>
            </a:endParaRPr>
          </a:p>
        </p:txBody>
      </p:sp>
      <p:sp>
        <p:nvSpPr>
          <p:cNvPr id="6" name="箭头: 下 5"/>
          <p:cNvSpPr/>
          <p:nvPr/>
        </p:nvSpPr>
        <p:spPr>
          <a:xfrm>
            <a:off x="8291071" y="2592161"/>
            <a:ext cx="155211" cy="680565"/>
          </a:xfrm>
          <a:prstGeom prst="downArrow">
            <a:avLst/>
          </a:prstGeom>
          <a:solidFill>
            <a:srgbClr val="C00000"/>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箭头: 下 49"/>
          <p:cNvSpPr/>
          <p:nvPr/>
        </p:nvSpPr>
        <p:spPr>
          <a:xfrm>
            <a:off x="10970984" y="2592162"/>
            <a:ext cx="187817" cy="226824"/>
          </a:xfrm>
          <a:prstGeom prst="downArrow">
            <a:avLst/>
          </a:prstGeom>
          <a:solidFill>
            <a:srgbClr val="C00000"/>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6"/>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文本框 91"/>
          <p:cNvSpPr txBox="1"/>
          <p:nvPr/>
        </p:nvSpPr>
        <p:spPr>
          <a:xfrm>
            <a:off x="3975655" y="3155741"/>
            <a:ext cx="2086340"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输入</a:t>
            </a:r>
            <a:endParaRPr lang="zh-CN" altLang="en-US" sz="2000" dirty="0">
              <a:latin typeface="微软雅黑" panose="020B0503020204020204" pitchFamily="34" charset="-122"/>
              <a:ea typeface="微软雅黑" panose="020B0503020204020204" pitchFamily="34" charset="-122"/>
            </a:endParaRPr>
          </a:p>
        </p:txBody>
      </p:sp>
      <p:sp>
        <p:nvSpPr>
          <p:cNvPr id="110" name="矩形: 圆角 109"/>
          <p:cNvSpPr/>
          <p:nvPr/>
        </p:nvSpPr>
        <p:spPr>
          <a:xfrm>
            <a:off x="2168157" y="1984601"/>
            <a:ext cx="8099792" cy="1013275"/>
          </a:xfrm>
          <a:prstGeom prst="roundRect">
            <a:avLst>
              <a:gd name="adj" fmla="val 10087"/>
            </a:avLst>
          </a:prstGeom>
          <a:solidFill>
            <a:schemeClr val="bg1">
              <a:lumMod val="95000"/>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a:spLocks noGrp="1"/>
          </p:cNvSpPr>
          <p:nvPr>
            <p:ph type="title"/>
          </p:nvPr>
        </p:nvSpPr>
        <p:spPr>
          <a:xfrm>
            <a:off x="614680" y="203200"/>
            <a:ext cx="7326162"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1</a:t>
            </a:r>
            <a:endParaRPr lang="zh-CN" altLang="en-US" dirty="0"/>
          </a:p>
        </p:txBody>
      </p:sp>
      <p:sp>
        <p:nvSpPr>
          <p:cNvPr id="7" name="标题 15"/>
          <p:cNvSpPr txBox="1"/>
          <p:nvPr/>
        </p:nvSpPr>
        <p:spPr>
          <a:xfrm>
            <a:off x="11452" y="962096"/>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rPr>
              <a:t>GNN</a:t>
            </a:r>
            <a:r>
              <a:rPr lang="zh-CN" altLang="en-US" sz="2800" b="1" dirty="0">
                <a:solidFill>
                  <a:srgbClr val="203864"/>
                </a:solidFill>
                <a:latin typeface="微软雅黑" panose="020B0503020204020204" pitchFamily="34" charset="-122"/>
                <a:ea typeface="微软雅黑" panose="020B0503020204020204" pitchFamily="34" charset="-122"/>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rPr>
              <a:t>CSR</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sp>
        <p:nvSpPr>
          <p:cNvPr id="2" name="矩形 1"/>
          <p:cNvSpPr/>
          <p:nvPr/>
        </p:nvSpPr>
        <p:spPr>
          <a:xfrm>
            <a:off x="2413997" y="3547022"/>
            <a:ext cx="2479942" cy="1107996"/>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基于图神经网络的</a:t>
            </a:r>
            <a:endParaRPr lang="en-US" altLang="zh-CN" sz="2200" dirty="0">
              <a:solidFill>
                <a:schemeClr val="tx1"/>
              </a:solidFill>
              <a:latin typeface="微软雅黑" panose="020B0503020204020204" pitchFamily="34" charset="-122"/>
              <a:ea typeface="微软雅黑" panose="020B0503020204020204" pitchFamily="34" charset="-122"/>
            </a:endParaRPr>
          </a:p>
          <a:p>
            <a:pPr algn="ctr"/>
            <a:r>
              <a:rPr lang="zh-CN" altLang="en-US" sz="2200" dirty="0">
                <a:solidFill>
                  <a:schemeClr val="tx1"/>
                </a:solidFill>
                <a:latin typeface="微软雅黑" panose="020B0503020204020204" pitchFamily="34" charset="-122"/>
                <a:ea typeface="微软雅黑" panose="020B0503020204020204" pitchFamily="34" charset="-122"/>
              </a:rPr>
              <a:t>用户连接预测模块</a:t>
            </a:r>
            <a:endParaRPr lang="zh-CN" altLang="en-US" sz="2200" dirty="0">
              <a:solidFill>
                <a:schemeClr val="tx1"/>
              </a:solidFill>
              <a:latin typeface="微软雅黑" panose="020B0503020204020204" pitchFamily="34" charset="-122"/>
              <a:ea typeface="微软雅黑" panose="020B0503020204020204" pitchFamily="34" charset="-122"/>
            </a:endParaRPr>
          </a:p>
        </p:txBody>
      </p:sp>
      <p:sp>
        <p:nvSpPr>
          <p:cNvPr id="8" name="矩形 7"/>
          <p:cNvSpPr/>
          <p:nvPr/>
        </p:nvSpPr>
        <p:spPr>
          <a:xfrm>
            <a:off x="6566824" y="3547022"/>
            <a:ext cx="3352907" cy="1107996"/>
          </a:xfrm>
          <a:prstGeom prst="rect">
            <a:avLst/>
          </a:prstGeom>
          <a:solidFill>
            <a:schemeClr val="accent6">
              <a:lumMod val="20000"/>
              <a:lumOff val="80000"/>
            </a:schemeClr>
          </a:solid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基于不动点深度展开网络的功率优化模块</a:t>
            </a:r>
            <a:endParaRPr lang="zh-CN" altLang="en-US" sz="2200" dirty="0">
              <a:solidFill>
                <a:schemeClr val="tx1"/>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86070" y="1447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文本框 19"/>
              <p:cNvSpPr txBox="1"/>
              <p:nvPr/>
            </p:nvSpPr>
            <p:spPr>
              <a:xfrm>
                <a:off x="4601800" y="2518292"/>
                <a:ext cx="2521717" cy="430887"/>
              </a:xfrm>
              <a:prstGeom prst="rect">
                <a:avLst/>
              </a:prstGeom>
              <a:solidFill>
                <a:schemeClr val="bg1">
                  <a:lumMod val="95000"/>
                </a:schemeClr>
              </a:solidFill>
              <a:ln w="19050">
                <a:solidFill>
                  <a:schemeClr val="bg1">
                    <a:lumMod val="50000"/>
                  </a:schemeClr>
                </a:solidFill>
              </a:ln>
            </p:spPr>
            <p:txBody>
              <a:bodyPr wrap="square" rtlCol="0">
                <a:spAutoFit/>
              </a:bodyPr>
              <a:lstStyle/>
              <a:p>
                <a:pPr algn="ctr"/>
                <a:r>
                  <a:rPr lang="zh-CN" altLang="en-US" sz="2200" dirty="0">
                    <a:ea typeface="微软雅黑" panose="020B0503020204020204" pitchFamily="34" charset="-122"/>
                  </a:rPr>
                  <a:t>训练信道增益</a:t>
                </a:r>
                <a14:m>
                  <m:oMath xmlns:m="http://schemas.openxmlformats.org/officeDocument/2006/math">
                    <m:r>
                      <a:rPr lang="en-US" altLang="zh-CN" sz="2200" b="1" i="1" smtClean="0">
                        <a:latin typeface="Cambria Math" panose="02040503050406030204" pitchFamily="18" charset="0"/>
                        <a:ea typeface="微软雅黑" panose="020B0503020204020204" pitchFamily="34" charset="-122"/>
                      </a:rPr>
                      <m:t>𝑯</m:t>
                    </m:r>
                  </m:oMath>
                </a14:m>
                <a:endParaRPr lang="zh-CN" altLang="en-US" sz="2200" dirty="0">
                  <a:latin typeface="微软雅黑" panose="020B0503020204020204" pitchFamily="34" charset="-122"/>
                  <a:ea typeface="微软雅黑" panose="020B0503020204020204" pitchFamily="34" charset="-122"/>
                </a:endParaRPr>
              </a:p>
            </p:txBody>
          </p:sp>
        </mc:Choice>
        <mc:Fallback>
          <p:sp>
            <p:nvSpPr>
              <p:cNvPr id="20" name="文本框 19"/>
              <p:cNvSpPr txBox="1">
                <a:spLocks noRot="1" noChangeAspect="1" noMove="1" noResize="1" noEditPoints="1" noAdjustHandles="1" noChangeArrowheads="1" noChangeShapeType="1" noTextEdit="1"/>
              </p:cNvSpPr>
              <p:nvPr/>
            </p:nvSpPr>
            <p:spPr>
              <a:xfrm>
                <a:off x="4601800" y="2518292"/>
                <a:ext cx="2521717" cy="430887"/>
              </a:xfrm>
              <a:prstGeom prst="rect">
                <a:avLst/>
              </a:prstGeom>
              <a:blipFill rotWithShape="1">
                <a:blip r:embed="rId1"/>
                <a:stretch>
                  <a:fillRect l="-401" t="-2331" r="-374" b="-2155"/>
                </a:stretch>
              </a:blipFill>
              <a:ln w="19050">
                <a:solidFill>
                  <a:schemeClr val="bg1">
                    <a:lumMod val="50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文本框 49"/>
              <p:cNvSpPr txBox="1"/>
              <p:nvPr/>
            </p:nvSpPr>
            <p:spPr>
              <a:xfrm>
                <a:off x="4108768" y="1521407"/>
                <a:ext cx="1608442"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更新功率</a:t>
                </a:r>
                <a14:m>
                  <m:oMath xmlns:m="http://schemas.openxmlformats.org/officeDocument/2006/math">
                    <m:r>
                      <a:rPr lang="en-US" altLang="zh-CN" sz="2000" b="1" i="1" smtClean="0">
                        <a:latin typeface="Cambria Math" panose="02040503050406030204" pitchFamily="18" charset="0"/>
                        <a:ea typeface="微软雅黑" panose="020B0503020204020204" pitchFamily="34" charset="-122"/>
                      </a:rPr>
                      <m:t>𝑷</m:t>
                    </m:r>
                    <m:r>
                      <a:rPr lang="en-US" altLang="zh-CN" sz="2000" b="1" i="1" smtClean="0">
                        <a:latin typeface="Cambria Math" panose="02040503050406030204" pitchFamily="18" charset="0"/>
                        <a:ea typeface="微软雅黑" panose="020B0503020204020204" pitchFamily="34" charset="-122"/>
                      </a:rPr>
                      <m:t>′</m:t>
                    </m:r>
                  </m:oMath>
                </a14:m>
                <a:endParaRPr lang="zh-CN" altLang="en-US" sz="2000" dirty="0">
                  <a:latin typeface="微软雅黑" panose="020B0503020204020204" pitchFamily="34" charset="-122"/>
                  <a:ea typeface="微软雅黑" panose="020B0503020204020204" pitchFamily="34" charset="-122"/>
                </a:endParaRPr>
              </a:p>
            </p:txBody>
          </p:sp>
        </mc:Choice>
        <mc:Fallback>
          <p:sp>
            <p:nvSpPr>
              <p:cNvPr id="50" name="文本框 49"/>
              <p:cNvSpPr txBox="1">
                <a:spLocks noRot="1" noChangeAspect="1" noMove="1" noResize="1" noEditPoints="1" noAdjustHandles="1" noChangeArrowheads="1" noChangeShapeType="1" noTextEdit="1"/>
              </p:cNvSpPr>
              <p:nvPr/>
            </p:nvSpPr>
            <p:spPr>
              <a:xfrm>
                <a:off x="4108768" y="1521407"/>
                <a:ext cx="1608442" cy="400110"/>
              </a:xfrm>
              <a:prstGeom prst="rect">
                <a:avLst/>
              </a:prstGeom>
              <a:blipFill rotWithShape="1">
                <a:blip r:embed="rId2"/>
                <a:stretch>
                  <a:fillRect l="-20" t="-145" r="19" b="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p:cNvSpPr txBox="1"/>
              <p:nvPr/>
            </p:nvSpPr>
            <p:spPr>
              <a:xfrm>
                <a:off x="4195702" y="1939151"/>
                <a:ext cx="2065225"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更新用户连接</a:t>
                </a:r>
                <a14:m>
                  <m:oMath xmlns:m="http://schemas.openxmlformats.org/officeDocument/2006/math">
                    <m:r>
                      <a:rPr lang="en-US" altLang="zh-CN" sz="2000" b="1" i="1" smtClean="0">
                        <a:latin typeface="Cambria Math" panose="02040503050406030204" pitchFamily="18" charset="0"/>
                        <a:ea typeface="微软雅黑" panose="020B0503020204020204" pitchFamily="34" charset="-122"/>
                      </a:rPr>
                      <m:t>𝒁</m:t>
                    </m:r>
                    <m:r>
                      <a:rPr lang="en-US" altLang="zh-CN" sz="2000" b="1" i="1" smtClean="0">
                        <a:latin typeface="Cambria Math" panose="02040503050406030204" pitchFamily="18" charset="0"/>
                        <a:ea typeface="微软雅黑" panose="020B0503020204020204" pitchFamily="34" charset="-122"/>
                      </a:rPr>
                      <m:t>′</m:t>
                    </m:r>
                  </m:oMath>
                </a14:m>
                <a:endParaRPr lang="zh-CN" altLang="en-US" sz="2000" dirty="0">
                  <a:latin typeface="微软雅黑" panose="020B0503020204020204" pitchFamily="34" charset="-122"/>
                  <a:ea typeface="微软雅黑" panose="020B0503020204020204" pitchFamily="34" charset="-122"/>
                </a:endParaRPr>
              </a:p>
            </p:txBody>
          </p:sp>
        </mc:Choice>
        <mc:Fallback>
          <p:sp>
            <p:nvSpPr>
              <p:cNvPr id="33" name="文本框 32"/>
              <p:cNvSpPr txBox="1">
                <a:spLocks noRot="1" noChangeAspect="1" noMove="1" noResize="1" noEditPoints="1" noAdjustHandles="1" noChangeArrowheads="1" noChangeShapeType="1" noTextEdit="1"/>
              </p:cNvSpPr>
              <p:nvPr/>
            </p:nvSpPr>
            <p:spPr>
              <a:xfrm>
                <a:off x="4195702" y="1939151"/>
                <a:ext cx="2065225" cy="400110"/>
              </a:xfrm>
              <a:prstGeom prst="rect">
                <a:avLst/>
              </a:prstGeom>
              <a:blipFill rotWithShape="1">
                <a:blip r:embed="rId3"/>
                <a:stretch>
                  <a:fillRect l="-12" t="-124" r="22" b="1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文本框 41"/>
              <p:cNvSpPr txBox="1"/>
              <p:nvPr/>
            </p:nvSpPr>
            <p:spPr>
              <a:xfrm>
                <a:off x="2443880" y="2210089"/>
                <a:ext cx="1614955" cy="430887"/>
              </a:xfrm>
              <a:prstGeom prst="rect">
                <a:avLst/>
              </a:prstGeom>
              <a:solidFill>
                <a:schemeClr val="bg1">
                  <a:lumMod val="95000"/>
                </a:schemeClr>
              </a:solidFill>
              <a:ln w="19050">
                <a:solidFill>
                  <a:schemeClr val="bg1">
                    <a:lumMod val="50000"/>
                  </a:schemeClr>
                </a:solidFill>
              </a:ln>
            </p:spPr>
            <p:txBody>
              <a:bodyPr wrap="square" rtlCol="0">
                <a:spAutoFit/>
              </a:bodyPr>
              <a:lstStyle/>
              <a:p>
                <a:pPr algn="ctr"/>
                <a:r>
                  <a:rPr lang="zh-CN" altLang="en-US" sz="2200" dirty="0">
                    <a:ea typeface="微软雅黑" panose="020B0503020204020204" pitchFamily="34" charset="-122"/>
                  </a:rPr>
                  <a:t>训练功率</a:t>
                </a:r>
                <a14:m>
                  <m:oMath xmlns:m="http://schemas.openxmlformats.org/officeDocument/2006/math">
                    <m:r>
                      <a:rPr lang="en-US" altLang="zh-CN" sz="2200" b="1" i="1" smtClean="0">
                        <a:latin typeface="Cambria Math" panose="02040503050406030204" pitchFamily="18" charset="0"/>
                        <a:ea typeface="微软雅黑" panose="020B0503020204020204" pitchFamily="34" charset="-122"/>
                      </a:rPr>
                      <m:t>𝑷</m:t>
                    </m:r>
                  </m:oMath>
                </a14:m>
                <a:endParaRPr lang="zh-CN" altLang="en-US" sz="2200" dirty="0">
                  <a:latin typeface="微软雅黑" panose="020B0503020204020204" pitchFamily="34" charset="-122"/>
                  <a:ea typeface="微软雅黑" panose="020B0503020204020204" pitchFamily="34" charset="-122"/>
                </a:endParaRPr>
              </a:p>
            </p:txBody>
          </p:sp>
        </mc:Choice>
        <mc:Fallback>
          <p:sp>
            <p:nvSpPr>
              <p:cNvPr id="42" name="文本框 41"/>
              <p:cNvSpPr txBox="1">
                <a:spLocks noRot="1" noChangeAspect="1" noMove="1" noResize="1" noEditPoints="1" noAdjustHandles="1" noChangeArrowheads="1" noChangeShapeType="1" noTextEdit="1"/>
              </p:cNvSpPr>
              <p:nvPr/>
            </p:nvSpPr>
            <p:spPr>
              <a:xfrm>
                <a:off x="2443880" y="2210089"/>
                <a:ext cx="1614955" cy="430887"/>
              </a:xfrm>
              <a:prstGeom prst="rect">
                <a:avLst/>
              </a:prstGeom>
              <a:blipFill rotWithShape="1">
                <a:blip r:embed="rId4"/>
                <a:stretch>
                  <a:fillRect l="-615" t="-2278" r="-556" b="-2208"/>
                </a:stretch>
              </a:blipFill>
              <a:ln w="19050">
                <a:solidFill>
                  <a:schemeClr val="bg1">
                    <a:lumMod val="50000"/>
                  </a:schemeClr>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文本框 42"/>
              <p:cNvSpPr txBox="1"/>
              <p:nvPr/>
            </p:nvSpPr>
            <p:spPr>
              <a:xfrm>
                <a:off x="7895988" y="2103891"/>
                <a:ext cx="2137142" cy="430887"/>
              </a:xfrm>
              <a:prstGeom prst="rect">
                <a:avLst/>
              </a:prstGeom>
              <a:solidFill>
                <a:schemeClr val="bg1">
                  <a:lumMod val="95000"/>
                </a:schemeClr>
              </a:solidFill>
              <a:ln w="19050">
                <a:solidFill>
                  <a:schemeClr val="bg1">
                    <a:lumMod val="50000"/>
                  </a:schemeClr>
                </a:solidFill>
              </a:ln>
            </p:spPr>
            <p:txBody>
              <a:bodyPr wrap="square" rtlCol="0">
                <a:spAutoFit/>
              </a:bodyPr>
              <a:lstStyle/>
              <a:p>
                <a:pPr algn="ctr"/>
                <a:r>
                  <a:rPr lang="zh-CN" altLang="en-US" sz="2200" dirty="0">
                    <a:ea typeface="微软雅黑" panose="020B0503020204020204" pitchFamily="34" charset="-122"/>
                  </a:rPr>
                  <a:t>训练用户连接</a:t>
                </a:r>
                <a14:m>
                  <m:oMath xmlns:m="http://schemas.openxmlformats.org/officeDocument/2006/math">
                    <m:r>
                      <a:rPr lang="en-US" altLang="zh-CN" sz="2200" b="1" i="1" smtClean="0">
                        <a:latin typeface="Cambria Math" panose="02040503050406030204" pitchFamily="18" charset="0"/>
                        <a:ea typeface="微软雅黑" panose="020B0503020204020204" pitchFamily="34" charset="-122"/>
                      </a:rPr>
                      <m:t>𝒁</m:t>
                    </m:r>
                  </m:oMath>
                </a14:m>
                <a:endParaRPr lang="zh-CN" altLang="en-US" sz="2200" dirty="0">
                  <a:latin typeface="微软雅黑" panose="020B0503020204020204" pitchFamily="34" charset="-122"/>
                  <a:ea typeface="微软雅黑" panose="020B0503020204020204" pitchFamily="34" charset="-122"/>
                </a:endParaRPr>
              </a:p>
            </p:txBody>
          </p:sp>
        </mc:Choice>
        <mc:Fallback>
          <p:sp>
            <p:nvSpPr>
              <p:cNvPr id="43" name="文本框 42"/>
              <p:cNvSpPr txBox="1">
                <a:spLocks noRot="1" noChangeAspect="1" noMove="1" noResize="1" noEditPoints="1" noAdjustHandles="1" noChangeArrowheads="1" noChangeShapeType="1" noTextEdit="1"/>
              </p:cNvSpPr>
              <p:nvPr/>
            </p:nvSpPr>
            <p:spPr>
              <a:xfrm>
                <a:off x="7895988" y="2103891"/>
                <a:ext cx="2137142" cy="430887"/>
              </a:xfrm>
              <a:prstGeom prst="rect">
                <a:avLst/>
              </a:prstGeom>
              <a:blipFill rotWithShape="1">
                <a:blip r:embed="rId5"/>
                <a:stretch>
                  <a:fillRect l="-464" t="-2242" r="-440" b="-2096"/>
                </a:stretch>
              </a:blipFill>
              <a:ln w="19050">
                <a:solidFill>
                  <a:schemeClr val="bg1">
                    <a:lumMod val="50000"/>
                  </a:schemeClr>
                </a:solidFill>
              </a:ln>
            </p:spPr>
            <p:txBody>
              <a:bodyPr/>
              <a:lstStyle/>
              <a:p>
                <a:r>
                  <a:rPr lang="zh-CN" altLang="en-US">
                    <a:noFill/>
                  </a:rPr>
                  <a:t> </a:t>
                </a:r>
              </a:p>
            </p:txBody>
          </p:sp>
        </mc:Fallback>
      </mc:AlternateContent>
      <p:sp>
        <p:nvSpPr>
          <p:cNvPr id="44" name="文本框 43"/>
          <p:cNvSpPr txBox="1"/>
          <p:nvPr/>
        </p:nvSpPr>
        <p:spPr>
          <a:xfrm>
            <a:off x="138515" y="2918947"/>
            <a:ext cx="1834394" cy="430887"/>
          </a:xfrm>
          <a:prstGeom prst="rect">
            <a:avLst/>
          </a:prstGeom>
          <a:noFill/>
        </p:spPr>
        <p:txBody>
          <a:bodyPr wrap="square">
            <a:spAutoFit/>
          </a:bodyPr>
          <a:lstStyle/>
          <a:p>
            <a:pPr algn="ctr"/>
            <a:r>
              <a:rPr lang="zh-CN" altLang="en-US" sz="2200" dirty="0">
                <a:ea typeface="微软雅黑" panose="020B0503020204020204" pitchFamily="34" charset="-122"/>
              </a:rPr>
              <a:t>训练阶段</a:t>
            </a:r>
            <a:endParaRPr lang="zh-CN" altLang="en-US" sz="2200" dirty="0"/>
          </a:p>
        </p:txBody>
      </p:sp>
      <p:cxnSp>
        <p:nvCxnSpPr>
          <p:cNvPr id="45" name="直接箭头连接符 44"/>
          <p:cNvCxnSpPr/>
          <p:nvPr/>
        </p:nvCxnSpPr>
        <p:spPr>
          <a:xfrm>
            <a:off x="3263611" y="2650110"/>
            <a:ext cx="1" cy="8880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4583383" y="3146043"/>
            <a:ext cx="0" cy="4195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4583383" y="3165296"/>
            <a:ext cx="742058"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5325441" y="2989861"/>
            <a:ext cx="0" cy="17543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6867163" y="2989861"/>
            <a:ext cx="0" cy="5483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43" idx="2"/>
          </p:cNvCxnSpPr>
          <p:nvPr/>
        </p:nvCxnSpPr>
        <p:spPr>
          <a:xfrm>
            <a:off x="8964559" y="2534778"/>
            <a:ext cx="0" cy="1012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3250995" y="1905000"/>
            <a:ext cx="0" cy="305089"/>
          </a:xfrm>
          <a:prstGeom prst="straightConnector1">
            <a:avLst/>
          </a:prstGeom>
          <a:ln w="2857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H="1">
            <a:off x="3263611" y="1885837"/>
            <a:ext cx="7080539" cy="19163"/>
          </a:xfrm>
          <a:prstGeom prst="straightConnector1">
            <a:avLst/>
          </a:prstGeom>
          <a:ln w="28575">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10344150" y="1905000"/>
            <a:ext cx="0" cy="2169722"/>
          </a:xfrm>
          <a:prstGeom prst="straightConnector1">
            <a:avLst/>
          </a:prstGeom>
          <a:ln w="28575">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8" idx="3"/>
          </p:cNvCxnSpPr>
          <p:nvPr/>
        </p:nvCxnSpPr>
        <p:spPr>
          <a:xfrm flipH="1">
            <a:off x="9919731" y="4101020"/>
            <a:ext cx="444263" cy="0"/>
          </a:xfrm>
          <a:prstGeom prst="straightConnector1">
            <a:avLst/>
          </a:prstGeom>
          <a:ln w="28575">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endCxn id="43" idx="1"/>
          </p:cNvCxnSpPr>
          <p:nvPr/>
        </p:nvCxnSpPr>
        <p:spPr>
          <a:xfrm flipV="1">
            <a:off x="4334558" y="2319335"/>
            <a:ext cx="3561430" cy="3968"/>
          </a:xfrm>
          <a:prstGeom prst="straightConnector1">
            <a:avLst/>
          </a:prstGeom>
          <a:ln w="28575">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H="1" flipV="1">
            <a:off x="4294526" y="2337120"/>
            <a:ext cx="17278" cy="1179471"/>
          </a:xfrm>
          <a:prstGeom prst="straightConnector1">
            <a:avLst/>
          </a:prstGeom>
          <a:ln w="28575">
            <a:solidFill>
              <a:schemeClr val="bg1">
                <a:lumMod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1882312" y="3155741"/>
            <a:ext cx="2086340"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输入</a:t>
            </a:r>
            <a:endParaRPr lang="zh-CN" altLang="en-US" sz="2000" dirty="0">
              <a:latin typeface="微软雅黑" panose="020B0503020204020204" pitchFamily="34" charset="-122"/>
              <a:ea typeface="微软雅黑" panose="020B0503020204020204" pitchFamily="34" charset="-122"/>
            </a:endParaRPr>
          </a:p>
        </p:txBody>
      </p:sp>
      <p:sp>
        <p:nvSpPr>
          <p:cNvPr id="95" name="文本框 94"/>
          <p:cNvSpPr txBox="1"/>
          <p:nvPr/>
        </p:nvSpPr>
        <p:spPr>
          <a:xfrm>
            <a:off x="6146609" y="3155741"/>
            <a:ext cx="2086340"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输入</a:t>
            </a:r>
            <a:endParaRPr lang="zh-CN" altLang="en-US" sz="2000" dirty="0">
              <a:latin typeface="微软雅黑" panose="020B0503020204020204" pitchFamily="34" charset="-122"/>
              <a:ea typeface="微软雅黑" panose="020B0503020204020204" pitchFamily="34" charset="-122"/>
            </a:endParaRPr>
          </a:p>
        </p:txBody>
      </p:sp>
      <p:sp>
        <p:nvSpPr>
          <p:cNvPr id="96" name="文本框 95"/>
          <p:cNvSpPr txBox="1"/>
          <p:nvPr/>
        </p:nvSpPr>
        <p:spPr>
          <a:xfrm>
            <a:off x="7555584" y="3155741"/>
            <a:ext cx="2086340"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输入</a:t>
            </a:r>
            <a:endParaRPr lang="zh-CN" altLang="en-US" sz="2000" dirty="0">
              <a:latin typeface="微软雅黑" panose="020B0503020204020204" pitchFamily="34" charset="-122"/>
              <a:ea typeface="微软雅黑" panose="020B0503020204020204" pitchFamily="34" charset="-122"/>
            </a:endParaRPr>
          </a:p>
        </p:txBody>
      </p:sp>
      <p:cxnSp>
        <p:nvCxnSpPr>
          <p:cNvPr id="97" name="直接连接符 96"/>
          <p:cNvCxnSpPr/>
          <p:nvPr/>
        </p:nvCxnSpPr>
        <p:spPr>
          <a:xfrm>
            <a:off x="344920" y="4797424"/>
            <a:ext cx="9799782" cy="0"/>
          </a:xfrm>
          <a:prstGeom prst="line">
            <a:avLst/>
          </a:prstGeom>
          <a:ln>
            <a:solidFill>
              <a:schemeClr val="bg1">
                <a:lumMod val="50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98" name="文本框 97"/>
          <p:cNvSpPr txBox="1"/>
          <p:nvPr/>
        </p:nvSpPr>
        <p:spPr>
          <a:xfrm>
            <a:off x="388276" y="5356134"/>
            <a:ext cx="1850100" cy="430887"/>
          </a:xfrm>
          <a:prstGeom prst="rect">
            <a:avLst/>
          </a:prstGeom>
          <a:noFill/>
        </p:spPr>
        <p:txBody>
          <a:bodyPr wrap="square">
            <a:spAutoFit/>
          </a:bodyPr>
          <a:lstStyle/>
          <a:p>
            <a:r>
              <a:rPr lang="zh-CN" altLang="en-US" sz="2200" dirty="0">
                <a:ea typeface="微软雅黑" panose="020B0503020204020204" pitchFamily="34" charset="-122"/>
              </a:rPr>
              <a:t>测试阶段</a:t>
            </a:r>
            <a:endParaRPr lang="zh-CN" altLang="en-US" sz="2200" dirty="0"/>
          </a:p>
        </p:txBody>
      </p:sp>
      <p:sp>
        <p:nvSpPr>
          <p:cNvPr id="99" name="矩形 98"/>
          <p:cNvSpPr/>
          <p:nvPr/>
        </p:nvSpPr>
        <p:spPr>
          <a:xfrm>
            <a:off x="3726536" y="5221834"/>
            <a:ext cx="2479942" cy="1107996"/>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基于图神经网络的</a:t>
            </a:r>
            <a:endParaRPr lang="en-US" altLang="zh-CN" sz="2200" dirty="0">
              <a:solidFill>
                <a:schemeClr val="tx1"/>
              </a:solidFill>
              <a:latin typeface="微软雅黑" panose="020B0503020204020204" pitchFamily="34" charset="-122"/>
              <a:ea typeface="微软雅黑" panose="020B0503020204020204" pitchFamily="34" charset="-122"/>
            </a:endParaRPr>
          </a:p>
          <a:p>
            <a:pPr algn="ctr"/>
            <a:r>
              <a:rPr lang="zh-CN" altLang="en-US" sz="2200" dirty="0">
                <a:solidFill>
                  <a:schemeClr val="tx1"/>
                </a:solidFill>
                <a:latin typeface="微软雅黑" panose="020B0503020204020204" pitchFamily="34" charset="-122"/>
                <a:ea typeface="微软雅黑" panose="020B0503020204020204" pitchFamily="34" charset="-122"/>
              </a:rPr>
              <a:t>用户连接预测模块</a:t>
            </a:r>
            <a:endParaRPr lang="zh-CN" altLang="en-US" sz="2200" dirty="0">
              <a:solidFill>
                <a:schemeClr val="tx1"/>
              </a:solidFill>
              <a:latin typeface="微软雅黑" panose="020B0503020204020204" pitchFamily="34" charset="-122"/>
              <a:ea typeface="微软雅黑" panose="020B0503020204020204" pitchFamily="34" charset="-122"/>
            </a:endParaRPr>
          </a:p>
        </p:txBody>
      </p:sp>
      <p:sp>
        <p:nvSpPr>
          <p:cNvPr id="100" name="矩形 99"/>
          <p:cNvSpPr/>
          <p:nvPr/>
        </p:nvSpPr>
        <p:spPr>
          <a:xfrm>
            <a:off x="7345963" y="5221834"/>
            <a:ext cx="3352907" cy="1107996"/>
          </a:xfrm>
          <a:prstGeom prst="rect">
            <a:avLst/>
          </a:prstGeom>
          <a:solidFill>
            <a:schemeClr val="accent6">
              <a:lumMod val="20000"/>
              <a:lumOff val="80000"/>
            </a:schemeClr>
          </a:solid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solidFill>
                  <a:schemeClr val="tx1"/>
                </a:solidFill>
                <a:latin typeface="微软雅黑" panose="020B0503020204020204" pitchFamily="34" charset="-122"/>
                <a:ea typeface="微软雅黑" panose="020B0503020204020204" pitchFamily="34" charset="-122"/>
              </a:rPr>
              <a:t>基于不动点深度展开网络的功率优化模块</a:t>
            </a:r>
            <a:endParaRPr lang="zh-CN" altLang="en-US" sz="2200" dirty="0">
              <a:solidFill>
                <a:schemeClr val="tx1"/>
              </a:solidFill>
              <a:latin typeface="微软雅黑" panose="020B0503020204020204" pitchFamily="34" charset="-122"/>
              <a:ea typeface="微软雅黑" panose="020B0503020204020204" pitchFamily="34" charset="-122"/>
            </a:endParaRPr>
          </a:p>
        </p:txBody>
      </p:sp>
      <p:sp>
        <p:nvSpPr>
          <p:cNvPr id="101" name="文本框 100"/>
          <p:cNvSpPr txBox="1"/>
          <p:nvPr/>
        </p:nvSpPr>
        <p:spPr>
          <a:xfrm>
            <a:off x="2953449" y="2047406"/>
            <a:ext cx="2086340" cy="400110"/>
          </a:xfrm>
          <a:prstGeom prst="rect">
            <a:avLst/>
          </a:prstGeom>
          <a:noFill/>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02" name="文本框 101"/>
          <p:cNvSpPr txBox="1"/>
          <p:nvPr/>
        </p:nvSpPr>
        <p:spPr>
          <a:xfrm>
            <a:off x="8865125" y="1926120"/>
            <a:ext cx="2086340" cy="400110"/>
          </a:xfrm>
          <a:prstGeom prst="rect">
            <a:avLst/>
          </a:prstGeom>
          <a:noFill/>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03" name="文本框 102"/>
          <p:cNvSpPr txBox="1"/>
          <p:nvPr/>
        </p:nvSpPr>
        <p:spPr>
          <a:xfrm>
            <a:off x="6061994" y="2387903"/>
            <a:ext cx="1753929" cy="400110"/>
          </a:xfrm>
          <a:prstGeom prst="rect">
            <a:avLst/>
          </a:prstGeom>
          <a:noFill/>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04" name="文本框 103"/>
          <p:cNvSpPr txBox="1"/>
          <p:nvPr/>
        </p:nvSpPr>
        <p:spPr>
          <a:xfrm>
            <a:off x="3710895" y="3504493"/>
            <a:ext cx="2086340" cy="400110"/>
          </a:xfrm>
          <a:prstGeom prst="rect">
            <a:avLst/>
          </a:prstGeom>
          <a:noFill/>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05" name="文本框 104"/>
          <p:cNvSpPr txBox="1"/>
          <p:nvPr/>
        </p:nvSpPr>
        <p:spPr>
          <a:xfrm>
            <a:off x="8734833" y="3484871"/>
            <a:ext cx="2086340" cy="400110"/>
          </a:xfrm>
          <a:prstGeom prst="rect">
            <a:avLst/>
          </a:prstGeom>
          <a:noFill/>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06" name="文本框 105"/>
          <p:cNvSpPr txBox="1"/>
          <p:nvPr/>
        </p:nvSpPr>
        <p:spPr>
          <a:xfrm>
            <a:off x="5003519" y="5157894"/>
            <a:ext cx="2086340" cy="400110"/>
          </a:xfrm>
          <a:prstGeom prst="rect">
            <a:avLst/>
          </a:prstGeom>
          <a:noFill/>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07" name="文本框 106"/>
          <p:cNvSpPr txBox="1"/>
          <p:nvPr/>
        </p:nvSpPr>
        <p:spPr>
          <a:xfrm>
            <a:off x="9487044" y="5163029"/>
            <a:ext cx="2086340" cy="400110"/>
          </a:xfrm>
          <a:prstGeom prst="rect">
            <a:avLst/>
          </a:prstGeom>
          <a:noFill/>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08" name="文本框 107"/>
          <p:cNvSpPr txBox="1"/>
          <p:nvPr/>
        </p:nvSpPr>
        <p:spPr>
          <a:xfrm>
            <a:off x="9166455" y="6372355"/>
            <a:ext cx="2086340"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🔥更新</a:t>
            </a:r>
            <a:endParaRPr lang="zh-CN" altLang="en-US" sz="2000" dirty="0">
              <a:latin typeface="微软雅黑" panose="020B0503020204020204" pitchFamily="34" charset="-122"/>
              <a:ea typeface="微软雅黑" panose="020B0503020204020204" pitchFamily="34" charset="-122"/>
            </a:endParaRPr>
          </a:p>
        </p:txBody>
      </p:sp>
      <p:sp>
        <p:nvSpPr>
          <p:cNvPr id="109" name="文本框 108"/>
          <p:cNvSpPr txBox="1"/>
          <p:nvPr/>
        </p:nvSpPr>
        <p:spPr>
          <a:xfrm>
            <a:off x="10131590" y="6372355"/>
            <a:ext cx="2086340"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❄冻结</a:t>
            </a:r>
            <a:endParaRPr lang="zh-CN" altLang="en-US" sz="2000" dirty="0">
              <a:latin typeface="微软雅黑" panose="020B0503020204020204" pitchFamily="34" charset="-122"/>
              <a:ea typeface="微软雅黑" panose="020B0503020204020204" pitchFamily="34" charset="-122"/>
            </a:endParaRPr>
          </a:p>
        </p:txBody>
      </p:sp>
      <p:cxnSp>
        <p:nvCxnSpPr>
          <p:cNvPr id="114" name="直接箭头连接符 113"/>
          <p:cNvCxnSpPr>
            <a:stCxn id="99" idx="3"/>
            <a:endCxn id="100" idx="1"/>
          </p:cNvCxnSpPr>
          <p:nvPr/>
        </p:nvCxnSpPr>
        <p:spPr>
          <a:xfrm>
            <a:off x="6206478" y="5775832"/>
            <a:ext cx="113948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7" name="文本框 116"/>
              <p:cNvSpPr txBox="1"/>
              <p:nvPr/>
            </p:nvSpPr>
            <p:spPr>
              <a:xfrm>
                <a:off x="6149328" y="5404843"/>
                <a:ext cx="1275004" cy="745845"/>
              </a:xfrm>
              <a:prstGeom prst="rect">
                <a:avLst/>
              </a:prstGeom>
              <a:noFill/>
            </p:spPr>
            <p:txBody>
              <a:bodyPr wrap="square">
                <a:spAutoFit/>
              </a:bodyPr>
              <a:lstStyle/>
              <a:p>
                <a:pPr algn="ctr">
                  <a:lnSpc>
                    <a:spcPct val="110000"/>
                  </a:lnSpc>
                </a:pPr>
                <a:r>
                  <a:rPr lang="zh-CN" altLang="en-US" sz="2000" dirty="0">
                    <a:latin typeface="微软雅黑" panose="020B0503020204020204" pitchFamily="34" charset="-122"/>
                    <a:ea typeface="微软雅黑" panose="020B0503020204020204" pitchFamily="34" charset="-122"/>
                  </a:rPr>
                  <a:t>预测用户连接</a:t>
                </a:r>
                <a14:m>
                  <m:oMath xmlns:m="http://schemas.openxmlformats.org/officeDocument/2006/math">
                    <m:r>
                      <a:rPr lang="en-US" altLang="zh-CN" sz="2000" b="1" i="1" smtClean="0">
                        <a:latin typeface="Cambria Math" panose="02040503050406030204" pitchFamily="18" charset="0"/>
                        <a:ea typeface="微软雅黑" panose="020B0503020204020204" pitchFamily="34" charset="-122"/>
                      </a:rPr>
                      <m:t>𝒁</m:t>
                    </m:r>
                  </m:oMath>
                </a14:m>
                <a:endParaRPr lang="zh-CN" altLang="en-US" sz="2000" dirty="0">
                  <a:latin typeface="微软雅黑" panose="020B0503020204020204" pitchFamily="34" charset="-122"/>
                  <a:ea typeface="微软雅黑" panose="020B0503020204020204" pitchFamily="34" charset="-122"/>
                </a:endParaRPr>
              </a:p>
            </p:txBody>
          </p:sp>
        </mc:Choice>
        <mc:Fallback>
          <p:sp>
            <p:nvSpPr>
              <p:cNvPr id="117" name="文本框 116"/>
              <p:cNvSpPr txBox="1">
                <a:spLocks noRot="1" noChangeAspect="1" noMove="1" noResize="1" noEditPoints="1" noAdjustHandles="1" noChangeArrowheads="1" noChangeShapeType="1" noTextEdit="1"/>
              </p:cNvSpPr>
              <p:nvPr/>
            </p:nvSpPr>
            <p:spPr>
              <a:xfrm>
                <a:off x="6149328" y="5404843"/>
                <a:ext cx="1275004" cy="745845"/>
              </a:xfrm>
              <a:prstGeom prst="rect">
                <a:avLst/>
              </a:prstGeom>
              <a:blipFill rotWithShape="1">
                <a:blip r:embed="rId6"/>
                <a:stretch>
                  <a:fillRect l="-49" t="-48" r="43" b="10"/>
                </a:stretch>
              </a:blipFill>
            </p:spPr>
            <p:txBody>
              <a:bodyPr/>
              <a:lstStyle/>
              <a:p>
                <a:r>
                  <a:rPr lang="zh-CN" altLang="en-US">
                    <a:noFill/>
                  </a:rPr>
                  <a:t> </a:t>
                </a:r>
              </a:p>
            </p:txBody>
          </p:sp>
        </mc:Fallback>
      </mc:AlternateContent>
      <p:cxnSp>
        <p:nvCxnSpPr>
          <p:cNvPr id="118" name="直接箭头连接符 117"/>
          <p:cNvCxnSpPr>
            <a:stCxn id="100" idx="3"/>
          </p:cNvCxnSpPr>
          <p:nvPr/>
        </p:nvCxnSpPr>
        <p:spPr>
          <a:xfrm>
            <a:off x="10698870" y="5775832"/>
            <a:ext cx="301330" cy="111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2" name="文本框 121"/>
              <p:cNvSpPr txBox="1"/>
              <p:nvPr/>
            </p:nvSpPr>
            <p:spPr>
              <a:xfrm>
                <a:off x="10949800" y="5602804"/>
                <a:ext cx="930507"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功率</a:t>
                </a:r>
                <a14:m>
                  <m:oMath xmlns:m="http://schemas.openxmlformats.org/officeDocument/2006/math">
                    <m:r>
                      <a:rPr lang="en-US" altLang="zh-CN" sz="2000" b="1" i="1" smtClean="0">
                        <a:latin typeface="Cambria Math" panose="02040503050406030204" pitchFamily="18" charset="0"/>
                        <a:ea typeface="微软雅黑" panose="020B0503020204020204" pitchFamily="34" charset="-122"/>
                      </a:rPr>
                      <m:t>𝑷</m:t>
                    </m:r>
                  </m:oMath>
                </a14:m>
                <a:endParaRPr lang="zh-CN" altLang="en-US" sz="2000" dirty="0">
                  <a:latin typeface="微软雅黑" panose="020B0503020204020204" pitchFamily="34" charset="-122"/>
                  <a:ea typeface="微软雅黑" panose="020B0503020204020204" pitchFamily="34" charset="-122"/>
                </a:endParaRPr>
              </a:p>
            </p:txBody>
          </p:sp>
        </mc:Choice>
        <mc:Fallback>
          <p:sp>
            <p:nvSpPr>
              <p:cNvPr id="122" name="文本框 121"/>
              <p:cNvSpPr txBox="1">
                <a:spLocks noRot="1" noChangeAspect="1" noMove="1" noResize="1" noEditPoints="1" noAdjustHandles="1" noChangeArrowheads="1" noChangeShapeType="1" noTextEdit="1"/>
              </p:cNvSpPr>
              <p:nvPr/>
            </p:nvSpPr>
            <p:spPr>
              <a:xfrm>
                <a:off x="10949800" y="5602804"/>
                <a:ext cx="930507" cy="400110"/>
              </a:xfrm>
              <a:prstGeom prst="rect">
                <a:avLst/>
              </a:prstGeom>
              <a:blipFill rotWithShape="1">
                <a:blip r:embed="rId7"/>
                <a:stretch>
                  <a:fillRect l="-53" t="-50" r="10" b="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3" name="文本框 122"/>
              <p:cNvSpPr txBox="1"/>
              <p:nvPr/>
            </p:nvSpPr>
            <p:spPr>
              <a:xfrm>
                <a:off x="1830136" y="5390772"/>
                <a:ext cx="1458360" cy="769441"/>
              </a:xfrm>
              <a:prstGeom prst="rect">
                <a:avLst/>
              </a:prstGeom>
              <a:solidFill>
                <a:schemeClr val="bg1">
                  <a:lumMod val="95000"/>
                </a:schemeClr>
              </a:solidFill>
              <a:ln w="19050">
                <a:solidFill>
                  <a:schemeClr val="bg1">
                    <a:lumMod val="50000"/>
                  </a:schemeClr>
                </a:solidFill>
              </a:ln>
            </p:spPr>
            <p:txBody>
              <a:bodyPr wrap="square" rtlCol="0">
                <a:spAutoFit/>
              </a:bodyPr>
              <a:lstStyle/>
              <a:p>
                <a:pPr algn="ctr"/>
                <a:r>
                  <a:rPr lang="zh-CN" altLang="en-US" sz="2200" dirty="0">
                    <a:ea typeface="微软雅黑" panose="020B0503020204020204" pitchFamily="34" charset="-122"/>
                  </a:rPr>
                  <a:t>测试信道增益</a:t>
                </a:r>
                <a14:m>
                  <m:oMath xmlns:m="http://schemas.openxmlformats.org/officeDocument/2006/math">
                    <m:r>
                      <a:rPr lang="en-US" altLang="zh-CN" sz="2200" b="1" i="1" smtClean="0">
                        <a:latin typeface="Cambria Math" panose="02040503050406030204" pitchFamily="18" charset="0"/>
                        <a:ea typeface="微软雅黑" panose="020B0503020204020204" pitchFamily="34" charset="-122"/>
                      </a:rPr>
                      <m:t>𝑯</m:t>
                    </m:r>
                  </m:oMath>
                </a14:m>
                <a:endParaRPr lang="zh-CN" altLang="en-US" sz="2200" dirty="0">
                  <a:latin typeface="微软雅黑" panose="020B0503020204020204" pitchFamily="34" charset="-122"/>
                  <a:ea typeface="微软雅黑" panose="020B0503020204020204" pitchFamily="34" charset="-122"/>
                </a:endParaRPr>
              </a:p>
            </p:txBody>
          </p:sp>
        </mc:Choice>
        <mc:Fallback>
          <p:sp>
            <p:nvSpPr>
              <p:cNvPr id="123" name="文本框 122"/>
              <p:cNvSpPr txBox="1">
                <a:spLocks noRot="1" noChangeAspect="1" noMove="1" noResize="1" noEditPoints="1" noAdjustHandles="1" noChangeArrowheads="1" noChangeShapeType="1" noTextEdit="1"/>
              </p:cNvSpPr>
              <p:nvPr/>
            </p:nvSpPr>
            <p:spPr>
              <a:xfrm>
                <a:off x="1830136" y="5390772"/>
                <a:ext cx="1458360" cy="769441"/>
              </a:xfrm>
              <a:prstGeom prst="rect">
                <a:avLst/>
              </a:prstGeom>
              <a:blipFill rotWithShape="1">
                <a:blip r:embed="rId8"/>
                <a:stretch>
                  <a:fillRect l="-658" t="-1271" r="-621" b="-1228"/>
                </a:stretch>
              </a:blipFill>
              <a:ln w="19050">
                <a:solidFill>
                  <a:schemeClr val="bg1">
                    <a:lumMod val="50000"/>
                  </a:schemeClr>
                </a:solidFill>
              </a:ln>
            </p:spPr>
            <p:txBody>
              <a:bodyPr/>
              <a:lstStyle/>
              <a:p>
                <a:r>
                  <a:rPr lang="zh-CN" altLang="en-US">
                    <a:noFill/>
                  </a:rPr>
                  <a:t> </a:t>
                </a:r>
              </a:p>
            </p:txBody>
          </p:sp>
        </mc:Fallback>
      </mc:AlternateContent>
      <p:cxnSp>
        <p:nvCxnSpPr>
          <p:cNvPr id="124" name="直接箭头连接符 123"/>
          <p:cNvCxnSpPr>
            <a:stCxn id="123" idx="3"/>
            <a:endCxn id="99" idx="1"/>
          </p:cNvCxnSpPr>
          <p:nvPr/>
        </p:nvCxnSpPr>
        <p:spPr>
          <a:xfrm>
            <a:off x="3288496" y="5775493"/>
            <a:ext cx="438040" cy="3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文本框 135"/>
          <p:cNvSpPr txBox="1"/>
          <p:nvPr/>
        </p:nvSpPr>
        <p:spPr>
          <a:xfrm>
            <a:off x="2953449" y="3155741"/>
            <a:ext cx="2086340"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输出</a:t>
            </a:r>
            <a:endParaRPr lang="zh-CN" altLang="en-US" sz="2000" dirty="0">
              <a:latin typeface="微软雅黑" panose="020B0503020204020204" pitchFamily="34" charset="-122"/>
              <a:ea typeface="微软雅黑" panose="020B0503020204020204" pitchFamily="34" charset="-122"/>
            </a:endParaRPr>
          </a:p>
        </p:txBody>
      </p:sp>
      <p:sp>
        <p:nvSpPr>
          <p:cNvPr id="137" name="文本框 136"/>
          <p:cNvSpPr txBox="1"/>
          <p:nvPr/>
        </p:nvSpPr>
        <p:spPr>
          <a:xfrm>
            <a:off x="8963709" y="3155741"/>
            <a:ext cx="2086340" cy="400110"/>
          </a:xfrm>
          <a:prstGeom prst="rect">
            <a:avLst/>
          </a:prstGeom>
          <a:noFill/>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输出</a:t>
            </a:r>
            <a:endParaRPr lang="zh-CN" altLang="en-US" sz="20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endParaRPr lang="zh-CN" altLang="en-US" dirty="0"/>
          </a:p>
        </p:txBody>
      </p:sp>
      <p:grpSp>
        <p:nvGrpSpPr>
          <p:cNvPr id="2" name="组合 1"/>
          <p:cNvGrpSpPr/>
          <p:nvPr/>
        </p:nvGrpSpPr>
        <p:grpSpPr>
          <a:xfrm>
            <a:off x="2821534" y="2232512"/>
            <a:ext cx="7267688" cy="2002060"/>
            <a:chOff x="1989330" y="1359210"/>
            <a:chExt cx="7612964" cy="2002060"/>
          </a:xfrm>
        </p:grpSpPr>
        <p:grpSp>
          <p:nvGrpSpPr>
            <p:cNvPr id="21" name="组合 20"/>
            <p:cNvGrpSpPr/>
            <p:nvPr/>
          </p:nvGrpSpPr>
          <p:grpSpPr>
            <a:xfrm>
              <a:off x="1989330" y="1359210"/>
              <a:ext cx="7612964" cy="1994014"/>
              <a:chOff x="-2765213" y="2403971"/>
              <a:chExt cx="4407743" cy="1994014"/>
            </a:xfrm>
          </p:grpSpPr>
          <p:grpSp>
            <p:nvGrpSpPr>
              <p:cNvPr id="22" name="组合 21"/>
              <p:cNvGrpSpPr/>
              <p:nvPr/>
            </p:nvGrpSpPr>
            <p:grpSpPr>
              <a:xfrm>
                <a:off x="-2765213" y="2403971"/>
                <a:ext cx="4407743" cy="553998"/>
                <a:chOff x="-2765213" y="2403971"/>
                <a:chExt cx="4407743" cy="553998"/>
              </a:xfrm>
            </p:grpSpPr>
            <p:sp>
              <p:nvSpPr>
                <p:cNvPr id="35" name="菱形 34"/>
                <p:cNvSpPr/>
                <p:nvPr/>
              </p:nvSpPr>
              <p:spPr>
                <a:xfrm>
                  <a:off x="-2765213" y="2423583"/>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文本框 35"/>
                <p:cNvSpPr txBox="1"/>
                <p:nvPr/>
              </p:nvSpPr>
              <p:spPr>
                <a:xfrm>
                  <a:off x="-2057403" y="2403971"/>
                  <a:ext cx="3699933"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研究背景以及目标</a:t>
                  </a:r>
                  <a:endParaRPr kumimoji="0" lang="zh-CN" altLang="en-US" sz="3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p:cNvGrpSpPr/>
              <p:nvPr/>
            </p:nvGrpSpPr>
            <p:grpSpPr>
              <a:xfrm>
                <a:off x="-2765213" y="3127859"/>
                <a:ext cx="4407743" cy="553998"/>
                <a:chOff x="-2765213" y="3047425"/>
                <a:chExt cx="4407743" cy="553998"/>
              </a:xfrm>
            </p:grpSpPr>
            <p:sp>
              <p:nvSpPr>
                <p:cNvPr id="33" name="菱形 32"/>
                <p:cNvSpPr/>
                <p:nvPr/>
              </p:nvSpPr>
              <p:spPr>
                <a:xfrm>
                  <a:off x="-2765213" y="3067037"/>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p:cNvSpPr txBox="1"/>
                <p:nvPr/>
              </p:nvSpPr>
              <p:spPr>
                <a:xfrm>
                  <a:off x="-2057403" y="3047425"/>
                  <a:ext cx="3699933"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rPr>
                    <a:t>研究内容</a:t>
                  </a:r>
                  <a:endParaRPr kumimoji="0" lang="zh-CN" altLang="en-US" sz="30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endParaRPr>
                </a:p>
              </p:txBody>
            </p:sp>
          </p:grpSp>
          <p:sp>
            <p:nvSpPr>
              <p:cNvPr id="29" name="菱形 28"/>
              <p:cNvSpPr/>
              <p:nvPr/>
            </p:nvSpPr>
            <p:spPr>
              <a:xfrm>
                <a:off x="-2765213" y="388321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4" name="文本框 23"/>
            <p:cNvSpPr txBox="1"/>
            <p:nvPr/>
          </p:nvSpPr>
          <p:spPr>
            <a:xfrm>
              <a:off x="3230684" y="2807272"/>
              <a:ext cx="3098197"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00"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下一步工作计划</a:t>
              </a:r>
              <a:endParaRPr kumimoji="0" lang="zh-CN" altLang="en-US" sz="3000"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endParaRPr>
            </a:p>
          </p:txBody>
        </p:sp>
      </p:grpSp>
      <p:sp>
        <p:nvSpPr>
          <p:cNvPr id="3" name="灯片编号占位符 2"/>
          <p:cNvSpPr>
            <a:spLocks noGrp="1"/>
          </p:cNvSpPr>
          <p:nvPr>
            <p:ph type="sldNum" sz="quarter" idx="10"/>
          </p:nvPr>
        </p:nvSpPr>
        <p:spPr/>
        <p:txBody>
          <a:bodyPr/>
          <a:lstStyle/>
          <a:p>
            <a:fld id="{54B3F8C3-4D34-464E-BB5A-60724E4C6E9F}" type="slidenum">
              <a:rPr lang="zh-CN" altLang="en-US" smtClean="0">
                <a:solidFill>
                  <a:srgbClr val="203864"/>
                </a:solidFill>
              </a:rPr>
            </a:fld>
            <a:endParaRPr lang="zh-CN" altLang="en-US" dirty="0">
              <a:solidFill>
                <a:srgbClr val="20386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7326162"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1</a:t>
            </a:r>
            <a:endParaRPr lang="zh-CN" altLang="en-US" dirty="0"/>
          </a:p>
        </p:txBody>
      </p:sp>
      <p:sp>
        <p:nvSpPr>
          <p:cNvPr id="7" name="标题 15"/>
          <p:cNvSpPr txBox="1"/>
          <p:nvPr/>
        </p:nvSpPr>
        <p:spPr>
          <a:xfrm>
            <a:off x="11452" y="962096"/>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rPr>
              <a:t>GNN</a:t>
            </a:r>
            <a:r>
              <a:rPr lang="zh-CN" altLang="en-US" sz="2800" b="1" dirty="0">
                <a:solidFill>
                  <a:srgbClr val="203864"/>
                </a:solidFill>
                <a:latin typeface="微软雅黑" panose="020B0503020204020204" pitchFamily="34" charset="-122"/>
                <a:ea typeface="微软雅黑" panose="020B0503020204020204" pitchFamily="34" charset="-122"/>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rPr>
              <a:t>CSR</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1"/>
          <a:stretch>
            <a:fillRect/>
          </a:stretch>
        </p:blipFill>
        <p:spPr>
          <a:xfrm>
            <a:off x="2633960" y="1403315"/>
            <a:ext cx="6134100" cy="5419725"/>
          </a:xfrm>
          <a:prstGeom prst="rect">
            <a:avLst/>
          </a:prstGeom>
        </p:spPr>
      </p:pic>
      <p:cxnSp>
        <p:nvCxnSpPr>
          <p:cNvPr id="24" name="直接连接符 23"/>
          <p:cNvCxnSpPr/>
          <p:nvPr/>
        </p:nvCxnSpPr>
        <p:spPr>
          <a:xfrm>
            <a:off x="386070" y="1447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7326162"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1</a:t>
            </a:r>
            <a:endParaRPr lang="zh-CN" altLang="en-US" dirty="0"/>
          </a:p>
        </p:txBody>
      </p:sp>
      <p:sp>
        <p:nvSpPr>
          <p:cNvPr id="7" name="标题 15"/>
          <p:cNvSpPr txBox="1"/>
          <p:nvPr/>
        </p:nvSpPr>
        <p:spPr>
          <a:xfrm>
            <a:off x="11452" y="962096"/>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rPr>
              <a:t>GNN</a:t>
            </a:r>
            <a:r>
              <a:rPr lang="zh-CN" altLang="en-US" sz="2800" b="1" dirty="0">
                <a:solidFill>
                  <a:srgbClr val="203864"/>
                </a:solidFill>
                <a:latin typeface="微软雅黑" panose="020B0503020204020204" pitchFamily="34" charset="-122"/>
                <a:ea typeface="微软雅黑" panose="020B0503020204020204" pitchFamily="34" charset="-122"/>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rPr>
              <a:t>CSR</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86070" y="1447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0204" y="1600721"/>
            <a:ext cx="5764942" cy="525657"/>
          </a:xfrm>
          <a:prstGeom prst="rect">
            <a:avLst/>
          </a:prstGeom>
          <a:noFill/>
        </p:spPr>
        <p:txBody>
          <a:bodyPr wrap="square" rtlCol="0">
            <a:spAutoFit/>
          </a:bodyPr>
          <a:lstStyle/>
          <a:p>
            <a:pPr marL="171450" indent="-171450">
              <a:lnSpc>
                <a:spcPct val="130000"/>
              </a:lnSpc>
              <a:buFont typeface="Wingdings" panose="05000000000000000000" pitchFamily="2" charset="2"/>
              <a:buChar char="Ø"/>
            </a:pPr>
            <a:r>
              <a:rPr kumimoji="1" lang="zh-CN" altLang="en-US" sz="2000" b="1" dirty="0">
                <a:solidFill>
                  <a:srgbClr val="203864"/>
                </a:solidFill>
                <a:latin typeface="微软雅黑" panose="020B0503020204020204" pitchFamily="34" charset="-122"/>
                <a:ea typeface="微软雅黑" panose="020B0503020204020204" pitchFamily="34" charset="-122"/>
              </a:rPr>
              <a:t> </a:t>
            </a:r>
            <a:r>
              <a:rPr kumimoji="1" lang="zh-CN" altLang="en-US" sz="2400" b="1" dirty="0">
                <a:solidFill>
                  <a:srgbClr val="203864"/>
                </a:solidFill>
                <a:latin typeface="微软雅黑" panose="020B0503020204020204" pitchFamily="34" charset="-122"/>
                <a:ea typeface="微软雅黑" panose="020B0503020204020204" pitchFamily="34" charset="-122"/>
              </a:rPr>
              <a:t>对应场景的图模型构建</a:t>
            </a:r>
            <a:endParaRPr kumimoji="1" lang="zh-CN" altLang="en-US" sz="2000" b="1" dirty="0">
              <a:solidFill>
                <a:srgbClr val="203864"/>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229054" y="2513075"/>
            <a:ext cx="2733540" cy="2139756"/>
            <a:chOff x="222101" y="1609732"/>
            <a:chExt cx="2190561" cy="1714724"/>
          </a:xfrm>
        </p:grpSpPr>
        <p:grpSp>
          <p:nvGrpSpPr>
            <p:cNvPr id="9" name="组合 8"/>
            <p:cNvGrpSpPr/>
            <p:nvPr/>
          </p:nvGrpSpPr>
          <p:grpSpPr>
            <a:xfrm>
              <a:off x="222101" y="1612972"/>
              <a:ext cx="1097819" cy="1711484"/>
              <a:chOff x="1104073" y="1755642"/>
              <a:chExt cx="1097819" cy="1711484"/>
            </a:xfrm>
          </p:grpSpPr>
          <p:grpSp>
            <p:nvGrpSpPr>
              <p:cNvPr id="29" name="组合 28"/>
              <p:cNvGrpSpPr/>
              <p:nvPr/>
            </p:nvGrpSpPr>
            <p:grpSpPr>
              <a:xfrm>
                <a:off x="1104073" y="1755642"/>
                <a:ext cx="1097819" cy="1711484"/>
                <a:chOff x="669224" y="1607067"/>
                <a:chExt cx="906150" cy="1558578"/>
              </a:xfrm>
            </p:grpSpPr>
            <p:pic>
              <p:nvPicPr>
                <p:cNvPr id="34" name="图形 33"/>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957078" y="2849827"/>
                  <a:ext cx="310641" cy="315818"/>
                </a:xfrm>
                <a:prstGeom prst="rect">
                  <a:avLst/>
                </a:prstGeom>
              </p:spPr>
            </p:pic>
            <p:pic>
              <p:nvPicPr>
                <p:cNvPr id="35" name="图形 34"/>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973301" y="1607067"/>
                  <a:ext cx="310641" cy="315818"/>
                </a:xfrm>
                <a:prstGeom prst="rect">
                  <a:avLst/>
                </a:prstGeom>
              </p:spPr>
            </p:pic>
            <p:pic>
              <p:nvPicPr>
                <p:cNvPr id="36" name="图形 3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69224" y="2166497"/>
                  <a:ext cx="159181" cy="161834"/>
                </a:xfrm>
                <a:prstGeom prst="rect">
                  <a:avLst/>
                </a:prstGeom>
              </p:spPr>
            </p:pic>
            <p:pic>
              <p:nvPicPr>
                <p:cNvPr id="38" name="图形 3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416193" y="2383792"/>
                  <a:ext cx="159181" cy="161834"/>
                </a:xfrm>
                <a:prstGeom prst="rect">
                  <a:avLst/>
                </a:prstGeom>
              </p:spPr>
            </p:pic>
            <p:pic>
              <p:nvPicPr>
                <p:cNvPr id="39" name="图形 3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416193" y="2145602"/>
                  <a:ext cx="159181" cy="161834"/>
                </a:xfrm>
                <a:prstGeom prst="rect">
                  <a:avLst/>
                </a:prstGeom>
              </p:spPr>
            </p:pic>
            <p:pic>
              <p:nvPicPr>
                <p:cNvPr id="40" name="图形 3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669224" y="2405959"/>
                  <a:ext cx="159181" cy="161834"/>
                </a:xfrm>
                <a:prstGeom prst="rect">
                  <a:avLst/>
                </a:prstGeom>
              </p:spPr>
            </p:pic>
            <p:cxnSp>
              <p:nvCxnSpPr>
                <p:cNvPr id="41" name="直接箭头连接符 40"/>
                <p:cNvCxnSpPr/>
                <p:nvPr/>
              </p:nvCxnSpPr>
              <p:spPr>
                <a:xfrm>
                  <a:off x="1196270" y="1902278"/>
                  <a:ext cx="262350" cy="246613"/>
                </a:xfrm>
                <a:prstGeom prst="straightConnector1">
                  <a:avLst/>
                </a:prstGeom>
                <a:noFill/>
                <a:ln w="6350" cap="flat" cmpd="sng" algn="ctr">
                  <a:solidFill>
                    <a:srgbClr val="C00000"/>
                  </a:solidFill>
                  <a:prstDash val="lgDash"/>
                  <a:miter lim="800000"/>
                  <a:tailEnd type="triangle"/>
                </a:ln>
                <a:effectLst/>
              </p:spPr>
            </p:cxnSp>
            <p:cxnSp>
              <p:nvCxnSpPr>
                <p:cNvPr id="42" name="直接箭头连接符 41"/>
                <p:cNvCxnSpPr/>
                <p:nvPr/>
              </p:nvCxnSpPr>
              <p:spPr>
                <a:xfrm flipH="1" flipV="1">
                  <a:off x="796080" y="2565831"/>
                  <a:ext cx="201298" cy="283902"/>
                </a:xfrm>
                <a:prstGeom prst="straightConnector1">
                  <a:avLst/>
                </a:prstGeom>
                <a:noFill/>
                <a:ln w="6350" cap="flat" cmpd="sng" algn="ctr">
                  <a:solidFill>
                    <a:srgbClr val="C00000"/>
                  </a:solidFill>
                  <a:prstDash val="dashDot"/>
                  <a:miter lim="800000"/>
                  <a:tailEnd type="triangle"/>
                </a:ln>
                <a:effectLst/>
              </p:spPr>
            </p:cxnSp>
            <p:cxnSp>
              <p:nvCxnSpPr>
                <p:cNvPr id="43" name="直接箭头连接符 42"/>
                <p:cNvCxnSpPr/>
                <p:nvPr/>
              </p:nvCxnSpPr>
              <p:spPr>
                <a:xfrm flipV="1">
                  <a:off x="1210242" y="2565831"/>
                  <a:ext cx="249233" cy="282724"/>
                </a:xfrm>
                <a:prstGeom prst="straightConnector1">
                  <a:avLst/>
                </a:prstGeom>
                <a:noFill/>
                <a:ln w="6350" cap="flat" cmpd="sng" algn="ctr">
                  <a:solidFill>
                    <a:srgbClr val="C00000"/>
                  </a:solidFill>
                  <a:prstDash val="dashDot"/>
                  <a:miter lim="800000"/>
                  <a:tailEnd type="triangle"/>
                </a:ln>
                <a:effectLst/>
              </p:spPr>
            </p:cxnSp>
            <p:cxnSp>
              <p:nvCxnSpPr>
                <p:cNvPr id="44" name="直接箭头连接符 43"/>
                <p:cNvCxnSpPr/>
                <p:nvPr/>
              </p:nvCxnSpPr>
              <p:spPr>
                <a:xfrm flipH="1">
                  <a:off x="778811" y="1918546"/>
                  <a:ext cx="235836" cy="208161"/>
                </a:xfrm>
                <a:prstGeom prst="straightConnector1">
                  <a:avLst/>
                </a:prstGeom>
                <a:noFill/>
                <a:ln w="6350" cap="flat" cmpd="sng" algn="ctr">
                  <a:solidFill>
                    <a:srgbClr val="C00000"/>
                  </a:solidFill>
                  <a:prstDash val="solid"/>
                  <a:miter lim="800000"/>
                  <a:tailEnd type="triangle"/>
                </a:ln>
                <a:effectLst/>
              </p:spPr>
            </p:cxnSp>
          </p:grpSp>
          <p:pic>
            <p:nvPicPr>
              <p:cNvPr id="30" name="图形 2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538161" y="2452876"/>
                <a:ext cx="192851" cy="177711"/>
              </a:xfrm>
              <a:prstGeom prst="rect">
                <a:avLst/>
              </a:prstGeom>
            </p:spPr>
          </p:pic>
          <p:cxnSp>
            <p:nvCxnSpPr>
              <p:cNvPr id="31" name="直接箭头连接符 30"/>
              <p:cNvCxnSpPr>
                <a:stCxn id="35" idx="2"/>
                <a:endCxn id="30" idx="0"/>
              </p:cNvCxnSpPr>
              <p:nvPr/>
            </p:nvCxnSpPr>
            <p:spPr>
              <a:xfrm flipH="1">
                <a:off x="1634586" y="2102444"/>
                <a:ext cx="26056" cy="350432"/>
              </a:xfrm>
              <a:prstGeom prst="straightConnector1">
                <a:avLst/>
              </a:prstGeom>
              <a:noFill/>
              <a:ln w="6350" cap="flat" cmpd="sng" algn="ctr">
                <a:solidFill>
                  <a:srgbClr val="C00000"/>
                </a:solidFill>
                <a:prstDash val="dash"/>
                <a:miter lim="800000"/>
                <a:tailEnd type="triangle"/>
              </a:ln>
              <a:effectLst/>
            </p:spPr>
          </p:cxnSp>
          <p:pic>
            <p:nvPicPr>
              <p:cNvPr id="32" name="图形 3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527950" y="2670167"/>
                <a:ext cx="192851" cy="177711"/>
              </a:xfrm>
              <a:prstGeom prst="rect">
                <a:avLst/>
              </a:prstGeom>
            </p:spPr>
          </p:pic>
          <p:cxnSp>
            <p:nvCxnSpPr>
              <p:cNvPr id="33" name="直接箭头连接符 32"/>
              <p:cNvCxnSpPr>
                <a:stCxn id="34" idx="0"/>
                <a:endCxn id="32" idx="2"/>
              </p:cNvCxnSpPr>
              <p:nvPr/>
            </p:nvCxnSpPr>
            <p:spPr>
              <a:xfrm flipH="1" flipV="1">
                <a:off x="1624375" y="2847878"/>
                <a:ext cx="16613" cy="272446"/>
              </a:xfrm>
              <a:prstGeom prst="straightConnector1">
                <a:avLst/>
              </a:prstGeom>
              <a:noFill/>
              <a:ln w="6350" cap="flat" cmpd="sng" algn="ctr">
                <a:solidFill>
                  <a:srgbClr val="C00000"/>
                </a:solidFill>
                <a:prstDash val="solid"/>
                <a:miter lim="800000"/>
                <a:tailEnd type="triangle"/>
              </a:ln>
              <a:effectLst/>
            </p:spPr>
          </p:cxnSp>
        </p:grpSp>
        <p:grpSp>
          <p:nvGrpSpPr>
            <p:cNvPr id="10" name="组合 9"/>
            <p:cNvGrpSpPr/>
            <p:nvPr/>
          </p:nvGrpSpPr>
          <p:grpSpPr>
            <a:xfrm>
              <a:off x="1314843" y="1609732"/>
              <a:ext cx="1097819" cy="1711484"/>
              <a:chOff x="1104073" y="1755642"/>
              <a:chExt cx="1097819" cy="1711484"/>
            </a:xfrm>
          </p:grpSpPr>
          <p:grpSp>
            <p:nvGrpSpPr>
              <p:cNvPr id="11" name="组合 10"/>
              <p:cNvGrpSpPr/>
              <p:nvPr/>
            </p:nvGrpSpPr>
            <p:grpSpPr>
              <a:xfrm>
                <a:off x="1104073" y="1755642"/>
                <a:ext cx="1097819" cy="1711484"/>
                <a:chOff x="669224" y="1607067"/>
                <a:chExt cx="906150" cy="1558578"/>
              </a:xfrm>
            </p:grpSpPr>
            <p:pic>
              <p:nvPicPr>
                <p:cNvPr id="18" name="图形 17"/>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957078" y="2849827"/>
                  <a:ext cx="310641" cy="315818"/>
                </a:xfrm>
                <a:prstGeom prst="rect">
                  <a:avLst/>
                </a:prstGeom>
              </p:spPr>
            </p:pic>
            <p:pic>
              <p:nvPicPr>
                <p:cNvPr id="19" name="图形 18"/>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973301" y="1607067"/>
                  <a:ext cx="310641" cy="315818"/>
                </a:xfrm>
                <a:prstGeom prst="rect">
                  <a:avLst/>
                </a:prstGeom>
              </p:spPr>
            </p:pic>
            <p:pic>
              <p:nvPicPr>
                <p:cNvPr id="20" name="图形 1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669224" y="2166497"/>
                  <a:ext cx="159181" cy="161834"/>
                </a:xfrm>
                <a:prstGeom prst="rect">
                  <a:avLst/>
                </a:prstGeom>
              </p:spPr>
            </p:pic>
            <p:pic>
              <p:nvPicPr>
                <p:cNvPr id="21" name="图形 2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416193" y="2383792"/>
                  <a:ext cx="159181" cy="161834"/>
                </a:xfrm>
                <a:prstGeom prst="rect">
                  <a:avLst/>
                </a:prstGeom>
              </p:spPr>
            </p:pic>
            <p:pic>
              <p:nvPicPr>
                <p:cNvPr id="22" name="图形 2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1416193" y="2145602"/>
                  <a:ext cx="159181" cy="161834"/>
                </a:xfrm>
                <a:prstGeom prst="rect">
                  <a:avLst/>
                </a:prstGeom>
              </p:spPr>
            </p:pic>
            <p:pic>
              <p:nvPicPr>
                <p:cNvPr id="23" name="图形 2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669224" y="2405959"/>
                  <a:ext cx="159181" cy="161834"/>
                </a:xfrm>
                <a:prstGeom prst="rect">
                  <a:avLst/>
                </a:prstGeom>
              </p:spPr>
            </p:pic>
            <p:cxnSp>
              <p:nvCxnSpPr>
                <p:cNvPr id="25" name="直接箭头连接符 24"/>
                <p:cNvCxnSpPr/>
                <p:nvPr/>
              </p:nvCxnSpPr>
              <p:spPr>
                <a:xfrm>
                  <a:off x="1196270" y="1902278"/>
                  <a:ext cx="262350" cy="246613"/>
                </a:xfrm>
                <a:prstGeom prst="straightConnector1">
                  <a:avLst/>
                </a:prstGeom>
                <a:noFill/>
                <a:ln w="6350" cap="flat" cmpd="sng" algn="ctr">
                  <a:solidFill>
                    <a:srgbClr val="C00000"/>
                  </a:solidFill>
                  <a:prstDash val="dashDot"/>
                  <a:miter lim="800000"/>
                  <a:tailEnd type="triangle"/>
                </a:ln>
                <a:effectLst/>
              </p:spPr>
            </p:cxnSp>
            <p:cxnSp>
              <p:nvCxnSpPr>
                <p:cNvPr id="26" name="直接箭头连接符 25"/>
                <p:cNvCxnSpPr/>
                <p:nvPr/>
              </p:nvCxnSpPr>
              <p:spPr>
                <a:xfrm flipH="1" flipV="1">
                  <a:off x="796080" y="2565831"/>
                  <a:ext cx="201298" cy="283902"/>
                </a:xfrm>
                <a:prstGeom prst="straightConnector1">
                  <a:avLst/>
                </a:prstGeom>
                <a:noFill/>
                <a:ln w="6350" cap="flat" cmpd="sng" algn="ctr">
                  <a:solidFill>
                    <a:srgbClr val="C00000"/>
                  </a:solidFill>
                  <a:prstDash val="dashDot"/>
                  <a:miter lim="800000"/>
                  <a:tailEnd type="triangle"/>
                </a:ln>
                <a:effectLst/>
              </p:spPr>
            </p:cxnSp>
            <p:cxnSp>
              <p:nvCxnSpPr>
                <p:cNvPr id="27" name="直接箭头连接符 26"/>
                <p:cNvCxnSpPr/>
                <p:nvPr/>
              </p:nvCxnSpPr>
              <p:spPr>
                <a:xfrm flipV="1">
                  <a:off x="1210242" y="2565831"/>
                  <a:ext cx="249233" cy="282724"/>
                </a:xfrm>
                <a:prstGeom prst="straightConnector1">
                  <a:avLst/>
                </a:prstGeom>
                <a:noFill/>
                <a:ln w="6350" cap="flat" cmpd="sng" algn="ctr">
                  <a:solidFill>
                    <a:srgbClr val="C00000"/>
                  </a:solidFill>
                  <a:prstDash val="solid"/>
                  <a:miter lim="800000"/>
                  <a:tailEnd type="triangle"/>
                </a:ln>
                <a:effectLst/>
              </p:spPr>
            </p:cxnSp>
            <p:cxnSp>
              <p:nvCxnSpPr>
                <p:cNvPr id="28" name="直接箭头连接符 27"/>
                <p:cNvCxnSpPr/>
                <p:nvPr/>
              </p:nvCxnSpPr>
              <p:spPr>
                <a:xfrm flipH="1">
                  <a:off x="778811" y="1918546"/>
                  <a:ext cx="235836" cy="208161"/>
                </a:xfrm>
                <a:prstGeom prst="straightConnector1">
                  <a:avLst/>
                </a:prstGeom>
                <a:noFill/>
                <a:ln w="6350" cap="flat" cmpd="sng" algn="ctr">
                  <a:solidFill>
                    <a:srgbClr val="C00000"/>
                  </a:solidFill>
                  <a:prstDash val="dash"/>
                  <a:miter lim="800000"/>
                  <a:tailEnd type="triangle"/>
                </a:ln>
                <a:effectLst/>
              </p:spPr>
            </p:cxnSp>
          </p:grpSp>
          <p:pic>
            <p:nvPicPr>
              <p:cNvPr id="12" name="图形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538161" y="2452876"/>
                <a:ext cx="192851" cy="177711"/>
              </a:xfrm>
              <a:prstGeom prst="rect">
                <a:avLst/>
              </a:prstGeom>
            </p:spPr>
          </p:pic>
          <p:cxnSp>
            <p:nvCxnSpPr>
              <p:cNvPr id="14" name="直接箭头连接符 13"/>
              <p:cNvCxnSpPr>
                <a:stCxn id="19" idx="2"/>
                <a:endCxn id="12" idx="0"/>
              </p:cNvCxnSpPr>
              <p:nvPr/>
            </p:nvCxnSpPr>
            <p:spPr>
              <a:xfrm flipH="1">
                <a:off x="1634586" y="2102444"/>
                <a:ext cx="26056" cy="350432"/>
              </a:xfrm>
              <a:prstGeom prst="straightConnector1">
                <a:avLst/>
              </a:prstGeom>
              <a:noFill/>
              <a:ln w="6350" cap="flat" cmpd="sng" algn="ctr">
                <a:solidFill>
                  <a:srgbClr val="C00000"/>
                </a:solidFill>
                <a:prstDash val="solid"/>
                <a:miter lim="800000"/>
                <a:tailEnd type="triangle"/>
              </a:ln>
              <a:effectLst/>
            </p:spPr>
          </p:cxnSp>
          <p:pic>
            <p:nvPicPr>
              <p:cNvPr id="15" name="图形 1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1527950" y="2670167"/>
                <a:ext cx="192851" cy="177711"/>
              </a:xfrm>
              <a:prstGeom prst="rect">
                <a:avLst/>
              </a:prstGeom>
            </p:spPr>
          </p:pic>
          <p:cxnSp>
            <p:nvCxnSpPr>
              <p:cNvPr id="16" name="直接箭头连接符 15"/>
              <p:cNvCxnSpPr>
                <a:stCxn id="18" idx="0"/>
                <a:endCxn id="15" idx="2"/>
              </p:cNvCxnSpPr>
              <p:nvPr/>
            </p:nvCxnSpPr>
            <p:spPr>
              <a:xfrm flipH="1" flipV="1">
                <a:off x="1624375" y="2847878"/>
                <a:ext cx="16613" cy="272446"/>
              </a:xfrm>
              <a:prstGeom prst="straightConnector1">
                <a:avLst/>
              </a:prstGeom>
              <a:noFill/>
              <a:ln w="6350" cap="flat" cmpd="sng" algn="ctr">
                <a:solidFill>
                  <a:srgbClr val="C00000"/>
                </a:solidFill>
                <a:prstDash val="dashDot"/>
                <a:miter lim="800000"/>
                <a:tailEnd type="triangle"/>
              </a:ln>
              <a:effectLst/>
            </p:spPr>
          </p:cxnSp>
        </p:grpSp>
      </p:grpSp>
      <p:sp>
        <p:nvSpPr>
          <p:cNvPr id="45" name="矩形 44"/>
          <p:cNvSpPr/>
          <p:nvPr/>
        </p:nvSpPr>
        <p:spPr>
          <a:xfrm>
            <a:off x="210487" y="2513075"/>
            <a:ext cx="1358925" cy="213571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矩形 45"/>
          <p:cNvSpPr/>
          <p:nvPr/>
        </p:nvSpPr>
        <p:spPr>
          <a:xfrm>
            <a:off x="1603669" y="2514219"/>
            <a:ext cx="1358925" cy="2134569"/>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箭头: 右 1"/>
          <p:cNvSpPr/>
          <p:nvPr/>
        </p:nvSpPr>
        <p:spPr>
          <a:xfrm>
            <a:off x="3068703" y="3383134"/>
            <a:ext cx="389847" cy="462837"/>
          </a:xfrm>
          <a:prstGeom prst="rightArrow">
            <a:avLst/>
          </a:prstGeom>
          <a:solidFill>
            <a:srgbClr val="20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495307" y="2496408"/>
            <a:ext cx="4309311" cy="2000326"/>
            <a:chOff x="3857004" y="1925130"/>
            <a:chExt cx="4426356" cy="2095153"/>
          </a:xfrm>
        </p:grpSpPr>
        <p:grpSp>
          <p:nvGrpSpPr>
            <p:cNvPr id="51" name="组合 50"/>
            <p:cNvGrpSpPr/>
            <p:nvPr/>
          </p:nvGrpSpPr>
          <p:grpSpPr>
            <a:xfrm>
              <a:off x="3857004" y="1925130"/>
              <a:ext cx="4426356" cy="2095153"/>
              <a:chOff x="2955839" y="1614058"/>
              <a:chExt cx="4426356" cy="2095153"/>
            </a:xfrm>
          </p:grpSpPr>
          <p:grpSp>
            <p:nvGrpSpPr>
              <p:cNvPr id="58" name="组合 57"/>
              <p:cNvGrpSpPr/>
              <p:nvPr/>
            </p:nvGrpSpPr>
            <p:grpSpPr>
              <a:xfrm>
                <a:off x="2955839" y="1618027"/>
                <a:ext cx="2208466" cy="2091184"/>
                <a:chOff x="3124453" y="1303279"/>
                <a:chExt cx="2477265" cy="2546597"/>
              </a:xfrm>
            </p:grpSpPr>
            <p:grpSp>
              <p:nvGrpSpPr>
                <p:cNvPr id="95" name="组合 94"/>
                <p:cNvGrpSpPr/>
                <p:nvPr/>
              </p:nvGrpSpPr>
              <p:grpSpPr>
                <a:xfrm>
                  <a:off x="3274371" y="1404080"/>
                  <a:ext cx="2190573" cy="1203721"/>
                  <a:chOff x="3274371" y="1404080"/>
                  <a:chExt cx="2190573" cy="1203721"/>
                </a:xfrm>
              </p:grpSpPr>
              <p:sp>
                <p:nvSpPr>
                  <p:cNvPr id="118" name="椭圆 117"/>
                  <p:cNvSpPr/>
                  <p:nvPr/>
                </p:nvSpPr>
                <p:spPr>
                  <a:xfrm rot="12282395">
                    <a:off x="3379923" y="1404080"/>
                    <a:ext cx="647843" cy="1112187"/>
                  </a:xfrm>
                  <a:prstGeom prst="ellipse">
                    <a:avLst/>
                  </a:prstGeom>
                  <a:no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19" name="组合 118"/>
                  <p:cNvGrpSpPr/>
                  <p:nvPr/>
                </p:nvGrpSpPr>
                <p:grpSpPr>
                  <a:xfrm rot="420278">
                    <a:off x="4099648" y="1474029"/>
                    <a:ext cx="648854" cy="1129047"/>
                    <a:chOff x="4132176" y="1519132"/>
                    <a:chExt cx="648854" cy="1129047"/>
                  </a:xfrm>
                </p:grpSpPr>
                <p:sp>
                  <p:nvSpPr>
                    <p:cNvPr id="132" name="椭圆 131"/>
                    <p:cNvSpPr/>
                    <p:nvPr/>
                  </p:nvSpPr>
                  <p:spPr>
                    <a:xfrm rot="873923">
                      <a:off x="4132176" y="1519132"/>
                      <a:ext cx="648854" cy="1129047"/>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3" name="图形 13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4378715" y="1566776"/>
                      <a:ext cx="376348" cy="346802"/>
                    </a:xfrm>
                    <a:prstGeom prst="rect">
                      <a:avLst/>
                    </a:prstGeom>
                  </p:spPr>
                </p:pic>
                <p:pic>
                  <p:nvPicPr>
                    <p:cNvPr id="134" name="图形 13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09423" y="2360023"/>
                      <a:ext cx="192851" cy="177713"/>
                    </a:xfrm>
                    <a:prstGeom prst="rect">
                      <a:avLst/>
                    </a:prstGeom>
                  </p:spPr>
                </p:pic>
                <p:cxnSp>
                  <p:nvCxnSpPr>
                    <p:cNvPr id="135" name="直接箭头连接符 134"/>
                    <p:cNvCxnSpPr/>
                    <p:nvPr/>
                  </p:nvCxnSpPr>
                  <p:spPr>
                    <a:xfrm rot="21179722" flipH="1">
                      <a:off x="4332504" y="1941586"/>
                      <a:ext cx="162803" cy="382871"/>
                    </a:xfrm>
                    <a:prstGeom prst="straightConnector1">
                      <a:avLst/>
                    </a:prstGeom>
                    <a:noFill/>
                    <a:ln w="6350" cap="flat" cmpd="sng" algn="ctr">
                      <a:solidFill>
                        <a:srgbClr val="4472C4">
                          <a:lumMod val="50000"/>
                        </a:srgbClr>
                      </a:solidFill>
                      <a:prstDash val="solid"/>
                      <a:miter lim="800000"/>
                      <a:tailEnd type="triangle"/>
                    </a:ln>
                    <a:effectLst/>
                  </p:spPr>
                </p:cxnSp>
              </p:grpSp>
              <p:grpSp>
                <p:nvGrpSpPr>
                  <p:cNvPr id="120" name="组合 119"/>
                  <p:cNvGrpSpPr/>
                  <p:nvPr/>
                </p:nvGrpSpPr>
                <p:grpSpPr>
                  <a:xfrm rot="19826917">
                    <a:off x="3274371" y="1573384"/>
                    <a:ext cx="814353" cy="760990"/>
                    <a:chOff x="3442447" y="1567417"/>
                    <a:chExt cx="814353" cy="760990"/>
                  </a:xfrm>
                </p:grpSpPr>
                <p:pic>
                  <p:nvPicPr>
                    <p:cNvPr id="128" name="图形 127"/>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3880451" y="1567417"/>
                      <a:ext cx="376349" cy="346805"/>
                    </a:xfrm>
                    <a:prstGeom prst="rect">
                      <a:avLst/>
                    </a:prstGeom>
                  </p:spPr>
                </p:pic>
                <p:cxnSp>
                  <p:nvCxnSpPr>
                    <p:cNvPr id="129" name="直接箭头连接符 128"/>
                    <p:cNvCxnSpPr/>
                    <p:nvPr/>
                  </p:nvCxnSpPr>
                  <p:spPr>
                    <a:xfrm flipH="1">
                      <a:off x="3636235" y="1889661"/>
                      <a:ext cx="320374" cy="301920"/>
                    </a:xfrm>
                    <a:prstGeom prst="straightConnector1">
                      <a:avLst/>
                    </a:prstGeom>
                    <a:noFill/>
                    <a:ln w="6350" cap="flat" cmpd="sng" algn="ctr">
                      <a:solidFill>
                        <a:srgbClr val="C00000"/>
                      </a:solidFill>
                      <a:prstDash val="solid"/>
                      <a:miter lim="800000"/>
                      <a:tailEnd type="triangle"/>
                    </a:ln>
                    <a:effectLst/>
                  </p:spPr>
                </p:cxnSp>
                <p:pic>
                  <p:nvPicPr>
                    <p:cNvPr id="130" name="图形 12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3466683" y="2150697"/>
                      <a:ext cx="192852" cy="177710"/>
                    </a:xfrm>
                    <a:prstGeom prst="rect">
                      <a:avLst/>
                    </a:prstGeom>
                  </p:spPr>
                </p:pic>
                <mc:AlternateContent xmlns:mc="http://schemas.openxmlformats.org/markup-compatibility/2006">
                  <mc:Choice xmlns:a14="http://schemas.microsoft.com/office/drawing/2010/main" Requires="a14">
                    <p:sp>
                      <p:nvSpPr>
                        <p:cNvPr id="131" name="文本框 130"/>
                        <p:cNvSpPr txBox="1"/>
                        <p:nvPr/>
                      </p:nvSpPr>
                      <p:spPr>
                        <a:xfrm rot="19057230">
                          <a:off x="3442447" y="1691380"/>
                          <a:ext cx="553829" cy="33732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en-US" altLang="zh-CN" sz="1200" b="1" i="1" u="none" strike="noStrike" kern="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rPr>
                                    </m:ctrlPr>
                                  </m:sSubPr>
                                  <m:e>
                                    <m:r>
                                      <a:rPr kumimoji="0" lang="en-US" altLang="zh-CN" sz="1200" b="1" i="1" u="none" strike="noStrike" kern="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rPr>
                                      <m:t>𝑵</m:t>
                                    </m:r>
                                  </m:e>
                                  <m:sub>
                                    <m:r>
                                      <a:rPr kumimoji="0" lang="en-US" altLang="zh-CN" sz="1200" b="1" i="1" u="none" strike="noStrike" kern="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rPr>
                                      <m:t>𝟏𝟏</m:t>
                                    </m:r>
                                  </m:sub>
                                </m:sSub>
                              </m:oMath>
                            </m:oMathPara>
                          </a14:m>
                          <a:endParaRPr kumimoji="0" lang="zh-CN" altLang="en-US" sz="12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131" name="文本框 130"/>
                        <p:cNvSpPr txBox="1">
                          <a:spLocks noRot="1" noChangeAspect="1" noMove="1" noResize="1" noEditPoints="1" noAdjustHandles="1" noChangeArrowheads="1" noChangeShapeType="1" noTextEdit="1"/>
                        </p:cNvSpPr>
                        <p:nvPr/>
                      </p:nvSpPr>
                      <p:spPr>
                        <a:xfrm rot="19057230">
                          <a:off x="3442447" y="1691380"/>
                          <a:ext cx="553829" cy="337323"/>
                        </a:xfrm>
                        <a:prstGeom prst="rect">
                          <a:avLst/>
                        </a:prstGeom>
                        <a:blipFill rotWithShape="1">
                          <a:blip r:embed="rId13"/>
                        </a:blipFill>
                      </p:spPr>
                      <p:txBody>
                        <a:bodyPr/>
                        <a:lstStyle/>
                        <a:p>
                          <a:r>
                            <a:rPr lang="zh-CN" altLang="en-US">
                              <a:noFill/>
                            </a:rPr>
                            <a:t> </a:t>
                          </a:r>
                        </a:p>
                      </p:txBody>
                    </p:sp>
                  </mc:Fallback>
                </mc:AlternateContent>
              </p:grpSp>
              <p:sp>
                <p:nvSpPr>
                  <p:cNvPr id="121" name="文本框 120"/>
                  <p:cNvSpPr txBox="1"/>
                  <p:nvPr/>
                </p:nvSpPr>
                <p:spPr>
                  <a:xfrm rot="17561234">
                    <a:off x="4064149" y="1783237"/>
                    <a:ext cx="611032" cy="29345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1050" b="1" i="1"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N12</a:t>
                    </a:r>
                    <a:endParaRPr lang="zh-CN" altLang="en-US" sz="1050" b="1" i="1"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22" name="组合 121"/>
                  <p:cNvGrpSpPr/>
                  <p:nvPr/>
                </p:nvGrpSpPr>
                <p:grpSpPr>
                  <a:xfrm rot="420278">
                    <a:off x="4816090" y="1478754"/>
                    <a:ext cx="648854" cy="1129047"/>
                    <a:chOff x="4132174" y="1519132"/>
                    <a:chExt cx="648854" cy="1129047"/>
                  </a:xfrm>
                </p:grpSpPr>
                <p:sp>
                  <p:nvSpPr>
                    <p:cNvPr id="124" name="椭圆 123"/>
                    <p:cNvSpPr/>
                    <p:nvPr/>
                  </p:nvSpPr>
                  <p:spPr>
                    <a:xfrm rot="873923">
                      <a:off x="4132174" y="1519132"/>
                      <a:ext cx="648854" cy="1129047"/>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25" name="图形 124"/>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4378715" y="1566776"/>
                      <a:ext cx="376348" cy="346802"/>
                    </a:xfrm>
                    <a:prstGeom prst="rect">
                      <a:avLst/>
                    </a:prstGeom>
                  </p:spPr>
                </p:pic>
                <p:pic>
                  <p:nvPicPr>
                    <p:cNvPr id="126" name="图形 12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09422" y="2360023"/>
                      <a:ext cx="192851" cy="177713"/>
                    </a:xfrm>
                    <a:prstGeom prst="rect">
                      <a:avLst/>
                    </a:prstGeom>
                  </p:spPr>
                </p:pic>
                <p:cxnSp>
                  <p:nvCxnSpPr>
                    <p:cNvPr id="127" name="直接箭头连接符 126"/>
                    <p:cNvCxnSpPr/>
                    <p:nvPr/>
                  </p:nvCxnSpPr>
                  <p:spPr>
                    <a:xfrm rot="21179722" flipH="1">
                      <a:off x="4332504" y="1941586"/>
                      <a:ext cx="162803" cy="382871"/>
                    </a:xfrm>
                    <a:prstGeom prst="straightConnector1">
                      <a:avLst/>
                    </a:prstGeom>
                    <a:noFill/>
                    <a:ln w="6350" cap="flat" cmpd="sng" algn="ctr">
                      <a:solidFill>
                        <a:srgbClr val="4472C4">
                          <a:lumMod val="50000"/>
                        </a:srgbClr>
                      </a:solidFill>
                      <a:prstDash val="solid"/>
                      <a:miter lim="800000"/>
                      <a:tailEnd type="triangle"/>
                    </a:ln>
                    <a:effectLst/>
                  </p:spPr>
                </p:cxnSp>
              </p:grpSp>
              <p:sp>
                <p:nvSpPr>
                  <p:cNvPr id="123" name="文本框 122"/>
                  <p:cNvSpPr txBox="1"/>
                  <p:nvPr/>
                </p:nvSpPr>
                <p:spPr>
                  <a:xfrm rot="17561234">
                    <a:off x="4788481" y="1792850"/>
                    <a:ext cx="611031" cy="293451"/>
                  </a:xfrm>
                  <a:prstGeom prst="rect">
                    <a:avLst/>
                  </a:prstGeom>
                  <a:noFill/>
                </p:spPr>
                <p:txBody>
                  <a:bodyPr wrap="square" rtlCol="0">
                    <a:spAutoFit/>
                  </a:bodyPr>
                  <a:lstStyle/>
                  <a:p>
                    <a:pPr>
                      <a:defRPr/>
                    </a:pPr>
                    <a:r>
                      <a:rPr lang="en-US" altLang="zh-CN" sz="1100" b="1" i="1"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N13</a:t>
                    </a:r>
                    <a:endParaRPr lang="zh-CN" altLang="en-US" sz="1100" b="1" i="1"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96" name="组合 95"/>
                <p:cNvGrpSpPr/>
                <p:nvPr/>
              </p:nvGrpSpPr>
              <p:grpSpPr>
                <a:xfrm>
                  <a:off x="3124453" y="1303279"/>
                  <a:ext cx="2477265" cy="2546597"/>
                  <a:chOff x="3124453" y="1303279"/>
                  <a:chExt cx="2477265" cy="2546597"/>
                </a:xfrm>
              </p:grpSpPr>
              <p:grpSp>
                <p:nvGrpSpPr>
                  <p:cNvPr id="97" name="组合 96"/>
                  <p:cNvGrpSpPr/>
                  <p:nvPr/>
                </p:nvGrpSpPr>
                <p:grpSpPr>
                  <a:xfrm>
                    <a:off x="3134462" y="2646153"/>
                    <a:ext cx="2176662" cy="1203723"/>
                    <a:chOff x="3288284" y="1404079"/>
                    <a:chExt cx="2176662" cy="1203723"/>
                  </a:xfrm>
                </p:grpSpPr>
                <p:sp>
                  <p:nvSpPr>
                    <p:cNvPr id="100" name="椭圆 99"/>
                    <p:cNvSpPr/>
                    <p:nvPr/>
                  </p:nvSpPr>
                  <p:spPr>
                    <a:xfrm rot="12282395">
                      <a:off x="3379925" y="1404079"/>
                      <a:ext cx="647843" cy="1112192"/>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1" name="组合 100"/>
                    <p:cNvGrpSpPr/>
                    <p:nvPr/>
                  </p:nvGrpSpPr>
                  <p:grpSpPr>
                    <a:xfrm rot="420278">
                      <a:off x="4099641" y="1474059"/>
                      <a:ext cx="648854" cy="1129047"/>
                      <a:chOff x="4132175" y="1519162"/>
                      <a:chExt cx="648854" cy="1129047"/>
                    </a:xfrm>
                  </p:grpSpPr>
                  <p:sp>
                    <p:nvSpPr>
                      <p:cNvPr id="114" name="椭圆 113"/>
                      <p:cNvSpPr/>
                      <p:nvPr/>
                    </p:nvSpPr>
                    <p:spPr>
                      <a:xfrm rot="873923">
                        <a:off x="4132175" y="1519162"/>
                        <a:ext cx="648854" cy="1129047"/>
                      </a:xfrm>
                      <a:prstGeom prst="ellipse">
                        <a:avLst/>
                      </a:prstGeom>
                      <a:no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15" name="图形 114"/>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4378714" y="1566777"/>
                        <a:ext cx="376348" cy="346802"/>
                      </a:xfrm>
                      <a:prstGeom prst="rect">
                        <a:avLst/>
                      </a:prstGeom>
                    </p:spPr>
                  </p:pic>
                  <p:pic>
                    <p:nvPicPr>
                      <p:cNvPr id="116" name="图形 11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09420" y="2360024"/>
                        <a:ext cx="192851" cy="177713"/>
                      </a:xfrm>
                      <a:prstGeom prst="rect">
                        <a:avLst/>
                      </a:prstGeom>
                    </p:spPr>
                  </p:pic>
                  <p:cxnSp>
                    <p:nvCxnSpPr>
                      <p:cNvPr id="117" name="直接箭头连接符 116"/>
                      <p:cNvCxnSpPr/>
                      <p:nvPr/>
                    </p:nvCxnSpPr>
                    <p:spPr>
                      <a:xfrm rot="21179722" flipH="1">
                        <a:off x="4332504" y="1941586"/>
                        <a:ext cx="162803" cy="382871"/>
                      </a:xfrm>
                      <a:prstGeom prst="straightConnector1">
                        <a:avLst/>
                      </a:prstGeom>
                      <a:noFill/>
                      <a:ln w="6350" cap="flat" cmpd="sng" algn="ctr">
                        <a:solidFill>
                          <a:srgbClr val="C00000"/>
                        </a:solidFill>
                        <a:prstDash val="solid"/>
                        <a:miter lim="800000"/>
                        <a:tailEnd type="triangle"/>
                      </a:ln>
                      <a:effectLst/>
                    </p:spPr>
                  </p:cxnSp>
                </p:grpSp>
                <p:grpSp>
                  <p:nvGrpSpPr>
                    <p:cNvPr id="102" name="组合 101"/>
                    <p:cNvGrpSpPr/>
                    <p:nvPr/>
                  </p:nvGrpSpPr>
                  <p:grpSpPr>
                    <a:xfrm rot="19826917">
                      <a:off x="3288284" y="1570733"/>
                      <a:ext cx="798608" cy="760276"/>
                      <a:chOff x="3457052" y="1568137"/>
                      <a:chExt cx="798608" cy="760276"/>
                    </a:xfrm>
                  </p:grpSpPr>
                  <p:pic>
                    <p:nvPicPr>
                      <p:cNvPr id="110" name="图形 10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a:off x="3879312" y="1568137"/>
                        <a:ext cx="376348" cy="346801"/>
                      </a:xfrm>
                      <a:prstGeom prst="rect">
                        <a:avLst/>
                      </a:prstGeom>
                    </p:spPr>
                  </p:pic>
                  <p:cxnSp>
                    <p:nvCxnSpPr>
                      <p:cNvPr id="111" name="直接箭头连接符 110"/>
                      <p:cNvCxnSpPr/>
                      <p:nvPr/>
                    </p:nvCxnSpPr>
                    <p:spPr>
                      <a:xfrm flipH="1">
                        <a:off x="3636235" y="1889661"/>
                        <a:ext cx="320374" cy="301920"/>
                      </a:xfrm>
                      <a:prstGeom prst="straightConnector1">
                        <a:avLst/>
                      </a:prstGeom>
                      <a:noFill/>
                      <a:ln w="6350" cap="flat" cmpd="sng" algn="ctr">
                        <a:solidFill>
                          <a:srgbClr val="4472C4">
                            <a:lumMod val="50000"/>
                          </a:srgbClr>
                        </a:solidFill>
                        <a:prstDash val="solid"/>
                        <a:miter lim="800000"/>
                        <a:tailEnd type="triangle"/>
                      </a:ln>
                      <a:effectLst/>
                    </p:spPr>
                  </p:cxnSp>
                  <p:pic>
                    <p:nvPicPr>
                      <p:cNvPr id="112" name="图形 1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3466684" y="2150703"/>
                        <a:ext cx="192852" cy="177710"/>
                      </a:xfrm>
                      <a:prstGeom prst="rect">
                        <a:avLst/>
                      </a:prstGeom>
                    </p:spPr>
                  </p:pic>
                  <mc:AlternateContent xmlns:mc="http://schemas.openxmlformats.org/markup-compatibility/2006">
                    <mc:Choice xmlns:a14="http://schemas.microsoft.com/office/drawing/2010/main" Requires="a14">
                      <p:sp>
                        <p:nvSpPr>
                          <p:cNvPr id="113" name="文本框 112"/>
                          <p:cNvSpPr txBox="1"/>
                          <p:nvPr/>
                        </p:nvSpPr>
                        <p:spPr>
                          <a:xfrm rot="19057230">
                            <a:off x="3457052" y="1741539"/>
                            <a:ext cx="553832" cy="30921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050" b="1" i="1" kern="0" dirty="0">
                                          <a:solidFill>
                                            <a:prstClr val="black"/>
                                          </a:solidFill>
                                          <a:latin typeface="Cambria Math" panose="02040503050406030204" pitchFamily="18" charset="0"/>
                                          <a:ea typeface="微软雅黑" panose="020B0503020204020204" pitchFamily="34" charset="-122"/>
                                        </a:rPr>
                                      </m:ctrlPr>
                                    </m:sSubPr>
                                    <m:e>
                                      <m:r>
                                        <a:rPr lang="en-US" altLang="zh-CN" sz="1050" b="1" i="1" kern="0" dirty="0">
                                          <a:solidFill>
                                            <a:prstClr val="black"/>
                                          </a:solidFill>
                                          <a:latin typeface="Cambria Math" panose="02040503050406030204" pitchFamily="18" charset="0"/>
                                          <a:ea typeface="微软雅黑" panose="020B0503020204020204" pitchFamily="34" charset="-122"/>
                                        </a:rPr>
                                        <m:t>𝑵</m:t>
                                      </m:r>
                                    </m:e>
                                    <m:sub>
                                      <m:r>
                                        <a:rPr lang="en-US" altLang="zh-CN" sz="1050" b="1" i="1" kern="0" dirty="0">
                                          <a:solidFill>
                                            <a:prstClr val="black"/>
                                          </a:solidFill>
                                          <a:latin typeface="Cambria Math" panose="02040503050406030204" pitchFamily="18" charset="0"/>
                                          <a:ea typeface="微软雅黑" panose="020B0503020204020204" pitchFamily="34" charset="-122"/>
                                        </a:rPr>
                                        <m:t>𝟐𝟏</m:t>
                                      </m:r>
                                    </m:sub>
                                  </m:sSub>
                                </m:oMath>
                              </m:oMathPara>
                            </a14:m>
                            <a:endParaRPr lang="zh-CN" altLang="en-US" sz="1200" b="1" i="1"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113" name="文本框 112"/>
                          <p:cNvSpPr txBox="1">
                            <a:spLocks noRot="1" noChangeAspect="1" noMove="1" noResize="1" noEditPoints="1" noAdjustHandles="1" noChangeArrowheads="1" noChangeShapeType="1" noTextEdit="1"/>
                          </p:cNvSpPr>
                          <p:nvPr/>
                        </p:nvSpPr>
                        <p:spPr>
                          <a:xfrm rot="19057230">
                            <a:off x="3457052" y="1741539"/>
                            <a:ext cx="553832" cy="309212"/>
                          </a:xfrm>
                          <a:prstGeom prst="rect">
                            <a:avLst/>
                          </a:prstGeom>
                          <a:blipFill rotWithShape="1">
                            <a:blip r:embed="rId16"/>
                          </a:blipFill>
                        </p:spPr>
                        <p:txBody>
                          <a:bodyPr/>
                          <a:lstStyle/>
                          <a:p>
                            <a:r>
                              <a:rPr lang="zh-CN" altLang="en-US">
                                <a:noFill/>
                              </a:rPr>
                              <a:t> </a:t>
                            </a:r>
                          </a:p>
                        </p:txBody>
                      </p:sp>
                    </mc:Fallback>
                  </mc:AlternateContent>
                </p:grpSp>
                <p:sp>
                  <p:nvSpPr>
                    <p:cNvPr id="103" name="文本框 102"/>
                    <p:cNvSpPr txBox="1"/>
                    <p:nvPr/>
                  </p:nvSpPr>
                  <p:spPr>
                    <a:xfrm rot="17561234">
                      <a:off x="4020501" y="1831355"/>
                      <a:ext cx="611031" cy="27618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1000" b="1" i="1"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N22</a:t>
                      </a:r>
                      <a:endParaRPr lang="zh-CN" altLang="en-US" sz="1000" b="1" i="1"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4" name="组合 103"/>
                    <p:cNvGrpSpPr/>
                    <p:nvPr/>
                  </p:nvGrpSpPr>
                  <p:grpSpPr>
                    <a:xfrm rot="420278">
                      <a:off x="4816092" y="1478755"/>
                      <a:ext cx="648854" cy="1129047"/>
                      <a:chOff x="4132176" y="1519133"/>
                      <a:chExt cx="648854" cy="1129047"/>
                    </a:xfrm>
                  </p:grpSpPr>
                  <p:sp>
                    <p:nvSpPr>
                      <p:cNvPr id="106" name="椭圆 105"/>
                      <p:cNvSpPr/>
                      <p:nvPr/>
                    </p:nvSpPr>
                    <p:spPr>
                      <a:xfrm rot="873923">
                        <a:off x="4132176" y="1519133"/>
                        <a:ext cx="648854" cy="1129047"/>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7" name="图形 106"/>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4378721" y="1566775"/>
                        <a:ext cx="376348" cy="346802"/>
                      </a:xfrm>
                      <a:prstGeom prst="rect">
                        <a:avLst/>
                      </a:prstGeom>
                    </p:spPr>
                  </p:pic>
                  <p:pic>
                    <p:nvPicPr>
                      <p:cNvPr id="108" name="图形 10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309425" y="2360023"/>
                        <a:ext cx="192851" cy="177713"/>
                      </a:xfrm>
                      <a:prstGeom prst="rect">
                        <a:avLst/>
                      </a:prstGeom>
                    </p:spPr>
                  </p:pic>
                  <p:cxnSp>
                    <p:nvCxnSpPr>
                      <p:cNvPr id="109" name="直接箭头连接符 108"/>
                      <p:cNvCxnSpPr/>
                      <p:nvPr/>
                    </p:nvCxnSpPr>
                    <p:spPr>
                      <a:xfrm rot="21179722" flipH="1">
                        <a:off x="4332504" y="1941586"/>
                        <a:ext cx="162803" cy="382871"/>
                      </a:xfrm>
                      <a:prstGeom prst="straightConnector1">
                        <a:avLst/>
                      </a:prstGeom>
                      <a:noFill/>
                      <a:ln w="6350" cap="flat" cmpd="sng" algn="ctr">
                        <a:solidFill>
                          <a:srgbClr val="4472C4">
                            <a:lumMod val="50000"/>
                          </a:srgbClr>
                        </a:solidFill>
                        <a:prstDash val="solid"/>
                        <a:miter lim="800000"/>
                        <a:tailEnd type="triangle"/>
                      </a:ln>
                      <a:effectLst/>
                    </p:spPr>
                  </p:cxnSp>
                </p:grpSp>
                <p:sp>
                  <p:nvSpPr>
                    <p:cNvPr id="105" name="文本框 104"/>
                    <p:cNvSpPr txBox="1"/>
                    <p:nvPr/>
                  </p:nvSpPr>
                  <p:spPr>
                    <a:xfrm rot="17561234">
                      <a:off x="4788478" y="1795262"/>
                      <a:ext cx="611031" cy="288630"/>
                    </a:xfrm>
                    <a:prstGeom prst="rect">
                      <a:avLst/>
                    </a:prstGeom>
                    <a:noFill/>
                  </p:spPr>
                  <p:txBody>
                    <a:bodyPr wrap="square" rtlCol="0">
                      <a:spAutoFit/>
                    </a:bodyPr>
                    <a:lstStyle/>
                    <a:p>
                      <a:pPr>
                        <a:defRPr/>
                      </a:pPr>
                      <a:r>
                        <a:rPr lang="en-US" altLang="zh-CN" sz="1050" b="1" i="1"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N33</a:t>
                      </a:r>
                      <a:endParaRPr lang="zh-CN" altLang="en-US" sz="1050" b="1" i="1"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98" name="矩形 97"/>
                  <p:cNvSpPr/>
                  <p:nvPr/>
                </p:nvSpPr>
                <p:spPr>
                  <a:xfrm>
                    <a:off x="3124453" y="1303279"/>
                    <a:ext cx="2477265" cy="2511223"/>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99" name="文本框 98"/>
                  <p:cNvSpPr txBox="1"/>
                  <p:nvPr/>
                </p:nvSpPr>
                <p:spPr>
                  <a:xfrm>
                    <a:off x="3791540" y="2499548"/>
                    <a:ext cx="980971" cy="351613"/>
                  </a:xfrm>
                  <a:prstGeom prst="rect">
                    <a:avLst/>
                  </a:prstGeom>
                  <a:noFill/>
                </p:spPr>
                <p:txBody>
                  <a:bodyPr wrap="square" rtlCol="0">
                    <a:spAutoFit/>
                  </a:bodyPr>
                  <a:lstStyle/>
                  <a:p>
                    <a:pPr algn="ctr">
                      <a:lnSpc>
                        <a:spcPct val="130000"/>
                      </a:lnSpc>
                    </a:pPr>
                    <a:r>
                      <a:rPr kumimoji="1" lang="zh-CN" altLang="en-US" sz="1100" b="1" dirty="0">
                        <a:latin typeface="Times New Roman" panose="02020603050405020304" pitchFamily="18" charset="0"/>
                        <a:ea typeface="宋体" panose="02010600030101010101" pitchFamily="2" charset="-122"/>
                        <a:cs typeface="Times New Roman" panose="02020603050405020304" pitchFamily="18" charset="0"/>
                      </a:rPr>
                      <a:t>一个</a:t>
                    </a:r>
                    <a:r>
                      <a:rPr kumimoji="1" lang="en-US" altLang="zh-CN" sz="1100" b="1" dirty="0">
                        <a:latin typeface="Times New Roman" panose="02020603050405020304" pitchFamily="18" charset="0"/>
                        <a:ea typeface="宋体" panose="02010600030101010101" pitchFamily="2" charset="-122"/>
                        <a:cs typeface="Times New Roman" panose="02020603050405020304" pitchFamily="18" charset="0"/>
                      </a:rPr>
                      <a:t>ESS</a:t>
                    </a:r>
                    <a:endParaRPr kumimoji="1" lang="zh-CN" altLang="en-US" sz="1100" b="1" dirty="0">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59" name="组合 58"/>
              <p:cNvGrpSpPr/>
              <p:nvPr/>
            </p:nvGrpSpPr>
            <p:grpSpPr>
              <a:xfrm>
                <a:off x="5242686" y="1614058"/>
                <a:ext cx="2139509" cy="2093401"/>
                <a:chOff x="3100366" y="1290959"/>
                <a:chExt cx="2501352" cy="2558946"/>
              </a:xfrm>
            </p:grpSpPr>
            <p:grpSp>
              <p:nvGrpSpPr>
                <p:cNvPr id="60" name="组合 59"/>
                <p:cNvGrpSpPr/>
                <p:nvPr/>
              </p:nvGrpSpPr>
              <p:grpSpPr>
                <a:xfrm>
                  <a:off x="3278854" y="1404084"/>
                  <a:ext cx="2186087" cy="1203747"/>
                  <a:chOff x="3278854" y="1404084"/>
                  <a:chExt cx="2186087" cy="1203747"/>
                </a:xfrm>
              </p:grpSpPr>
              <p:sp>
                <p:nvSpPr>
                  <p:cNvPr id="80" name="椭圆 79"/>
                  <p:cNvSpPr/>
                  <p:nvPr/>
                </p:nvSpPr>
                <p:spPr>
                  <a:xfrm rot="12282395">
                    <a:off x="3379922" y="1404084"/>
                    <a:ext cx="647843" cy="1112190"/>
                  </a:xfrm>
                  <a:prstGeom prst="ellipse">
                    <a:avLst/>
                  </a:prstGeom>
                  <a:no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1" name="组合 80"/>
                  <p:cNvGrpSpPr/>
                  <p:nvPr/>
                </p:nvGrpSpPr>
                <p:grpSpPr>
                  <a:xfrm rot="420278">
                    <a:off x="4099642" y="1474059"/>
                    <a:ext cx="648854" cy="1129047"/>
                    <a:chOff x="4132175" y="1519162"/>
                    <a:chExt cx="648854" cy="1129047"/>
                  </a:xfrm>
                </p:grpSpPr>
                <p:sp>
                  <p:nvSpPr>
                    <p:cNvPr id="92" name="椭圆 91"/>
                    <p:cNvSpPr/>
                    <p:nvPr/>
                  </p:nvSpPr>
                  <p:spPr>
                    <a:xfrm rot="873923">
                      <a:off x="4132175" y="1519162"/>
                      <a:ext cx="648854" cy="1129047"/>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3" name="图形 92"/>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4378713" y="1566781"/>
                      <a:ext cx="376348" cy="346802"/>
                    </a:xfrm>
                    <a:prstGeom prst="rect">
                      <a:avLst/>
                    </a:prstGeom>
                  </p:spPr>
                </p:pic>
                <p:cxnSp>
                  <p:nvCxnSpPr>
                    <p:cNvPr id="94" name="直接箭头连接符 93"/>
                    <p:cNvCxnSpPr/>
                    <p:nvPr/>
                  </p:nvCxnSpPr>
                  <p:spPr>
                    <a:xfrm rot="21179722" flipH="1">
                      <a:off x="4332504" y="1941586"/>
                      <a:ext cx="162803" cy="382871"/>
                    </a:xfrm>
                    <a:prstGeom prst="straightConnector1">
                      <a:avLst/>
                    </a:prstGeom>
                    <a:noFill/>
                    <a:ln w="6350" cap="flat" cmpd="sng" algn="ctr">
                      <a:solidFill>
                        <a:srgbClr val="4472C4">
                          <a:lumMod val="50000"/>
                        </a:srgbClr>
                      </a:solidFill>
                      <a:prstDash val="solid"/>
                      <a:miter lim="800000"/>
                      <a:tailEnd type="triangle"/>
                    </a:ln>
                    <a:effectLst/>
                  </p:spPr>
                </p:cxnSp>
              </p:grpSp>
              <p:grpSp>
                <p:nvGrpSpPr>
                  <p:cNvPr id="82" name="组合 81"/>
                  <p:cNvGrpSpPr/>
                  <p:nvPr/>
                </p:nvGrpSpPr>
                <p:grpSpPr>
                  <a:xfrm rot="19826917">
                    <a:off x="3278854" y="1572424"/>
                    <a:ext cx="773415" cy="623963"/>
                    <a:chOff x="3483276" y="1567618"/>
                    <a:chExt cx="773415" cy="623963"/>
                  </a:xfrm>
                </p:grpSpPr>
                <p:pic>
                  <p:nvPicPr>
                    <p:cNvPr id="89" name="图形 88"/>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3880343" y="1567618"/>
                      <a:ext cx="376348" cy="346802"/>
                    </a:xfrm>
                    <a:prstGeom prst="rect">
                      <a:avLst/>
                    </a:prstGeom>
                  </p:spPr>
                </p:pic>
                <p:cxnSp>
                  <p:nvCxnSpPr>
                    <p:cNvPr id="90" name="直接箭头连接符 89"/>
                    <p:cNvCxnSpPr/>
                    <p:nvPr/>
                  </p:nvCxnSpPr>
                  <p:spPr>
                    <a:xfrm flipH="1">
                      <a:off x="3636235" y="1889661"/>
                      <a:ext cx="320374" cy="301920"/>
                    </a:xfrm>
                    <a:prstGeom prst="straightConnector1">
                      <a:avLst/>
                    </a:prstGeom>
                    <a:noFill/>
                    <a:ln w="6350" cap="flat" cmpd="sng" algn="ctr">
                      <a:solidFill>
                        <a:srgbClr val="C00000"/>
                      </a:solidFill>
                      <a:prstDash val="solid"/>
                      <a:miter lim="800000"/>
                      <a:tailEnd type="triangle"/>
                    </a:ln>
                    <a:effectLst/>
                  </p:spPr>
                </p:cxnSp>
                <mc:AlternateContent xmlns:mc="http://schemas.openxmlformats.org/markup-compatibility/2006">
                  <mc:Choice xmlns:a14="http://schemas.microsoft.com/office/drawing/2010/main" Requires="a14">
                    <p:sp>
                      <p:nvSpPr>
                        <p:cNvPr id="91" name="文本框 90"/>
                        <p:cNvSpPr txBox="1"/>
                        <p:nvPr/>
                      </p:nvSpPr>
                      <p:spPr>
                        <a:xfrm rot="19057230">
                          <a:off x="3483276" y="1752175"/>
                          <a:ext cx="553831" cy="31978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en-US" altLang="zh-CN" sz="1100" b="1" i="1" u="none" strike="noStrike" kern="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rPr>
                                    </m:ctrlPr>
                                  </m:sSubPr>
                                  <m:e>
                                    <m:r>
                                      <a:rPr kumimoji="0" lang="en-US" altLang="zh-CN" sz="1100" b="1" i="1" u="none" strike="noStrike" kern="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rPr>
                                      <m:t>𝑵</m:t>
                                    </m:r>
                                  </m:e>
                                  <m:sub>
                                    <m:r>
                                      <a:rPr kumimoji="0" lang="en-US" altLang="zh-CN" sz="1100" b="1" i="1" u="none" strike="noStrike" kern="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rPr>
                                      <m:t>𝟑𝟏</m:t>
                                    </m:r>
                                  </m:sub>
                                </m:sSub>
                              </m:oMath>
                            </m:oMathPara>
                          </a14:m>
                          <a:endParaRPr kumimoji="0" lang="zh-CN" altLang="en-US" sz="1200" b="1" i="0" u="none" strike="noStrike" kern="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91" name="文本框 90"/>
                        <p:cNvSpPr txBox="1">
                          <a:spLocks noRot="1" noChangeAspect="1" noMove="1" noResize="1" noEditPoints="1" noAdjustHandles="1" noChangeArrowheads="1" noChangeShapeType="1" noTextEdit="1"/>
                        </p:cNvSpPr>
                        <p:nvPr/>
                      </p:nvSpPr>
                      <p:spPr>
                        <a:xfrm rot="19057230">
                          <a:off x="3483276" y="1752175"/>
                          <a:ext cx="553831" cy="319789"/>
                        </a:xfrm>
                        <a:prstGeom prst="rect">
                          <a:avLst/>
                        </a:prstGeom>
                        <a:blipFill rotWithShape="1">
                          <a:blip r:embed="rId17"/>
                        </a:blipFill>
                      </p:spPr>
                      <p:txBody>
                        <a:bodyPr/>
                        <a:lstStyle/>
                        <a:p>
                          <a:r>
                            <a:rPr lang="zh-CN" altLang="en-US">
                              <a:noFill/>
                            </a:rPr>
                            <a:t> </a:t>
                          </a:r>
                        </a:p>
                      </p:txBody>
                    </p:sp>
                  </mc:Fallback>
                </mc:AlternateContent>
              </p:grpSp>
              <p:sp>
                <p:nvSpPr>
                  <p:cNvPr id="83" name="文本框 82"/>
                  <p:cNvSpPr txBox="1"/>
                  <p:nvPr/>
                </p:nvSpPr>
                <p:spPr>
                  <a:xfrm rot="17561234">
                    <a:off x="4064154" y="1777039"/>
                    <a:ext cx="611031" cy="305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1050" b="1" i="1"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N32</a:t>
                    </a:r>
                    <a:endParaRPr lang="zh-CN" altLang="en-US" sz="1050" b="1" i="1"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4" name="组合 83"/>
                  <p:cNvGrpSpPr/>
                  <p:nvPr/>
                </p:nvGrpSpPr>
                <p:grpSpPr>
                  <a:xfrm rot="420278">
                    <a:off x="4816087" y="1478784"/>
                    <a:ext cx="648854" cy="1129047"/>
                    <a:chOff x="4132175" y="1519162"/>
                    <a:chExt cx="648854" cy="1129047"/>
                  </a:xfrm>
                </p:grpSpPr>
                <p:sp>
                  <p:nvSpPr>
                    <p:cNvPr id="86" name="椭圆 85"/>
                    <p:cNvSpPr/>
                    <p:nvPr/>
                  </p:nvSpPr>
                  <p:spPr>
                    <a:xfrm rot="873923">
                      <a:off x="4132175" y="1519162"/>
                      <a:ext cx="648854" cy="1129047"/>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7" name="图形 86"/>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4378713" y="1566781"/>
                      <a:ext cx="376348" cy="346802"/>
                    </a:xfrm>
                    <a:prstGeom prst="rect">
                      <a:avLst/>
                    </a:prstGeom>
                  </p:spPr>
                </p:pic>
                <p:cxnSp>
                  <p:nvCxnSpPr>
                    <p:cNvPr id="88" name="直接箭头连接符 87"/>
                    <p:cNvCxnSpPr/>
                    <p:nvPr/>
                  </p:nvCxnSpPr>
                  <p:spPr>
                    <a:xfrm rot="21179722" flipH="1">
                      <a:off x="4332504" y="1941586"/>
                      <a:ext cx="162803" cy="382871"/>
                    </a:xfrm>
                    <a:prstGeom prst="straightConnector1">
                      <a:avLst/>
                    </a:prstGeom>
                    <a:noFill/>
                    <a:ln w="6350" cap="flat" cmpd="sng" algn="ctr">
                      <a:solidFill>
                        <a:srgbClr val="4472C4">
                          <a:lumMod val="50000"/>
                        </a:srgbClr>
                      </a:solidFill>
                      <a:prstDash val="solid"/>
                      <a:miter lim="800000"/>
                      <a:tailEnd type="triangle"/>
                    </a:ln>
                    <a:effectLst/>
                  </p:spPr>
                </p:cxnSp>
              </p:grpSp>
              <p:sp>
                <p:nvSpPr>
                  <p:cNvPr id="85" name="文本框 84"/>
                  <p:cNvSpPr txBox="1"/>
                  <p:nvPr/>
                </p:nvSpPr>
                <p:spPr>
                  <a:xfrm rot="17561234">
                    <a:off x="4788479" y="1786655"/>
                    <a:ext cx="611031" cy="305854"/>
                  </a:xfrm>
                  <a:prstGeom prst="rect">
                    <a:avLst/>
                  </a:prstGeom>
                  <a:noFill/>
                </p:spPr>
                <p:txBody>
                  <a:bodyPr wrap="square" rtlCol="0">
                    <a:spAutoFit/>
                  </a:bodyPr>
                  <a:lstStyle/>
                  <a:p>
                    <a:pPr>
                      <a:defRPr/>
                    </a:pPr>
                    <a:r>
                      <a:rPr lang="en-US" altLang="zh-CN" sz="1050" b="1" i="1"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N33</a:t>
                    </a:r>
                    <a:endParaRPr lang="zh-CN" altLang="en-US" sz="1050" b="1" i="1"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61" name="组合 60"/>
                <p:cNvGrpSpPr/>
                <p:nvPr/>
              </p:nvGrpSpPr>
              <p:grpSpPr>
                <a:xfrm>
                  <a:off x="3100366" y="1290959"/>
                  <a:ext cx="2501352" cy="2558946"/>
                  <a:chOff x="3100366" y="1290959"/>
                  <a:chExt cx="2501352" cy="2558946"/>
                </a:xfrm>
              </p:grpSpPr>
              <p:grpSp>
                <p:nvGrpSpPr>
                  <p:cNvPr id="62" name="组合 61"/>
                  <p:cNvGrpSpPr/>
                  <p:nvPr/>
                </p:nvGrpSpPr>
                <p:grpSpPr>
                  <a:xfrm>
                    <a:off x="3100366" y="2646158"/>
                    <a:ext cx="2210753" cy="1203747"/>
                    <a:chOff x="3254188" y="1404084"/>
                    <a:chExt cx="2210753" cy="1203747"/>
                  </a:xfrm>
                </p:grpSpPr>
                <p:sp>
                  <p:nvSpPr>
                    <p:cNvPr id="65" name="椭圆 64"/>
                    <p:cNvSpPr/>
                    <p:nvPr/>
                  </p:nvSpPr>
                  <p:spPr>
                    <a:xfrm rot="12282395">
                      <a:off x="3379922" y="1404084"/>
                      <a:ext cx="647843" cy="1112190"/>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6" name="组合 65"/>
                    <p:cNvGrpSpPr/>
                    <p:nvPr/>
                  </p:nvGrpSpPr>
                  <p:grpSpPr>
                    <a:xfrm rot="420278">
                      <a:off x="4099642" y="1474059"/>
                      <a:ext cx="648854" cy="1129047"/>
                      <a:chOff x="4132175" y="1519162"/>
                      <a:chExt cx="648854" cy="1129047"/>
                    </a:xfrm>
                  </p:grpSpPr>
                  <p:sp>
                    <p:nvSpPr>
                      <p:cNvPr id="77" name="椭圆 76"/>
                      <p:cNvSpPr/>
                      <p:nvPr/>
                    </p:nvSpPr>
                    <p:spPr>
                      <a:xfrm rot="873923">
                        <a:off x="4132175" y="1519162"/>
                        <a:ext cx="648854" cy="1129047"/>
                      </a:xfrm>
                      <a:prstGeom prst="ellipse">
                        <a:avLst/>
                      </a:prstGeom>
                      <a:no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8" name="图形 77"/>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4378713" y="1566781"/>
                        <a:ext cx="376348" cy="346802"/>
                      </a:xfrm>
                      <a:prstGeom prst="rect">
                        <a:avLst/>
                      </a:prstGeom>
                    </p:spPr>
                  </p:pic>
                  <p:cxnSp>
                    <p:nvCxnSpPr>
                      <p:cNvPr id="79" name="直接箭头连接符 78"/>
                      <p:cNvCxnSpPr/>
                      <p:nvPr/>
                    </p:nvCxnSpPr>
                    <p:spPr>
                      <a:xfrm rot="21179722" flipH="1">
                        <a:off x="4332504" y="1941586"/>
                        <a:ext cx="162803" cy="382871"/>
                      </a:xfrm>
                      <a:prstGeom prst="straightConnector1">
                        <a:avLst/>
                      </a:prstGeom>
                      <a:noFill/>
                      <a:ln w="6350" cap="flat" cmpd="sng" algn="ctr">
                        <a:solidFill>
                          <a:srgbClr val="C00000"/>
                        </a:solidFill>
                        <a:prstDash val="solid"/>
                        <a:miter lim="800000"/>
                        <a:tailEnd type="triangle"/>
                      </a:ln>
                      <a:effectLst/>
                    </p:spPr>
                  </p:cxnSp>
                </p:grpSp>
                <p:grpSp>
                  <p:nvGrpSpPr>
                    <p:cNvPr id="67" name="组合 66"/>
                    <p:cNvGrpSpPr/>
                    <p:nvPr/>
                  </p:nvGrpSpPr>
                  <p:grpSpPr>
                    <a:xfrm rot="19826917">
                      <a:off x="3254188" y="1578931"/>
                      <a:ext cx="799797" cy="623963"/>
                      <a:chOff x="3456894" y="1567618"/>
                      <a:chExt cx="799797" cy="623963"/>
                    </a:xfrm>
                  </p:grpSpPr>
                  <p:pic>
                    <p:nvPicPr>
                      <p:cNvPr id="74" name="图形 73"/>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a:off x="3880343" y="1567618"/>
                        <a:ext cx="376348" cy="346802"/>
                      </a:xfrm>
                      <a:prstGeom prst="rect">
                        <a:avLst/>
                      </a:prstGeom>
                    </p:spPr>
                  </p:pic>
                  <p:cxnSp>
                    <p:nvCxnSpPr>
                      <p:cNvPr id="75" name="直接箭头连接符 74"/>
                      <p:cNvCxnSpPr/>
                      <p:nvPr/>
                    </p:nvCxnSpPr>
                    <p:spPr>
                      <a:xfrm flipH="1">
                        <a:off x="3636235" y="1889661"/>
                        <a:ext cx="320374" cy="301920"/>
                      </a:xfrm>
                      <a:prstGeom prst="straightConnector1">
                        <a:avLst/>
                      </a:prstGeom>
                      <a:noFill/>
                      <a:ln w="6350" cap="flat" cmpd="sng" algn="ctr">
                        <a:solidFill>
                          <a:srgbClr val="4472C4">
                            <a:lumMod val="50000"/>
                          </a:srgbClr>
                        </a:solidFill>
                        <a:prstDash val="solid"/>
                        <a:miter lim="800000"/>
                        <a:tailEnd type="triangle"/>
                      </a:ln>
                      <a:effectLst/>
                    </p:spPr>
                  </p:cxnSp>
                  <mc:AlternateContent xmlns:mc="http://schemas.openxmlformats.org/markup-compatibility/2006">
                    <mc:Choice xmlns:a14="http://schemas.microsoft.com/office/drawing/2010/main" Requires="a14">
                      <p:sp>
                        <p:nvSpPr>
                          <p:cNvPr id="76" name="文本框 75"/>
                          <p:cNvSpPr txBox="1"/>
                          <p:nvPr/>
                        </p:nvSpPr>
                        <p:spPr>
                          <a:xfrm rot="19057230">
                            <a:off x="3456894" y="1736535"/>
                            <a:ext cx="553831" cy="31978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100" b="1" i="1" kern="0" dirty="0" smtClean="0">
                                          <a:solidFill>
                                            <a:prstClr val="black"/>
                                          </a:solidFill>
                                          <a:latin typeface="Cambria Math" panose="02040503050406030204" pitchFamily="18" charset="0"/>
                                          <a:ea typeface="微软雅黑" panose="020B0503020204020204" pitchFamily="34" charset="-122"/>
                                        </a:rPr>
                                      </m:ctrlPr>
                                    </m:sSubPr>
                                    <m:e>
                                      <m:r>
                                        <a:rPr lang="en-US" altLang="zh-CN" sz="1100" b="1" i="1" kern="0" dirty="0">
                                          <a:solidFill>
                                            <a:prstClr val="black"/>
                                          </a:solidFill>
                                          <a:latin typeface="Cambria Math" panose="02040503050406030204" pitchFamily="18" charset="0"/>
                                          <a:ea typeface="微软雅黑" panose="020B0503020204020204" pitchFamily="34" charset="-122"/>
                                        </a:rPr>
                                        <m:t>𝑵</m:t>
                                      </m:r>
                                    </m:e>
                                    <m:sub>
                                      <m:r>
                                        <a:rPr lang="en-US" altLang="zh-CN" sz="1100" b="1" i="1" kern="0" dirty="0" smtClean="0">
                                          <a:solidFill>
                                            <a:prstClr val="black"/>
                                          </a:solidFill>
                                          <a:latin typeface="Cambria Math" panose="02040503050406030204" pitchFamily="18" charset="0"/>
                                          <a:ea typeface="微软雅黑" panose="020B0503020204020204" pitchFamily="34" charset="-122"/>
                                        </a:rPr>
                                        <m:t>𝟒</m:t>
                                      </m:r>
                                      <m:r>
                                        <a:rPr lang="en-US" altLang="zh-CN" sz="1100" b="1" i="1" kern="0" dirty="0">
                                          <a:solidFill>
                                            <a:prstClr val="black"/>
                                          </a:solidFill>
                                          <a:latin typeface="Cambria Math" panose="02040503050406030204" pitchFamily="18" charset="0"/>
                                          <a:ea typeface="微软雅黑" panose="020B0503020204020204" pitchFamily="34" charset="-122"/>
                                        </a:rPr>
                                        <m:t>𝟏</m:t>
                                      </m:r>
                                    </m:sub>
                                  </m:sSub>
                                </m:oMath>
                              </m:oMathPara>
                            </a14:m>
                            <a:endParaRPr lang="zh-CN" altLang="en-US" sz="1200" b="1" i="1"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76" name="文本框 75"/>
                          <p:cNvSpPr txBox="1">
                            <a:spLocks noRot="1" noChangeAspect="1" noMove="1" noResize="1" noEditPoints="1" noAdjustHandles="1" noChangeArrowheads="1" noChangeShapeType="1" noTextEdit="1"/>
                          </p:cNvSpPr>
                          <p:nvPr/>
                        </p:nvSpPr>
                        <p:spPr>
                          <a:xfrm rot="19057230">
                            <a:off x="3456894" y="1736535"/>
                            <a:ext cx="553831" cy="319789"/>
                          </a:xfrm>
                          <a:prstGeom prst="rect">
                            <a:avLst/>
                          </a:prstGeom>
                          <a:blipFill rotWithShape="1">
                            <a:blip r:embed="rId18"/>
                          </a:blipFill>
                        </p:spPr>
                        <p:txBody>
                          <a:bodyPr/>
                          <a:lstStyle/>
                          <a:p>
                            <a:r>
                              <a:rPr lang="zh-CN" altLang="en-US">
                                <a:noFill/>
                              </a:rPr>
                              <a:t> </a:t>
                            </a:r>
                          </a:p>
                        </p:txBody>
                      </p:sp>
                    </mc:Fallback>
                  </mc:AlternateContent>
                </p:grpSp>
                <p:sp>
                  <p:nvSpPr>
                    <p:cNvPr id="68" name="文本框 67"/>
                    <p:cNvSpPr txBox="1"/>
                    <p:nvPr/>
                  </p:nvSpPr>
                  <p:spPr>
                    <a:xfrm rot="17561234">
                      <a:off x="4033826" y="1792894"/>
                      <a:ext cx="611031" cy="3058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1050" b="1" i="1"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N42</a:t>
                      </a:r>
                      <a:endParaRPr lang="zh-CN" altLang="en-US" sz="1050" b="1" i="1"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9" name="组合 68"/>
                    <p:cNvGrpSpPr/>
                    <p:nvPr/>
                  </p:nvGrpSpPr>
                  <p:grpSpPr>
                    <a:xfrm rot="420278">
                      <a:off x="4816087" y="1478784"/>
                      <a:ext cx="648854" cy="1129047"/>
                      <a:chOff x="4132175" y="1519162"/>
                      <a:chExt cx="648854" cy="1129047"/>
                    </a:xfrm>
                  </p:grpSpPr>
                  <p:sp>
                    <p:nvSpPr>
                      <p:cNvPr id="71" name="椭圆 70"/>
                      <p:cNvSpPr/>
                      <p:nvPr/>
                    </p:nvSpPr>
                    <p:spPr>
                      <a:xfrm rot="873923">
                        <a:off x="4132175" y="1519162"/>
                        <a:ext cx="648854" cy="1129047"/>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2" name="图形 71"/>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4378713" y="1566781"/>
                        <a:ext cx="376348" cy="346802"/>
                      </a:xfrm>
                      <a:prstGeom prst="rect">
                        <a:avLst/>
                      </a:prstGeom>
                    </p:spPr>
                  </p:pic>
                  <p:cxnSp>
                    <p:nvCxnSpPr>
                      <p:cNvPr id="73" name="直接箭头连接符 72"/>
                      <p:cNvCxnSpPr/>
                      <p:nvPr/>
                    </p:nvCxnSpPr>
                    <p:spPr>
                      <a:xfrm rot="21179722" flipH="1">
                        <a:off x="4332504" y="1941586"/>
                        <a:ext cx="162803" cy="382871"/>
                      </a:xfrm>
                      <a:prstGeom prst="straightConnector1">
                        <a:avLst/>
                      </a:prstGeom>
                      <a:noFill/>
                      <a:ln w="6350" cap="flat" cmpd="sng" algn="ctr">
                        <a:solidFill>
                          <a:srgbClr val="4472C4">
                            <a:lumMod val="50000"/>
                          </a:srgbClr>
                        </a:solidFill>
                        <a:prstDash val="solid"/>
                        <a:miter lim="800000"/>
                        <a:tailEnd type="triangle"/>
                      </a:ln>
                      <a:effectLst/>
                    </p:spPr>
                  </p:cxnSp>
                </p:grpSp>
                <p:sp>
                  <p:nvSpPr>
                    <p:cNvPr id="70" name="文本框 69"/>
                    <p:cNvSpPr txBox="1"/>
                    <p:nvPr/>
                  </p:nvSpPr>
                  <p:spPr>
                    <a:xfrm rot="17561234">
                      <a:off x="4788479" y="1786655"/>
                      <a:ext cx="611031" cy="305854"/>
                    </a:xfrm>
                    <a:prstGeom prst="rect">
                      <a:avLst/>
                    </a:prstGeom>
                    <a:noFill/>
                  </p:spPr>
                  <p:txBody>
                    <a:bodyPr wrap="square" rtlCol="0">
                      <a:spAutoFit/>
                    </a:bodyPr>
                    <a:lstStyle/>
                    <a:p>
                      <a:pPr>
                        <a:defRPr/>
                      </a:pPr>
                      <a:r>
                        <a:rPr lang="en-US" altLang="zh-CN" sz="1050" b="1" i="1"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N43</a:t>
                      </a:r>
                      <a:endParaRPr lang="zh-CN" altLang="en-US" sz="1050" b="1" i="1"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63" name="矩形 62"/>
                  <p:cNvSpPr/>
                  <p:nvPr/>
                </p:nvSpPr>
                <p:spPr>
                  <a:xfrm>
                    <a:off x="3124453" y="1290959"/>
                    <a:ext cx="2477265" cy="252354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4" name="文本框 63"/>
                  <p:cNvSpPr txBox="1"/>
                  <p:nvPr/>
                </p:nvSpPr>
                <p:spPr>
                  <a:xfrm>
                    <a:off x="3812770" y="2483070"/>
                    <a:ext cx="980970" cy="352943"/>
                  </a:xfrm>
                  <a:prstGeom prst="rect">
                    <a:avLst/>
                  </a:prstGeom>
                  <a:noFill/>
                </p:spPr>
                <p:txBody>
                  <a:bodyPr wrap="square" rtlCol="0">
                    <a:spAutoFit/>
                  </a:bodyPr>
                  <a:lstStyle/>
                  <a:p>
                    <a:pPr algn="ctr">
                      <a:lnSpc>
                        <a:spcPct val="130000"/>
                      </a:lnSpc>
                    </a:pPr>
                    <a:r>
                      <a:rPr kumimoji="1" lang="zh-CN" altLang="en-US" sz="1100" b="1" dirty="0">
                        <a:latin typeface="Times New Roman" panose="02020603050405020304" pitchFamily="18" charset="0"/>
                        <a:ea typeface="宋体" panose="02010600030101010101" pitchFamily="2" charset="-122"/>
                        <a:cs typeface="Times New Roman" panose="02020603050405020304" pitchFamily="18" charset="0"/>
                      </a:rPr>
                      <a:t>一个</a:t>
                    </a:r>
                    <a:r>
                      <a:rPr kumimoji="1" lang="en-US" altLang="zh-CN" sz="1100" b="1" dirty="0">
                        <a:latin typeface="Times New Roman" panose="02020603050405020304" pitchFamily="18" charset="0"/>
                        <a:ea typeface="宋体" panose="02010600030101010101" pitchFamily="2" charset="-122"/>
                        <a:cs typeface="Times New Roman" panose="02020603050405020304" pitchFamily="18" charset="0"/>
                      </a:rPr>
                      <a:t>ESS</a:t>
                    </a:r>
                    <a:endParaRPr kumimoji="1" lang="zh-CN" altLang="en-US" sz="1100" b="1" dirty="0">
                      <a:latin typeface="Times New Roman" panose="02020603050405020304" pitchFamily="18" charset="0"/>
                      <a:ea typeface="宋体" panose="02010600030101010101" pitchFamily="2" charset="-122"/>
                      <a:cs typeface="Times New Roman" panose="02020603050405020304" pitchFamily="18" charset="0"/>
                    </a:endParaRPr>
                  </a:p>
                </p:txBody>
              </p:sp>
            </p:grpSp>
          </p:grpSp>
        </p:grpSp>
        <p:pic>
          <p:nvPicPr>
            <p:cNvPr id="52" name="图形 51"/>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19525706">
              <a:off x="6420294" y="2696042"/>
              <a:ext cx="203239" cy="203239"/>
            </a:xfrm>
            <a:prstGeom prst="rect">
              <a:avLst/>
            </a:prstGeom>
          </p:spPr>
        </p:pic>
        <p:pic>
          <p:nvPicPr>
            <p:cNvPr id="53" name="图形 52"/>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19525706">
              <a:off x="7046153" y="2740794"/>
              <a:ext cx="203239" cy="203239"/>
            </a:xfrm>
            <a:prstGeom prst="rect">
              <a:avLst/>
            </a:prstGeom>
          </p:spPr>
        </p:pic>
        <p:pic>
          <p:nvPicPr>
            <p:cNvPr id="54" name="图形 53"/>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19525706">
              <a:off x="7616058" y="2718037"/>
              <a:ext cx="203239" cy="203239"/>
            </a:xfrm>
            <a:prstGeom prst="rect">
              <a:avLst/>
            </a:prstGeom>
          </p:spPr>
        </p:pic>
        <p:pic>
          <p:nvPicPr>
            <p:cNvPr id="55" name="图形 54"/>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19525706">
              <a:off x="6306595" y="3691405"/>
              <a:ext cx="203239" cy="203239"/>
            </a:xfrm>
            <a:prstGeom prst="rect">
              <a:avLst/>
            </a:prstGeom>
          </p:spPr>
        </p:pic>
        <p:pic>
          <p:nvPicPr>
            <p:cNvPr id="56" name="图形 55"/>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19525706">
              <a:off x="6929773" y="3761750"/>
              <a:ext cx="203239" cy="203239"/>
            </a:xfrm>
            <a:prstGeom prst="rect">
              <a:avLst/>
            </a:prstGeom>
          </p:spPr>
        </p:pic>
        <p:pic>
          <p:nvPicPr>
            <p:cNvPr id="57" name="图形 56"/>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19525706">
              <a:off x="7511813" y="3775368"/>
              <a:ext cx="203239" cy="203239"/>
            </a:xfrm>
            <a:prstGeom prst="rect">
              <a:avLst/>
            </a:prstGeom>
          </p:spPr>
        </p:pic>
      </p:grpSp>
      <p:sp>
        <p:nvSpPr>
          <p:cNvPr id="136" name="箭头: 右 135"/>
          <p:cNvSpPr/>
          <p:nvPr/>
        </p:nvSpPr>
        <p:spPr>
          <a:xfrm>
            <a:off x="7886319" y="3333914"/>
            <a:ext cx="389847" cy="462837"/>
          </a:xfrm>
          <a:prstGeom prst="rightArrow">
            <a:avLst/>
          </a:prstGeom>
          <a:solidFill>
            <a:srgbClr val="20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p:cNvSpPr txBox="1"/>
          <p:nvPr/>
        </p:nvSpPr>
        <p:spPr>
          <a:xfrm>
            <a:off x="2985576" y="2485124"/>
            <a:ext cx="433169" cy="92333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同构图</a:t>
            </a:r>
            <a:endParaRPr lang="zh-CN" altLang="en-US" b="1" dirty="0">
              <a:latin typeface="微软雅黑" panose="020B0503020204020204" pitchFamily="34" charset="-122"/>
              <a:ea typeface="微软雅黑" panose="020B0503020204020204" pitchFamily="34" charset="-122"/>
            </a:endParaRPr>
          </a:p>
        </p:txBody>
      </p:sp>
      <p:sp>
        <p:nvSpPr>
          <p:cNvPr id="140" name="文本框 139"/>
          <p:cNvSpPr txBox="1"/>
          <p:nvPr/>
        </p:nvSpPr>
        <p:spPr>
          <a:xfrm>
            <a:off x="8289135" y="2659734"/>
            <a:ext cx="3976857" cy="1274516"/>
          </a:xfrm>
          <a:prstGeom prst="rect">
            <a:avLst/>
          </a:prstGeom>
          <a:noFill/>
        </p:spPr>
        <p:txBody>
          <a:bodyPr wrap="square" rtlCol="0">
            <a:spAutoFit/>
          </a:bodyPr>
          <a:lstStyle/>
          <a:p>
            <a:pPr>
              <a:lnSpc>
                <a:spcPct val="150000"/>
              </a:lnSpc>
              <a:spcBef>
                <a:spcPts val="600"/>
              </a:spcBef>
              <a:spcAft>
                <a:spcPts val="600"/>
              </a:spcAft>
            </a:pPr>
            <a:r>
              <a:rPr lang="zh-CN" altLang="en-US" sz="1600" b="1" dirty="0">
                <a:latin typeface="微软雅黑" panose="020B0503020204020204" pitchFamily="34" charset="-122"/>
                <a:ea typeface="微软雅黑" panose="020B0503020204020204" pitchFamily="34" charset="-122"/>
              </a:rPr>
              <a:t>节点特征：</a:t>
            </a:r>
            <a:r>
              <a:rPr lang="zh-CN" altLang="en-US" sz="1600" dirty="0">
                <a:latin typeface="微软雅黑" panose="020B0503020204020204" pitchFamily="34" charset="-122"/>
                <a:ea typeface="微软雅黑" panose="020B0503020204020204" pitchFamily="34" charset="-122"/>
              </a:rPr>
              <a:t>通信链路信道增益，功率，当前</a:t>
            </a:r>
            <a:r>
              <a:rPr lang="en-US" altLang="zh-CN" sz="1600" dirty="0">
                <a:latin typeface="微软雅黑" panose="020B0503020204020204" pitchFamily="34" charset="-122"/>
                <a:ea typeface="微软雅黑" panose="020B0503020204020204" pitchFamily="34" charset="-122"/>
              </a:rPr>
              <a:t>AP</a:t>
            </a:r>
            <a:r>
              <a:rPr lang="zh-CN" altLang="en-US" sz="1600" dirty="0">
                <a:latin typeface="微软雅黑" panose="020B0503020204020204" pitchFamily="34" charset="-122"/>
                <a:ea typeface="微软雅黑" panose="020B0503020204020204" pitchFamily="34" charset="-122"/>
              </a:rPr>
              <a:t>连接该</a:t>
            </a:r>
            <a:r>
              <a:rPr lang="en-US" altLang="zh-CN" sz="1600" dirty="0">
                <a:latin typeface="微软雅黑" panose="020B0503020204020204" pitchFamily="34" charset="-122"/>
                <a:ea typeface="微软雅黑" panose="020B0503020204020204" pitchFamily="34" charset="-122"/>
              </a:rPr>
              <a:t>STA</a:t>
            </a:r>
            <a:r>
              <a:rPr lang="zh-CN" altLang="en-US" sz="1600" dirty="0">
                <a:latin typeface="微软雅黑" panose="020B0503020204020204" pitchFamily="34" charset="-122"/>
                <a:ea typeface="微软雅黑" panose="020B0503020204020204" pitchFamily="34" charset="-122"/>
              </a:rPr>
              <a:t>的连接概率或者可能性</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sz="1600" b="1" dirty="0">
                <a:latin typeface="微软雅黑" panose="020B0503020204020204" pitchFamily="34" charset="-122"/>
                <a:ea typeface="微软雅黑" panose="020B0503020204020204" pitchFamily="34" charset="-122"/>
              </a:rPr>
              <a:t>边特征</a:t>
            </a:r>
            <a:r>
              <a:rPr lang="zh-CN" altLang="en-US" b="1"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干扰链路信道增益</a:t>
            </a:r>
            <a:endParaRPr lang="zh-CN" altLang="en-US" sz="16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7326162"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1</a:t>
            </a:r>
            <a:endParaRPr lang="zh-CN" altLang="en-US" dirty="0"/>
          </a:p>
        </p:txBody>
      </p:sp>
      <p:sp>
        <p:nvSpPr>
          <p:cNvPr id="7" name="标题 15"/>
          <p:cNvSpPr txBox="1"/>
          <p:nvPr/>
        </p:nvSpPr>
        <p:spPr>
          <a:xfrm>
            <a:off x="11452" y="962096"/>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rPr>
              <a:t>GNN</a:t>
            </a:r>
            <a:r>
              <a:rPr lang="zh-CN" altLang="en-US" sz="2800" b="1" dirty="0">
                <a:solidFill>
                  <a:srgbClr val="203864"/>
                </a:solidFill>
                <a:latin typeface="微软雅黑" panose="020B0503020204020204" pitchFamily="34" charset="-122"/>
                <a:ea typeface="微软雅黑" panose="020B0503020204020204" pitchFamily="34" charset="-122"/>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rPr>
              <a:t>CSR</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86070" y="1447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165" name="文本框 164"/>
          <p:cNvSpPr txBox="1"/>
          <p:nvPr/>
        </p:nvSpPr>
        <p:spPr>
          <a:xfrm>
            <a:off x="353579" y="1947773"/>
            <a:ext cx="10436341" cy="1653786"/>
          </a:xfrm>
          <a:prstGeom prst="rect">
            <a:avLst/>
          </a:prstGeom>
          <a:noFill/>
        </p:spPr>
        <p:txBody>
          <a:bodyPr wrap="square" rtlCol="0">
            <a:spAutoFit/>
          </a:bodyPr>
          <a:lstStyle/>
          <a:p>
            <a:pPr marL="342900" indent="-342900" algn="just">
              <a:lnSpc>
                <a:spcPct val="130000"/>
              </a:lnSpc>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rPr>
              <a:t>图神经网络介绍（网络的基础框架）</a:t>
            </a:r>
            <a:endParaRPr kumimoji="1" lang="en-US" altLang="zh-CN" sz="2000" dirty="0">
              <a:latin typeface="微软雅黑" panose="020B0503020204020204" pitchFamily="34" charset="-122"/>
              <a:ea typeface="微软雅黑" panose="020B0503020204020204" pitchFamily="34" charset="-122"/>
            </a:endParaRPr>
          </a:p>
          <a:p>
            <a:pPr indent="457200" algn="just">
              <a:lnSpc>
                <a:spcPct val="130000"/>
              </a:lnSpc>
            </a:pPr>
            <a:r>
              <a:rPr kumimoji="1" lang="zh-CN" altLang="en-US" sz="2000" dirty="0">
                <a:latin typeface="微软雅黑" panose="020B0503020204020204" pitchFamily="34" charset="-122"/>
                <a:ea typeface="微软雅黑" panose="020B0503020204020204" pitchFamily="34" charset="-122"/>
              </a:rPr>
              <a:t>考虑到图神经网络具备的良好泛化能力，本模块选用其作为基础框架。具体地，我们的图神经网络训练过程包含收集干扰信息和特征更新两部分。</a:t>
            </a:r>
            <a:endParaRPr kumimoji="1" lang="zh-CN" altLang="en-US" sz="2000" dirty="0">
              <a:latin typeface="微软雅黑" panose="020B0503020204020204" pitchFamily="34" charset="-122"/>
              <a:ea typeface="微软雅黑" panose="020B0503020204020204" pitchFamily="34" charset="-122"/>
            </a:endParaRPr>
          </a:p>
          <a:p>
            <a:pPr algn="just">
              <a:lnSpc>
                <a:spcPct val="130000"/>
              </a:lnSpc>
            </a:pPr>
            <a:endParaRPr kumimoji="1" lang="zh-CN" altLang="en-US" sz="2000" dirty="0">
              <a:latin typeface="微软雅黑" panose="020B0503020204020204" pitchFamily="34" charset="-122"/>
              <a:ea typeface="微软雅黑" panose="020B0503020204020204" pitchFamily="34" charset="-122"/>
            </a:endParaRPr>
          </a:p>
        </p:txBody>
      </p:sp>
      <p:grpSp>
        <p:nvGrpSpPr>
          <p:cNvPr id="168" name="组合 167"/>
          <p:cNvGrpSpPr/>
          <p:nvPr/>
        </p:nvGrpSpPr>
        <p:grpSpPr>
          <a:xfrm>
            <a:off x="1666497" y="3943107"/>
            <a:ext cx="2597351" cy="2045486"/>
            <a:chOff x="1666498" y="4735587"/>
            <a:chExt cx="2358008" cy="1856997"/>
          </a:xfrm>
        </p:grpSpPr>
        <p:cxnSp>
          <p:nvCxnSpPr>
            <p:cNvPr id="155" name="直接箭头连接符 154"/>
            <p:cNvCxnSpPr>
              <a:stCxn id="145" idx="5"/>
              <a:endCxn id="141" idx="0"/>
            </p:cNvCxnSpPr>
            <p:nvPr/>
          </p:nvCxnSpPr>
          <p:spPr>
            <a:xfrm flipH="1" flipV="1">
              <a:off x="2884137" y="5786186"/>
              <a:ext cx="79188" cy="252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64" name="组合 163"/>
            <p:cNvGrpSpPr/>
            <p:nvPr/>
          </p:nvGrpSpPr>
          <p:grpSpPr>
            <a:xfrm>
              <a:off x="2050469" y="4784960"/>
              <a:ext cx="1974037" cy="1807624"/>
              <a:chOff x="2309608" y="4616784"/>
              <a:chExt cx="1974037" cy="1807624"/>
            </a:xfrm>
          </p:grpSpPr>
          <p:sp>
            <p:nvSpPr>
              <p:cNvPr id="146" name="椭圆 145"/>
              <p:cNvSpPr/>
              <p:nvPr/>
            </p:nvSpPr>
            <p:spPr>
              <a:xfrm rot="12282395">
                <a:off x="3864926" y="5406950"/>
                <a:ext cx="418719" cy="598930"/>
              </a:xfrm>
              <a:prstGeom prst="ellipse">
                <a:avLst/>
              </a:prstGeom>
              <a:solidFill>
                <a:schemeClr val="accent5">
                  <a:lumMod val="40000"/>
                  <a:lumOff val="60000"/>
                </a:schemeClr>
              </a:solidFill>
              <a:ln w="12700" cap="flat" cmpd="sng" algn="ctr">
                <a:noFill/>
                <a:prstDash val="solid"/>
                <a:miter lim="800000"/>
              </a:ln>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ea"/>
                  <a:buAutoNum type="circleNumDbPlain"/>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63" name="组合 162"/>
              <p:cNvGrpSpPr/>
              <p:nvPr/>
            </p:nvGrpSpPr>
            <p:grpSpPr>
              <a:xfrm>
                <a:off x="2309608" y="4616784"/>
                <a:ext cx="1901040" cy="1807624"/>
                <a:chOff x="8507222" y="2529367"/>
                <a:chExt cx="1901040" cy="1807624"/>
              </a:xfrm>
            </p:grpSpPr>
            <p:sp>
              <p:nvSpPr>
                <p:cNvPr id="141" name="椭圆 140"/>
                <p:cNvSpPr/>
                <p:nvPr/>
              </p:nvSpPr>
              <p:spPr>
                <a:xfrm rot="12282395">
                  <a:off x="9256699" y="2959076"/>
                  <a:ext cx="418719" cy="598930"/>
                </a:xfrm>
                <a:prstGeom prst="ellipse">
                  <a:avLst/>
                </a:prstGeom>
                <a:solidFill>
                  <a:schemeClr val="accent5">
                    <a:lumMod val="40000"/>
                    <a:lumOff val="60000"/>
                  </a:schemeClr>
                </a:solidFill>
                <a:ln w="12700" cap="flat" cmpd="sng" algn="ctr">
                  <a:noFill/>
                  <a:prstDash val="solid"/>
                  <a:miter lim="800000"/>
                </a:ln>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ea"/>
                    <a:buAutoNum type="circleNumDbPlain"/>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2" name="椭圆 141"/>
                <p:cNvSpPr/>
                <p:nvPr/>
              </p:nvSpPr>
              <p:spPr>
                <a:xfrm rot="12282395">
                  <a:off x="8507222" y="3412234"/>
                  <a:ext cx="418719" cy="598930"/>
                </a:xfrm>
                <a:prstGeom prst="ellipse">
                  <a:avLst/>
                </a:prstGeom>
                <a:solidFill>
                  <a:schemeClr val="accent5">
                    <a:lumMod val="40000"/>
                    <a:lumOff val="60000"/>
                  </a:schemeClr>
                </a:solidFill>
                <a:ln w="12700" cap="flat" cmpd="sng" algn="ctr">
                  <a:noFill/>
                  <a:prstDash val="solid"/>
                  <a:miter lim="800000"/>
                </a:ln>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ea"/>
                    <a:buAutoNum type="circleNumDbPlain"/>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3" name="椭圆 142"/>
                <p:cNvSpPr/>
                <p:nvPr/>
              </p:nvSpPr>
              <p:spPr>
                <a:xfrm rot="12282395">
                  <a:off x="9989543" y="2530453"/>
                  <a:ext cx="418719" cy="598930"/>
                </a:xfrm>
                <a:prstGeom prst="ellipse">
                  <a:avLst/>
                </a:prstGeom>
                <a:solidFill>
                  <a:schemeClr val="accent5">
                    <a:lumMod val="40000"/>
                    <a:lumOff val="60000"/>
                  </a:schemeClr>
                </a:solidFill>
                <a:ln w="12700" cap="flat" cmpd="sng" algn="ctr">
                  <a:noFill/>
                  <a:prstDash val="solid"/>
                  <a:miter lim="800000"/>
                </a:ln>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ea"/>
                    <a:buAutoNum type="circleNumDbPlain"/>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4" name="椭圆 143"/>
                <p:cNvSpPr/>
                <p:nvPr/>
              </p:nvSpPr>
              <p:spPr>
                <a:xfrm rot="12282395">
                  <a:off x="8563009" y="2529367"/>
                  <a:ext cx="418719" cy="598930"/>
                </a:xfrm>
                <a:prstGeom prst="ellipse">
                  <a:avLst/>
                </a:prstGeom>
                <a:solidFill>
                  <a:schemeClr val="accent5">
                    <a:lumMod val="40000"/>
                    <a:lumOff val="60000"/>
                  </a:schemeClr>
                </a:solidFill>
                <a:ln w="12700" cap="flat" cmpd="sng" algn="ctr">
                  <a:noFill/>
                  <a:prstDash val="solid"/>
                  <a:miter lim="800000"/>
                </a:ln>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ea"/>
                    <a:buAutoNum type="circleNumDbPlain"/>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5" name="椭圆 144"/>
                <p:cNvSpPr/>
                <p:nvPr/>
              </p:nvSpPr>
              <p:spPr>
                <a:xfrm rot="12282395">
                  <a:off x="9256699" y="3738061"/>
                  <a:ext cx="418719" cy="598930"/>
                </a:xfrm>
                <a:prstGeom prst="ellipse">
                  <a:avLst/>
                </a:prstGeom>
                <a:solidFill>
                  <a:schemeClr val="accent5">
                    <a:lumMod val="40000"/>
                    <a:lumOff val="60000"/>
                  </a:schemeClr>
                </a:solidFill>
                <a:ln w="12700" cap="flat" cmpd="sng" algn="ctr">
                  <a:noFill/>
                  <a:prstDash val="solid"/>
                  <a:miter lim="800000"/>
                </a:ln>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ea"/>
                    <a:buAutoNum type="circleNumDbPlain"/>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48" name="直接箭头连接符 147"/>
                <p:cNvCxnSpPr>
                  <a:stCxn id="144" idx="2"/>
                  <a:endCxn id="141" idx="6"/>
                </p:cNvCxnSpPr>
                <p:nvPr/>
              </p:nvCxnSpPr>
              <p:spPr>
                <a:xfrm>
                  <a:off x="8962563" y="2916338"/>
                  <a:ext cx="313301" cy="254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a:stCxn id="143" idx="7"/>
                  <a:endCxn id="141" idx="3"/>
                </p:cNvCxnSpPr>
                <p:nvPr/>
              </p:nvCxnSpPr>
              <p:spPr>
                <a:xfrm flipH="1">
                  <a:off x="9689054" y="2960412"/>
                  <a:ext cx="286853" cy="16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a:stCxn id="142" idx="4"/>
                  <a:endCxn id="141" idx="7"/>
                </p:cNvCxnSpPr>
                <p:nvPr/>
              </p:nvCxnSpPr>
              <p:spPr>
                <a:xfrm flipV="1">
                  <a:off x="8841749" y="3389035"/>
                  <a:ext cx="401314" cy="50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a:endCxn id="141" idx="2"/>
                </p:cNvCxnSpPr>
                <p:nvPr/>
              </p:nvCxnSpPr>
              <p:spPr>
                <a:xfrm flipH="1" flipV="1">
                  <a:off x="9656253" y="3346047"/>
                  <a:ext cx="390000" cy="20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166" name="椭圆 165"/>
            <p:cNvSpPr/>
            <p:nvPr/>
          </p:nvSpPr>
          <p:spPr>
            <a:xfrm>
              <a:off x="1666498" y="4774357"/>
              <a:ext cx="333621" cy="291402"/>
            </a:xfrm>
            <a:prstGeom prst="ellipse">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文本框 166"/>
            <p:cNvSpPr txBox="1"/>
            <p:nvPr/>
          </p:nvSpPr>
          <p:spPr>
            <a:xfrm>
              <a:off x="1670354" y="4735587"/>
              <a:ext cx="288963"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6410623" y="3850418"/>
            <a:ext cx="2597351" cy="2045486"/>
            <a:chOff x="5070085" y="4622873"/>
            <a:chExt cx="2358008" cy="1856997"/>
          </a:xfrm>
        </p:grpSpPr>
        <p:grpSp>
          <p:nvGrpSpPr>
            <p:cNvPr id="169" name="组合 168"/>
            <p:cNvGrpSpPr/>
            <p:nvPr/>
          </p:nvGrpSpPr>
          <p:grpSpPr>
            <a:xfrm>
              <a:off x="5070085" y="4622873"/>
              <a:ext cx="2358008" cy="1856997"/>
              <a:chOff x="1666498" y="4735587"/>
              <a:chExt cx="2358008" cy="1856997"/>
            </a:xfrm>
          </p:grpSpPr>
          <p:grpSp>
            <p:nvGrpSpPr>
              <p:cNvPr id="171" name="组合 170"/>
              <p:cNvGrpSpPr/>
              <p:nvPr/>
            </p:nvGrpSpPr>
            <p:grpSpPr>
              <a:xfrm>
                <a:off x="2050469" y="4784960"/>
                <a:ext cx="1974037" cy="1807624"/>
                <a:chOff x="2309608" y="4616784"/>
                <a:chExt cx="1974037" cy="1807624"/>
              </a:xfrm>
            </p:grpSpPr>
            <p:sp>
              <p:nvSpPr>
                <p:cNvPr id="174" name="椭圆 173"/>
                <p:cNvSpPr/>
                <p:nvPr/>
              </p:nvSpPr>
              <p:spPr>
                <a:xfrm rot="12282395">
                  <a:off x="3864926" y="5406950"/>
                  <a:ext cx="418719" cy="598930"/>
                </a:xfrm>
                <a:prstGeom prst="ellipse">
                  <a:avLst/>
                </a:prstGeom>
                <a:solidFill>
                  <a:schemeClr val="accent5">
                    <a:lumMod val="40000"/>
                    <a:lumOff val="60000"/>
                  </a:schemeClr>
                </a:solidFill>
                <a:ln w="12700" cap="flat" cmpd="sng" algn="ctr">
                  <a:noFill/>
                  <a:prstDash val="solid"/>
                  <a:miter lim="800000"/>
                </a:ln>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ea"/>
                    <a:buAutoNum type="circleNumDbPlain"/>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75" name="组合 174"/>
                <p:cNvGrpSpPr/>
                <p:nvPr/>
              </p:nvGrpSpPr>
              <p:grpSpPr>
                <a:xfrm>
                  <a:off x="2309608" y="4616784"/>
                  <a:ext cx="1901040" cy="1807624"/>
                  <a:chOff x="8507222" y="2529367"/>
                  <a:chExt cx="1901040" cy="1807624"/>
                </a:xfrm>
              </p:grpSpPr>
              <p:sp>
                <p:nvSpPr>
                  <p:cNvPr id="176" name="椭圆 175"/>
                  <p:cNvSpPr/>
                  <p:nvPr/>
                </p:nvSpPr>
                <p:spPr>
                  <a:xfrm rot="10800000">
                    <a:off x="9256699" y="2959076"/>
                    <a:ext cx="418719" cy="598930"/>
                  </a:xfrm>
                  <a:prstGeom prst="ellipse">
                    <a:avLst/>
                  </a:prstGeom>
                  <a:solidFill>
                    <a:schemeClr val="accent5">
                      <a:lumMod val="40000"/>
                      <a:lumOff val="60000"/>
                    </a:schemeClr>
                  </a:solidFill>
                  <a:ln w="12700" cap="flat" cmpd="sng" algn="ctr">
                    <a:noFill/>
                    <a:prstDash val="solid"/>
                    <a:miter lim="800000"/>
                  </a:ln>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ea"/>
                      <a:buAutoNum type="circleNumDbPlain"/>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7" name="椭圆 176"/>
                  <p:cNvSpPr/>
                  <p:nvPr/>
                </p:nvSpPr>
                <p:spPr>
                  <a:xfrm rot="12282395">
                    <a:off x="8507222" y="3412234"/>
                    <a:ext cx="418719" cy="598930"/>
                  </a:xfrm>
                  <a:prstGeom prst="ellipse">
                    <a:avLst/>
                  </a:prstGeom>
                  <a:solidFill>
                    <a:schemeClr val="accent5">
                      <a:lumMod val="40000"/>
                      <a:lumOff val="60000"/>
                    </a:schemeClr>
                  </a:solidFill>
                  <a:ln w="12700" cap="flat" cmpd="sng" algn="ctr">
                    <a:noFill/>
                    <a:prstDash val="solid"/>
                    <a:miter lim="800000"/>
                  </a:ln>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ea"/>
                      <a:buAutoNum type="circleNumDbPlain"/>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8" name="椭圆 177"/>
                  <p:cNvSpPr/>
                  <p:nvPr/>
                </p:nvSpPr>
                <p:spPr>
                  <a:xfrm rot="12282395">
                    <a:off x="9989543" y="2530453"/>
                    <a:ext cx="418719" cy="598930"/>
                  </a:xfrm>
                  <a:prstGeom prst="ellipse">
                    <a:avLst/>
                  </a:prstGeom>
                  <a:solidFill>
                    <a:schemeClr val="accent5">
                      <a:lumMod val="40000"/>
                      <a:lumOff val="60000"/>
                    </a:schemeClr>
                  </a:solidFill>
                  <a:ln w="12700" cap="flat" cmpd="sng" algn="ctr">
                    <a:noFill/>
                    <a:prstDash val="solid"/>
                    <a:miter lim="800000"/>
                  </a:ln>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ea"/>
                      <a:buAutoNum type="circleNumDbPlain"/>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9" name="椭圆 178"/>
                  <p:cNvSpPr/>
                  <p:nvPr/>
                </p:nvSpPr>
                <p:spPr>
                  <a:xfrm rot="12282395">
                    <a:off x="8563009" y="2529367"/>
                    <a:ext cx="418719" cy="598930"/>
                  </a:xfrm>
                  <a:prstGeom prst="ellipse">
                    <a:avLst/>
                  </a:prstGeom>
                  <a:solidFill>
                    <a:schemeClr val="accent5">
                      <a:lumMod val="40000"/>
                      <a:lumOff val="60000"/>
                    </a:schemeClr>
                  </a:solidFill>
                  <a:ln w="12700" cap="flat" cmpd="sng" algn="ctr">
                    <a:noFill/>
                    <a:prstDash val="solid"/>
                    <a:miter lim="800000"/>
                  </a:ln>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ea"/>
                      <a:buAutoNum type="circleNumDbPlain"/>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0" name="椭圆 179"/>
                  <p:cNvSpPr/>
                  <p:nvPr/>
                </p:nvSpPr>
                <p:spPr>
                  <a:xfrm rot="12282395">
                    <a:off x="9256699" y="3738061"/>
                    <a:ext cx="418719" cy="598930"/>
                  </a:xfrm>
                  <a:prstGeom prst="ellipse">
                    <a:avLst/>
                  </a:prstGeom>
                  <a:solidFill>
                    <a:schemeClr val="accent5">
                      <a:lumMod val="40000"/>
                      <a:lumOff val="60000"/>
                    </a:schemeClr>
                  </a:solidFill>
                  <a:ln w="12700" cap="flat" cmpd="sng" algn="ctr">
                    <a:noFill/>
                    <a:prstDash val="solid"/>
                    <a:miter lim="800000"/>
                  </a:ln>
                  <a:effectLst/>
                </p:spPr>
                <p:txBody>
                  <a:bodyPr rtlCol="0" anchor="ctr"/>
                  <a:lstStyle/>
                  <a:p>
                    <a:pPr marL="342900" marR="0" lvl="0" indent="-342900" algn="ctr" defTabSz="914400" eaLnBrk="1" fontAlgn="auto" latinLnBrk="0" hangingPunct="1">
                      <a:lnSpc>
                        <a:spcPct val="100000"/>
                      </a:lnSpc>
                      <a:spcBef>
                        <a:spcPts val="0"/>
                      </a:spcBef>
                      <a:spcAft>
                        <a:spcPts val="0"/>
                      </a:spcAft>
                      <a:buClrTx/>
                      <a:buSzTx/>
                      <a:buFont typeface="+mj-ea"/>
                      <a:buAutoNum type="circleNumDbPlain"/>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grpSp>
          <p:sp>
            <p:nvSpPr>
              <p:cNvPr id="172" name="椭圆 171"/>
              <p:cNvSpPr/>
              <p:nvPr/>
            </p:nvSpPr>
            <p:spPr>
              <a:xfrm>
                <a:off x="1666498" y="4774357"/>
                <a:ext cx="333621" cy="291402"/>
              </a:xfrm>
              <a:prstGeom prst="ellipse">
                <a:avLst/>
              </a:prstGeom>
              <a:no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文本框 172"/>
              <p:cNvSpPr txBox="1"/>
              <p:nvPr/>
            </p:nvSpPr>
            <p:spPr>
              <a:xfrm>
                <a:off x="1670354" y="4735587"/>
                <a:ext cx="288963"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grpSp>
        <p:cxnSp>
          <p:nvCxnSpPr>
            <p:cNvPr id="187" name="连接符: 曲线 186"/>
            <p:cNvCxnSpPr/>
            <p:nvPr/>
          </p:nvCxnSpPr>
          <p:spPr>
            <a:xfrm flipV="1">
              <a:off x="6437510" y="5225925"/>
              <a:ext cx="218794" cy="184618"/>
            </a:xfrm>
            <a:prstGeom prst="curvedConnector3">
              <a:avLst>
                <a:gd name="adj1" fmla="val 151316"/>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2" name="椭圆 191"/>
            <p:cNvSpPr/>
            <p:nvPr/>
          </p:nvSpPr>
          <p:spPr>
            <a:xfrm>
              <a:off x="6375266" y="5331270"/>
              <a:ext cx="110613" cy="12572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4114553" y="4075603"/>
            <a:ext cx="873644" cy="874407"/>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收集干扰信息</a:t>
            </a:r>
            <a:endParaRPr lang="zh-CN" altLang="en-US" b="1" dirty="0">
              <a:latin typeface="微软雅黑" panose="020B0503020204020204" pitchFamily="34" charset="-122"/>
              <a:ea typeface="微软雅黑" panose="020B0503020204020204" pitchFamily="34" charset="-122"/>
            </a:endParaRPr>
          </a:p>
        </p:txBody>
      </p:sp>
      <p:sp>
        <p:nvSpPr>
          <p:cNvPr id="170" name="文本框 169"/>
          <p:cNvSpPr txBox="1"/>
          <p:nvPr/>
        </p:nvSpPr>
        <p:spPr>
          <a:xfrm>
            <a:off x="8943252" y="3913862"/>
            <a:ext cx="873644" cy="874407"/>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进行特征更新</a:t>
            </a:r>
            <a:endParaRPr lang="zh-CN" altLang="en-US" b="1" dirty="0">
              <a:latin typeface="微软雅黑" panose="020B0503020204020204" pitchFamily="34" charset="-122"/>
              <a:ea typeface="微软雅黑" panose="020B0503020204020204" pitchFamily="34" charset="-122"/>
            </a:endParaRPr>
          </a:p>
        </p:txBody>
      </p:sp>
      <p:sp>
        <p:nvSpPr>
          <p:cNvPr id="47" name="文本框 46"/>
          <p:cNvSpPr txBox="1"/>
          <p:nvPr/>
        </p:nvSpPr>
        <p:spPr>
          <a:xfrm>
            <a:off x="-82810" y="1464126"/>
            <a:ext cx="3096466" cy="525657"/>
          </a:xfrm>
          <a:prstGeom prst="rect">
            <a:avLst/>
          </a:prstGeom>
          <a:noFill/>
        </p:spPr>
        <p:txBody>
          <a:bodyPr wrap="square" rtlCol="0">
            <a:spAutoFit/>
          </a:bodyPr>
          <a:lstStyle/>
          <a:p>
            <a:pPr marL="171450" indent="-171450">
              <a:lnSpc>
                <a:spcPct val="130000"/>
              </a:lnSpc>
              <a:buFont typeface="Wingdings" panose="05000000000000000000" pitchFamily="2" charset="2"/>
              <a:buChar char="Ø"/>
            </a:pPr>
            <a:r>
              <a:rPr kumimoji="1" lang="zh-CN" altLang="en-US" sz="2000" b="1" dirty="0">
                <a:solidFill>
                  <a:srgbClr val="203864"/>
                </a:solidFill>
                <a:latin typeface="微软雅黑" panose="020B0503020204020204" pitchFamily="34" charset="-122"/>
                <a:ea typeface="微软雅黑" panose="020B0503020204020204" pitchFamily="34" charset="-122"/>
              </a:rPr>
              <a:t> </a:t>
            </a:r>
            <a:r>
              <a:rPr kumimoji="1" lang="zh-CN" altLang="en-US" sz="2400" b="1" dirty="0">
                <a:solidFill>
                  <a:srgbClr val="203864"/>
                </a:solidFill>
                <a:latin typeface="微软雅黑" panose="020B0503020204020204" pitchFamily="34" charset="-122"/>
                <a:ea typeface="微软雅黑" panose="020B0503020204020204" pitchFamily="34" charset="-122"/>
              </a:rPr>
              <a:t>用户连接模块设计</a:t>
            </a:r>
            <a:endParaRPr kumimoji="1" lang="zh-CN" altLang="en-US" sz="2000" b="1" dirty="0">
              <a:solidFill>
                <a:srgbClr val="203864"/>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7326162"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1</a:t>
            </a:r>
            <a:endParaRPr lang="zh-CN" altLang="en-US" dirty="0"/>
          </a:p>
        </p:txBody>
      </p:sp>
      <p:sp>
        <p:nvSpPr>
          <p:cNvPr id="7" name="标题 15"/>
          <p:cNvSpPr txBox="1"/>
          <p:nvPr/>
        </p:nvSpPr>
        <p:spPr>
          <a:xfrm>
            <a:off x="11452" y="962096"/>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rPr>
              <a:t>GNN</a:t>
            </a:r>
            <a:r>
              <a:rPr lang="zh-CN" altLang="en-US" sz="2800" b="1" dirty="0">
                <a:solidFill>
                  <a:srgbClr val="203864"/>
                </a:solidFill>
                <a:latin typeface="微软雅黑" panose="020B0503020204020204" pitchFamily="34" charset="-122"/>
                <a:ea typeface="微软雅黑" panose="020B0503020204020204" pitchFamily="34" charset="-122"/>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rPr>
              <a:t>CSR</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86070" y="1447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2810" y="1464126"/>
            <a:ext cx="3096466" cy="525657"/>
          </a:xfrm>
          <a:prstGeom prst="rect">
            <a:avLst/>
          </a:prstGeom>
          <a:noFill/>
        </p:spPr>
        <p:txBody>
          <a:bodyPr wrap="square" rtlCol="0">
            <a:spAutoFit/>
          </a:bodyPr>
          <a:lstStyle/>
          <a:p>
            <a:pPr marL="171450" indent="-171450">
              <a:lnSpc>
                <a:spcPct val="130000"/>
              </a:lnSpc>
              <a:buFont typeface="Wingdings" panose="05000000000000000000" pitchFamily="2" charset="2"/>
              <a:buChar char="Ø"/>
            </a:pPr>
            <a:r>
              <a:rPr kumimoji="1" lang="zh-CN" altLang="en-US" sz="2000" b="1" dirty="0">
                <a:solidFill>
                  <a:srgbClr val="203864"/>
                </a:solidFill>
                <a:latin typeface="微软雅黑" panose="020B0503020204020204" pitchFamily="34" charset="-122"/>
                <a:ea typeface="微软雅黑" panose="020B0503020204020204" pitchFamily="34" charset="-122"/>
              </a:rPr>
              <a:t> </a:t>
            </a:r>
            <a:r>
              <a:rPr kumimoji="1" lang="zh-CN" altLang="en-US" sz="2400" b="1" dirty="0">
                <a:solidFill>
                  <a:srgbClr val="203864"/>
                </a:solidFill>
                <a:latin typeface="微软雅黑" panose="020B0503020204020204" pitchFamily="34" charset="-122"/>
                <a:ea typeface="微软雅黑" panose="020B0503020204020204" pitchFamily="34" charset="-122"/>
              </a:rPr>
              <a:t>用户连接模块设计</a:t>
            </a:r>
            <a:endParaRPr kumimoji="1" lang="zh-CN" altLang="en-US" sz="2000" b="1" dirty="0">
              <a:solidFill>
                <a:srgbClr val="203864"/>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452" y="1989783"/>
            <a:ext cx="11784308" cy="646331"/>
          </a:xfrm>
          <a:prstGeom prst="rect">
            <a:avLst/>
          </a:prstGeom>
          <a:noFill/>
        </p:spPr>
        <p:txBody>
          <a:bodyPr wrap="square">
            <a:spAutoFit/>
          </a:bodyPr>
          <a:lstStyle/>
          <a:p>
            <a:pPr marL="285750" indent="-285750" algn="just">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难点问题</a:t>
            </a:r>
            <a:r>
              <a:rPr lang="en-US" altLang="zh-CN" b="1"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：在传统的</a:t>
            </a:r>
            <a:r>
              <a:rPr lang="en-US" altLang="zh-CN" dirty="0">
                <a:latin typeface="微软雅黑" panose="020B0503020204020204" pitchFamily="34" charset="-122"/>
                <a:ea typeface="微软雅黑" panose="020B0503020204020204" pitchFamily="34" charset="-122"/>
              </a:rPr>
              <a:t>Wi-Fi</a:t>
            </a:r>
            <a:r>
              <a:rPr lang="zh-CN" altLang="en-US" dirty="0">
                <a:latin typeface="微软雅黑" panose="020B0503020204020204" pitchFamily="34" charset="-122"/>
                <a:ea typeface="微软雅黑" panose="020B0503020204020204" pitchFamily="34" charset="-122"/>
              </a:rPr>
              <a:t>用户连接场景中，每个</a:t>
            </a:r>
            <a:r>
              <a:rPr lang="en-US" altLang="zh-CN" dirty="0">
                <a:latin typeface="微软雅黑" panose="020B0503020204020204" pitchFamily="34" charset="-122"/>
                <a:ea typeface="微软雅黑" panose="020B0503020204020204" pitchFamily="34" charset="-122"/>
              </a:rPr>
              <a:t>AP</a:t>
            </a:r>
            <a:r>
              <a:rPr lang="zh-CN" altLang="en-US" dirty="0">
                <a:latin typeface="微软雅黑" panose="020B0503020204020204" pitchFamily="34" charset="-122"/>
                <a:ea typeface="微软雅黑" panose="020B0503020204020204" pitchFamily="34" charset="-122"/>
              </a:rPr>
              <a:t>在单个时隙内仅能与一个</a:t>
            </a:r>
            <a:r>
              <a:rPr lang="en-US" altLang="zh-CN" dirty="0">
                <a:latin typeface="微软雅黑" panose="020B0503020204020204" pitchFamily="34" charset="-122"/>
                <a:ea typeface="微软雅黑" panose="020B0503020204020204" pitchFamily="34" charset="-122"/>
              </a:rPr>
              <a:t>STA</a:t>
            </a:r>
            <a:r>
              <a:rPr lang="zh-CN" altLang="en-US" dirty="0">
                <a:latin typeface="微软雅黑" panose="020B0503020204020204" pitchFamily="34" charset="-122"/>
                <a:ea typeface="微软雅黑" panose="020B0503020204020204" pitchFamily="34" charset="-122"/>
              </a:rPr>
              <a:t>进行通信，即“单发单收”模式。</a:t>
            </a:r>
            <a:r>
              <a:rPr lang="zh-CN" altLang="en-US" b="1" dirty="0">
                <a:solidFill>
                  <a:srgbClr val="C00000"/>
                </a:solidFill>
                <a:latin typeface="微软雅黑" panose="020B0503020204020204" pitchFamily="34" charset="-122"/>
                <a:ea typeface="微软雅黑" panose="020B0503020204020204" pitchFamily="34" charset="-122"/>
              </a:rPr>
              <a:t>在这种严格的连接约束下，系统的用户连接关系是非</a:t>
            </a:r>
            <a:r>
              <a:rPr lang="en-US" altLang="zh-CN" b="1" dirty="0">
                <a:solidFill>
                  <a:srgbClr val="C00000"/>
                </a:solidFill>
                <a:latin typeface="微软雅黑" panose="020B0503020204020204" pitchFamily="34" charset="-122"/>
                <a:ea typeface="微软雅黑" panose="020B0503020204020204" pitchFamily="34" charset="-122"/>
              </a:rPr>
              <a:t>0</a:t>
            </a:r>
            <a:r>
              <a:rPr lang="zh-CN" altLang="en-US" b="1" dirty="0">
                <a:solidFill>
                  <a:srgbClr val="C00000"/>
                </a:solidFill>
                <a:latin typeface="微软雅黑" panose="020B0503020204020204" pitchFamily="34" charset="-122"/>
                <a:ea typeface="微软雅黑" panose="020B0503020204020204" pitchFamily="34" charset="-122"/>
              </a:rPr>
              <a:t>即</a:t>
            </a:r>
            <a:r>
              <a:rPr lang="en-US" altLang="zh-CN" b="1" dirty="0">
                <a:solidFill>
                  <a:srgbClr val="C00000"/>
                </a:solidFill>
                <a:latin typeface="微软雅黑" panose="020B0503020204020204" pitchFamily="34" charset="-122"/>
                <a:ea typeface="微软雅黑" panose="020B0503020204020204" pitchFamily="34" charset="-122"/>
              </a:rPr>
              <a:t>1</a:t>
            </a:r>
            <a:r>
              <a:rPr lang="zh-CN" altLang="en-US" b="1" dirty="0">
                <a:solidFill>
                  <a:srgbClr val="C00000"/>
                </a:solidFill>
                <a:latin typeface="微软雅黑" panose="020B0503020204020204" pitchFamily="34" charset="-122"/>
                <a:ea typeface="微软雅黑" panose="020B0503020204020204" pitchFamily="34" charset="-122"/>
              </a:rPr>
              <a:t>的，无法设计损失并优化网络参数</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1451" y="2791936"/>
            <a:ext cx="11784305" cy="646331"/>
          </a:xfrm>
          <a:prstGeom prst="rect">
            <a:avLst/>
          </a:prstGeom>
          <a:noFill/>
        </p:spPr>
        <p:txBody>
          <a:bodyPr wrap="square">
            <a:spAutoFit/>
          </a:bodyPr>
          <a:lstStyle/>
          <a:p>
            <a:pPr marL="285750" indent="-285750" algn="just">
              <a:spcAft>
                <a:spcPts val="600"/>
              </a:spcAft>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解决策略</a:t>
            </a:r>
            <a:r>
              <a:rPr lang="en-US" altLang="zh-CN" b="1"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：为突破这一瓶颈，本模块在保持单发单收特性的前提下，从关联决策层面将</a:t>
            </a:r>
            <a:r>
              <a:rPr lang="en-US" altLang="zh-CN" dirty="0">
                <a:latin typeface="微软雅黑" panose="020B0503020204020204" pitchFamily="34" charset="-122"/>
                <a:ea typeface="微软雅黑" panose="020B0503020204020204" pitchFamily="34" charset="-122"/>
              </a:rPr>
              <a:t>AP–STA</a:t>
            </a:r>
            <a:r>
              <a:rPr lang="zh-CN" altLang="en-US" dirty="0">
                <a:latin typeface="微软雅黑" panose="020B0503020204020204" pitchFamily="34" charset="-122"/>
                <a:ea typeface="微软雅黑" panose="020B0503020204020204" pitchFamily="34" charset="-122"/>
              </a:rPr>
              <a:t>连接问题抽象为一个</a:t>
            </a:r>
            <a:r>
              <a:rPr lang="zh-CN" altLang="en-US" b="1" dirty="0">
                <a:solidFill>
                  <a:srgbClr val="C00000"/>
                </a:solidFill>
                <a:latin typeface="微软雅黑" panose="020B0503020204020204" pitchFamily="34" charset="-122"/>
                <a:ea typeface="微软雅黑" panose="020B0503020204020204" pitchFamily="34" charset="-122"/>
              </a:rPr>
              <a:t>二分图匹配模型</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Bipartite Matching Model</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0" name="文本框 9"/>
              <p:cNvSpPr txBox="1"/>
              <p:nvPr/>
            </p:nvSpPr>
            <p:spPr>
              <a:xfrm>
                <a:off x="386070" y="3478907"/>
                <a:ext cx="6361013" cy="1708160"/>
              </a:xfrm>
              <a:prstGeom prst="rect">
                <a:avLst/>
              </a:prstGeom>
              <a:noFill/>
            </p:spPr>
            <p:txBody>
              <a:bodyPr wrap="square">
                <a:spAutoFit/>
              </a:bodyPr>
              <a:lstStyle/>
              <a:p>
                <a:pPr algn="just">
                  <a:spcAft>
                    <a:spcPts val="600"/>
                  </a:spcAft>
                </a:pPr>
                <a:r>
                  <a:rPr lang="zh-CN" altLang="en-US" dirty="0">
                    <a:latin typeface="微软雅黑" panose="020B0503020204020204" pitchFamily="34" charset="-122"/>
                    <a:ea typeface="微软雅黑" panose="020B0503020204020204" pitchFamily="34" charset="-122"/>
                  </a:rPr>
                  <a:t>二分图匹配模型中：</a:t>
                </a:r>
                <a:endParaRPr lang="en-US" altLang="zh-CN" dirty="0">
                  <a:latin typeface="微软雅黑" panose="020B0503020204020204" pitchFamily="34" charset="-122"/>
                  <a:ea typeface="微软雅黑" panose="020B0503020204020204" pitchFamily="34" charset="-122"/>
                </a:endParaRPr>
              </a:p>
              <a:p>
                <a:pPr marL="285750" indent="-285750" algn="just">
                  <a:spcAft>
                    <a:spcPts val="60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节点一侧表示</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𝑀</m:t>
                    </m:r>
                  </m:oMath>
                </a14:m>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AP</a:t>
                </a:r>
                <a:r>
                  <a:rPr lang="zh-CN" altLang="en-US" dirty="0">
                    <a:latin typeface="微软雅黑" panose="020B0503020204020204" pitchFamily="34" charset="-122"/>
                    <a:ea typeface="微软雅黑" panose="020B0503020204020204" pitchFamily="34" charset="-122"/>
                  </a:rPr>
                  <a:t>，另一侧表示</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𝑁</m:t>
                    </m:r>
                  </m:oMath>
                </a14:m>
                <a:r>
                  <a:rPr lang="zh-CN" altLang="en-US" dirty="0">
                    <a:latin typeface="微软雅黑" panose="020B0503020204020204" pitchFamily="34" charset="-122"/>
                    <a:ea typeface="微软雅黑" panose="020B0503020204020204" pitchFamily="34" charset="-122"/>
                  </a:rPr>
                  <a:t>个</a:t>
                </a:r>
                <a:r>
                  <a:rPr lang="en-US" altLang="zh-CN" dirty="0">
                    <a:latin typeface="微软雅黑" panose="020B0503020204020204" pitchFamily="34" charset="-122"/>
                    <a:ea typeface="微软雅黑" panose="020B0503020204020204" pitchFamily="34" charset="-122"/>
                  </a:rPr>
                  <a:t>STA(</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𝑀</m:t>
                    </m:r>
                    <m:r>
                      <a:rPr lang="en-US" altLang="zh-CN" b="0" i="1" smtClean="0">
                        <a:latin typeface="Cambria Math" panose="02040503050406030204" pitchFamily="18" charset="0"/>
                        <a:ea typeface="微软雅黑" panose="020B0503020204020204" pitchFamily="34" charset="-122"/>
                      </a:rPr>
                      <m:t>&lt;</m:t>
                    </m:r>
                    <m:r>
                      <a:rPr lang="en-US" altLang="zh-CN" b="0" i="1" smtClean="0">
                        <a:latin typeface="Cambria Math" panose="02040503050406030204" pitchFamily="18" charset="0"/>
                        <a:ea typeface="微软雅黑" panose="020B0503020204020204" pitchFamily="34" charset="-122"/>
                      </a:rPr>
                      <m:t>𝑁</m:t>
                    </m:r>
                  </m:oMath>
                </a14:m>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lgn="just">
                  <a:spcAft>
                    <a:spcPts val="60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代价损失定义为</a:t>
                </a:r>
                <a:r>
                  <a:rPr lang="en-US" altLang="zh-CN" dirty="0">
                    <a:latin typeface="微软雅黑" panose="020B0503020204020204" pitchFamily="34" charset="-122"/>
                    <a:ea typeface="微软雅黑" panose="020B0503020204020204" pitchFamily="34" charset="-122"/>
                  </a:rPr>
                  <a:t>AP</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STA</a:t>
                </a:r>
                <a:r>
                  <a:rPr lang="zh-CN" altLang="en-US" dirty="0">
                    <a:latin typeface="微软雅黑" panose="020B0503020204020204" pitchFamily="34" charset="-122"/>
                    <a:ea typeface="微软雅黑" panose="020B0503020204020204" pitchFamily="34" charset="-122"/>
                  </a:rPr>
                  <a:t>的连接概率；</a:t>
                </a:r>
                <a:endParaRPr lang="en-US" altLang="zh-CN" dirty="0">
                  <a:latin typeface="微软雅黑" panose="020B0503020204020204" pitchFamily="34" charset="-122"/>
                  <a:ea typeface="微软雅黑" panose="020B0503020204020204" pitchFamily="34" charset="-122"/>
                </a:endParaRPr>
              </a:p>
              <a:p>
                <a:pPr marL="285750" indent="-285750" algn="just">
                  <a:spcAft>
                    <a:spcPts val="60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通过</a:t>
                </a:r>
                <a:r>
                  <a:rPr lang="zh-CN" altLang="en-US" b="1" dirty="0">
                    <a:solidFill>
                      <a:srgbClr val="C00000"/>
                    </a:solidFill>
                    <a:latin typeface="微软雅黑" panose="020B0503020204020204" pitchFamily="34" charset="-122"/>
                    <a:ea typeface="微软雅黑" panose="020B0503020204020204" pitchFamily="34" charset="-122"/>
                  </a:rPr>
                  <a:t>匈牙利算法</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Hungarian Algorithm</a:t>
                </a:r>
                <a:r>
                  <a:rPr lang="zh-CN" altLang="en-US" dirty="0">
                    <a:latin typeface="微软雅黑" panose="020B0503020204020204" pitchFamily="34" charset="-122"/>
                    <a:ea typeface="微软雅黑" panose="020B0503020204020204" pitchFamily="34" charset="-122"/>
                  </a:rPr>
                  <a:t>）在</a:t>
                </a:r>
                <a:r>
                  <a:rPr lang="zh-CN" altLang="en-US" b="1" dirty="0">
                    <a:solidFill>
                      <a:srgbClr val="C00000"/>
                    </a:solidFill>
                    <a:latin typeface="微软雅黑" panose="020B0503020204020204" pitchFamily="34" charset="-122"/>
                    <a:ea typeface="微软雅黑" panose="020B0503020204020204" pitchFamily="34" charset="-122"/>
                  </a:rPr>
                  <a:t>全局范围</a:t>
                </a:r>
                <a:r>
                  <a:rPr lang="zh-CN" altLang="en-US" dirty="0">
                    <a:latin typeface="微软雅黑" panose="020B0503020204020204" pitchFamily="34" charset="-122"/>
                    <a:ea typeface="微软雅黑" panose="020B0503020204020204" pitchFamily="34" charset="-122"/>
                  </a:rPr>
                  <a:t>内搜索最优匹配对的集合。</a:t>
                </a:r>
                <a:endParaRPr lang="zh-CN" altLang="en-US" dirty="0">
                  <a:latin typeface="微软雅黑" panose="020B0503020204020204" pitchFamily="34" charset="-122"/>
                  <a:ea typeface="微软雅黑" panose="020B0503020204020204" pitchFamily="34" charset="-122"/>
                </a:endParaRPr>
              </a:p>
            </p:txBody>
          </p:sp>
        </mc:Choice>
        <mc:Fallback>
          <p:sp>
            <p:nvSpPr>
              <p:cNvPr id="10" name="文本框 9"/>
              <p:cNvSpPr txBox="1">
                <a:spLocks noRot="1" noChangeAspect="1" noMove="1" noResize="1" noEditPoints="1" noAdjustHandles="1" noChangeArrowheads="1" noChangeShapeType="1" noTextEdit="1"/>
              </p:cNvSpPr>
              <p:nvPr/>
            </p:nvSpPr>
            <p:spPr>
              <a:xfrm>
                <a:off x="386070" y="3478907"/>
                <a:ext cx="6361013" cy="1708160"/>
              </a:xfrm>
              <a:prstGeom prst="rect">
                <a:avLst/>
              </a:prstGeom>
              <a:blipFill rotWithShape="1">
                <a:blip r:embed="rId1"/>
                <a:stretch>
                  <a:fillRect l="-10" t="-22" r="3" b="23"/>
                </a:stretch>
              </a:blipFill>
            </p:spPr>
            <p:txBody>
              <a:bodyPr/>
              <a:lstStyle/>
              <a:p>
                <a:r>
                  <a:rPr lang="zh-CN" altLang="en-US">
                    <a:noFill/>
                  </a:rPr>
                  <a:t> </a:t>
                </a:r>
              </a:p>
            </p:txBody>
          </p:sp>
        </mc:Fallback>
      </mc:AlternateContent>
      <p:sp>
        <p:nvSpPr>
          <p:cNvPr id="14" name="文本框 13"/>
          <p:cNvSpPr txBox="1"/>
          <p:nvPr/>
        </p:nvSpPr>
        <p:spPr>
          <a:xfrm>
            <a:off x="745995" y="5276136"/>
            <a:ext cx="5935582" cy="1393779"/>
          </a:xfrm>
          <a:prstGeom prst="rect">
            <a:avLst/>
          </a:prstGeom>
          <a:noFill/>
          <a:ln w="28575">
            <a:solidFill>
              <a:srgbClr val="C00000"/>
            </a:solidFill>
          </a:ln>
        </p:spPr>
        <p:txBody>
          <a:bodyPr wrap="square">
            <a:spAutoFit/>
          </a:bodyPr>
          <a:lstStyle/>
          <a:p>
            <a:pPr algn="just">
              <a:lnSpc>
                <a:spcPct val="120000"/>
              </a:lnSpc>
            </a:pPr>
            <a:r>
              <a:rPr lang="zh-CN" altLang="en-US" b="1" dirty="0">
                <a:latin typeface="微软雅黑" panose="020B0503020204020204" pitchFamily="34" charset="-122"/>
                <a:ea typeface="微软雅黑" panose="020B0503020204020204" pitchFamily="34" charset="-122"/>
              </a:rPr>
              <a:t>创新点：</a:t>
            </a:r>
            <a:r>
              <a:rPr lang="zh-CN" altLang="en-US" dirty="0">
                <a:latin typeface="微软雅黑" panose="020B0503020204020204" pitchFamily="34" charset="-122"/>
                <a:ea typeface="微软雅黑" panose="020B0503020204020204" pitchFamily="34" charset="-122"/>
              </a:rPr>
              <a:t>在单发单收约束下，传统的连接关系无法优化。本模块通过将</a:t>
            </a:r>
            <a:r>
              <a:rPr lang="en-US" altLang="zh-CN" dirty="0">
                <a:latin typeface="微软雅黑" panose="020B0503020204020204" pitchFamily="34" charset="-122"/>
                <a:ea typeface="微软雅黑" panose="020B0503020204020204" pitchFamily="34" charset="-122"/>
              </a:rPr>
              <a:t>AP–STA</a:t>
            </a:r>
            <a:r>
              <a:rPr lang="zh-CN" altLang="en-US" dirty="0">
                <a:latin typeface="微软雅黑" panose="020B0503020204020204" pitchFamily="34" charset="-122"/>
                <a:ea typeface="微软雅黑" panose="020B0503020204020204" pitchFamily="34" charset="-122"/>
              </a:rPr>
              <a:t>关联问题建模为二分图匹配，使得网络连接决策可被形式化求解，后续通过</a:t>
            </a:r>
            <a:r>
              <a:rPr lang="zh-CN" altLang="en-US" b="1" dirty="0">
                <a:solidFill>
                  <a:srgbClr val="C00000"/>
                </a:solidFill>
                <a:latin typeface="微软雅黑" panose="020B0503020204020204" pitchFamily="34" charset="-122"/>
                <a:ea typeface="微软雅黑" panose="020B0503020204020204" pitchFamily="34" charset="-122"/>
              </a:rPr>
              <a:t>设计合理的连接概率训练损失</a:t>
            </a:r>
            <a:r>
              <a:rPr lang="zh-CN" altLang="en-US" dirty="0">
                <a:latin typeface="微软雅黑" panose="020B0503020204020204" pitchFamily="34" charset="-122"/>
                <a:ea typeface="微软雅黑" panose="020B0503020204020204" pitchFamily="34" charset="-122"/>
              </a:rPr>
              <a:t>，通过最大化吞吐量实现用户预测。</a:t>
            </a:r>
            <a:endParaRPr lang="zh-CN" altLang="en-US" dirty="0">
              <a:latin typeface="微软雅黑" panose="020B0503020204020204" pitchFamily="34" charset="-122"/>
              <a:ea typeface="微软雅黑" panose="020B0503020204020204" pitchFamily="34" charset="-122"/>
            </a:endParaRPr>
          </a:p>
        </p:txBody>
      </p:sp>
      <p:cxnSp>
        <p:nvCxnSpPr>
          <p:cNvPr id="134" name="直接连接符 133"/>
          <p:cNvCxnSpPr/>
          <p:nvPr/>
        </p:nvCxnSpPr>
        <p:spPr>
          <a:xfrm>
            <a:off x="7376407" y="3429000"/>
            <a:ext cx="0" cy="3366177"/>
          </a:xfrm>
          <a:prstGeom prst="line">
            <a:avLst/>
          </a:prstGeom>
          <a:ln w="38100">
            <a:solidFill>
              <a:srgbClr val="203864"/>
            </a:solidFill>
            <a:prstDash val="dashDot"/>
          </a:ln>
        </p:spPr>
        <p:style>
          <a:lnRef idx="1">
            <a:schemeClr val="accent1"/>
          </a:lnRef>
          <a:fillRef idx="0">
            <a:schemeClr val="accent1"/>
          </a:fillRef>
          <a:effectRef idx="0">
            <a:schemeClr val="accent1"/>
          </a:effectRef>
          <a:fontRef idx="minor">
            <a:schemeClr val="tx1"/>
          </a:fontRef>
        </p:style>
      </p:cxnSp>
      <p:sp>
        <p:nvSpPr>
          <p:cNvPr id="135" name="椭圆 134"/>
          <p:cNvSpPr/>
          <p:nvPr/>
        </p:nvSpPr>
        <p:spPr>
          <a:xfrm>
            <a:off x="9569713" y="3212991"/>
            <a:ext cx="1494307" cy="1206456"/>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6" name="椭圆 135"/>
          <p:cNvSpPr/>
          <p:nvPr/>
        </p:nvSpPr>
        <p:spPr>
          <a:xfrm>
            <a:off x="9536507" y="4457940"/>
            <a:ext cx="1494307" cy="1206456"/>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1" name="椭圆 170"/>
          <p:cNvSpPr/>
          <p:nvPr/>
        </p:nvSpPr>
        <p:spPr>
          <a:xfrm>
            <a:off x="8081499" y="4436440"/>
            <a:ext cx="1494307" cy="1206456"/>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2" name="椭圆 171"/>
          <p:cNvSpPr/>
          <p:nvPr/>
        </p:nvSpPr>
        <p:spPr>
          <a:xfrm>
            <a:off x="8128702" y="3267430"/>
            <a:ext cx="1494307" cy="1206456"/>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73" name="组合 172"/>
          <p:cNvGrpSpPr/>
          <p:nvPr/>
        </p:nvGrpSpPr>
        <p:grpSpPr>
          <a:xfrm>
            <a:off x="8226716" y="3321643"/>
            <a:ext cx="2733540" cy="2139756"/>
            <a:chOff x="222101" y="1609732"/>
            <a:chExt cx="2190561" cy="1714724"/>
          </a:xfrm>
        </p:grpSpPr>
        <p:grpSp>
          <p:nvGrpSpPr>
            <p:cNvPr id="174" name="组合 173"/>
            <p:cNvGrpSpPr/>
            <p:nvPr/>
          </p:nvGrpSpPr>
          <p:grpSpPr>
            <a:xfrm>
              <a:off x="222101" y="1612972"/>
              <a:ext cx="1097819" cy="1711484"/>
              <a:chOff x="1104073" y="1755642"/>
              <a:chExt cx="1097819" cy="1711484"/>
            </a:xfrm>
          </p:grpSpPr>
          <p:grpSp>
            <p:nvGrpSpPr>
              <p:cNvPr id="298" name="组合 297"/>
              <p:cNvGrpSpPr/>
              <p:nvPr/>
            </p:nvGrpSpPr>
            <p:grpSpPr>
              <a:xfrm>
                <a:off x="1104073" y="1755642"/>
                <a:ext cx="1097819" cy="1711484"/>
                <a:chOff x="669224" y="1607067"/>
                <a:chExt cx="906150" cy="1558578"/>
              </a:xfrm>
            </p:grpSpPr>
            <p:pic>
              <p:nvPicPr>
                <p:cNvPr id="303" name="图形 30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957078" y="2849827"/>
                  <a:ext cx="310641" cy="315818"/>
                </a:xfrm>
                <a:prstGeom prst="rect">
                  <a:avLst/>
                </a:prstGeom>
              </p:spPr>
            </p:pic>
            <p:pic>
              <p:nvPicPr>
                <p:cNvPr id="304" name="图形 30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973301" y="1607067"/>
                  <a:ext cx="310641" cy="315818"/>
                </a:xfrm>
                <a:prstGeom prst="rect">
                  <a:avLst/>
                </a:prstGeom>
              </p:spPr>
            </p:pic>
            <p:pic>
              <p:nvPicPr>
                <p:cNvPr id="305" name="图形 30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69224" y="2166497"/>
                  <a:ext cx="159181" cy="161834"/>
                </a:xfrm>
                <a:prstGeom prst="rect">
                  <a:avLst/>
                </a:prstGeom>
              </p:spPr>
            </p:pic>
            <p:pic>
              <p:nvPicPr>
                <p:cNvPr id="306" name="图形 30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416193" y="2383792"/>
                  <a:ext cx="159181" cy="161834"/>
                </a:xfrm>
                <a:prstGeom prst="rect">
                  <a:avLst/>
                </a:prstGeom>
              </p:spPr>
            </p:pic>
            <p:pic>
              <p:nvPicPr>
                <p:cNvPr id="307" name="图形 30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416193" y="2145602"/>
                  <a:ext cx="159181" cy="161834"/>
                </a:xfrm>
                <a:prstGeom prst="rect">
                  <a:avLst/>
                </a:prstGeom>
              </p:spPr>
            </p:pic>
            <p:pic>
              <p:nvPicPr>
                <p:cNvPr id="308" name="图形 30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669224" y="2405959"/>
                  <a:ext cx="159181" cy="161834"/>
                </a:xfrm>
                <a:prstGeom prst="rect">
                  <a:avLst/>
                </a:prstGeom>
              </p:spPr>
            </p:pic>
            <p:cxnSp>
              <p:nvCxnSpPr>
                <p:cNvPr id="309" name="直接箭头连接符 308"/>
                <p:cNvCxnSpPr/>
                <p:nvPr/>
              </p:nvCxnSpPr>
              <p:spPr>
                <a:xfrm>
                  <a:off x="1196270" y="1902278"/>
                  <a:ext cx="262350" cy="246613"/>
                </a:xfrm>
                <a:prstGeom prst="straightConnector1">
                  <a:avLst/>
                </a:prstGeom>
                <a:noFill/>
                <a:ln w="6350" cap="flat" cmpd="sng" algn="ctr">
                  <a:solidFill>
                    <a:srgbClr val="C00000"/>
                  </a:solidFill>
                  <a:prstDash val="lgDash"/>
                  <a:miter lim="800000"/>
                  <a:tailEnd type="triangle"/>
                </a:ln>
                <a:effectLst/>
              </p:spPr>
            </p:cxnSp>
            <p:cxnSp>
              <p:nvCxnSpPr>
                <p:cNvPr id="310" name="直接箭头连接符 309"/>
                <p:cNvCxnSpPr/>
                <p:nvPr/>
              </p:nvCxnSpPr>
              <p:spPr>
                <a:xfrm flipH="1" flipV="1">
                  <a:off x="796080" y="2565831"/>
                  <a:ext cx="201298" cy="283902"/>
                </a:xfrm>
                <a:prstGeom prst="straightConnector1">
                  <a:avLst/>
                </a:prstGeom>
                <a:noFill/>
                <a:ln w="6350" cap="flat" cmpd="sng" algn="ctr">
                  <a:solidFill>
                    <a:srgbClr val="C00000"/>
                  </a:solidFill>
                  <a:prstDash val="dashDot"/>
                  <a:miter lim="800000"/>
                  <a:tailEnd type="triangle"/>
                </a:ln>
                <a:effectLst/>
              </p:spPr>
            </p:cxnSp>
            <p:cxnSp>
              <p:nvCxnSpPr>
                <p:cNvPr id="311" name="直接箭头连接符 310"/>
                <p:cNvCxnSpPr/>
                <p:nvPr/>
              </p:nvCxnSpPr>
              <p:spPr>
                <a:xfrm flipV="1">
                  <a:off x="1210242" y="2565831"/>
                  <a:ext cx="249233" cy="282724"/>
                </a:xfrm>
                <a:prstGeom prst="straightConnector1">
                  <a:avLst/>
                </a:prstGeom>
                <a:noFill/>
                <a:ln w="6350" cap="flat" cmpd="sng" algn="ctr">
                  <a:solidFill>
                    <a:srgbClr val="C00000"/>
                  </a:solidFill>
                  <a:prstDash val="dashDot"/>
                  <a:miter lim="800000"/>
                  <a:tailEnd type="triangle"/>
                </a:ln>
                <a:effectLst/>
              </p:spPr>
            </p:cxnSp>
            <p:cxnSp>
              <p:nvCxnSpPr>
                <p:cNvPr id="312" name="直接箭头连接符 311"/>
                <p:cNvCxnSpPr/>
                <p:nvPr/>
              </p:nvCxnSpPr>
              <p:spPr>
                <a:xfrm flipH="1">
                  <a:off x="778811" y="1918546"/>
                  <a:ext cx="235836" cy="208161"/>
                </a:xfrm>
                <a:prstGeom prst="straightConnector1">
                  <a:avLst/>
                </a:prstGeom>
                <a:noFill/>
                <a:ln w="6350" cap="flat" cmpd="sng" algn="ctr">
                  <a:solidFill>
                    <a:srgbClr val="C00000"/>
                  </a:solidFill>
                  <a:prstDash val="solid"/>
                  <a:miter lim="800000"/>
                  <a:tailEnd type="triangle"/>
                </a:ln>
                <a:effectLst/>
              </p:spPr>
            </p:cxnSp>
          </p:grpSp>
          <p:pic>
            <p:nvPicPr>
              <p:cNvPr id="299" name="图形 29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538161" y="2452876"/>
                <a:ext cx="192851" cy="177711"/>
              </a:xfrm>
              <a:prstGeom prst="rect">
                <a:avLst/>
              </a:prstGeom>
            </p:spPr>
          </p:pic>
          <p:cxnSp>
            <p:nvCxnSpPr>
              <p:cNvPr id="300" name="直接箭头连接符 299"/>
              <p:cNvCxnSpPr>
                <a:stCxn id="304" idx="2"/>
                <a:endCxn id="299" idx="0"/>
              </p:cNvCxnSpPr>
              <p:nvPr/>
            </p:nvCxnSpPr>
            <p:spPr>
              <a:xfrm flipH="1">
                <a:off x="1634586" y="2102444"/>
                <a:ext cx="26056" cy="350432"/>
              </a:xfrm>
              <a:prstGeom prst="straightConnector1">
                <a:avLst/>
              </a:prstGeom>
              <a:noFill/>
              <a:ln w="6350" cap="flat" cmpd="sng" algn="ctr">
                <a:solidFill>
                  <a:srgbClr val="C00000"/>
                </a:solidFill>
                <a:prstDash val="dash"/>
                <a:miter lim="800000"/>
                <a:tailEnd type="triangle"/>
              </a:ln>
              <a:effectLst/>
            </p:spPr>
          </p:cxnSp>
          <p:pic>
            <p:nvPicPr>
              <p:cNvPr id="301" name="图形 30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527950" y="2670167"/>
                <a:ext cx="192851" cy="177711"/>
              </a:xfrm>
              <a:prstGeom prst="rect">
                <a:avLst/>
              </a:prstGeom>
            </p:spPr>
          </p:pic>
          <p:cxnSp>
            <p:nvCxnSpPr>
              <p:cNvPr id="302" name="直接箭头连接符 301"/>
              <p:cNvCxnSpPr>
                <a:stCxn id="303" idx="0"/>
                <a:endCxn id="301" idx="2"/>
              </p:cNvCxnSpPr>
              <p:nvPr/>
            </p:nvCxnSpPr>
            <p:spPr>
              <a:xfrm flipH="1" flipV="1">
                <a:off x="1624375" y="2847878"/>
                <a:ext cx="16613" cy="272446"/>
              </a:xfrm>
              <a:prstGeom prst="straightConnector1">
                <a:avLst/>
              </a:prstGeom>
              <a:noFill/>
              <a:ln w="6350" cap="flat" cmpd="sng" algn="ctr">
                <a:solidFill>
                  <a:srgbClr val="C00000"/>
                </a:solidFill>
                <a:prstDash val="solid"/>
                <a:miter lim="800000"/>
                <a:tailEnd type="triangle"/>
              </a:ln>
              <a:effectLst/>
            </p:spPr>
          </p:cxnSp>
        </p:grpSp>
        <p:grpSp>
          <p:nvGrpSpPr>
            <p:cNvPr id="176" name="组合 175"/>
            <p:cNvGrpSpPr/>
            <p:nvPr/>
          </p:nvGrpSpPr>
          <p:grpSpPr>
            <a:xfrm>
              <a:off x="1314843" y="1609732"/>
              <a:ext cx="1097819" cy="1711484"/>
              <a:chOff x="1104073" y="1755642"/>
              <a:chExt cx="1097819" cy="1711484"/>
            </a:xfrm>
          </p:grpSpPr>
          <p:grpSp>
            <p:nvGrpSpPr>
              <p:cNvPr id="177" name="组合 176"/>
              <p:cNvGrpSpPr/>
              <p:nvPr/>
            </p:nvGrpSpPr>
            <p:grpSpPr>
              <a:xfrm>
                <a:off x="1104073" y="1755642"/>
                <a:ext cx="1097819" cy="1711484"/>
                <a:chOff x="669224" y="1607067"/>
                <a:chExt cx="906150" cy="1558578"/>
              </a:xfrm>
            </p:grpSpPr>
            <p:pic>
              <p:nvPicPr>
                <p:cNvPr id="285" name="图形 28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957078" y="2849827"/>
                  <a:ext cx="310641" cy="315818"/>
                </a:xfrm>
                <a:prstGeom prst="rect">
                  <a:avLst/>
                </a:prstGeom>
              </p:spPr>
            </p:pic>
            <p:pic>
              <p:nvPicPr>
                <p:cNvPr id="288" name="图形 28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973301" y="1607067"/>
                  <a:ext cx="310641" cy="315818"/>
                </a:xfrm>
                <a:prstGeom prst="rect">
                  <a:avLst/>
                </a:prstGeom>
              </p:spPr>
            </p:pic>
            <p:pic>
              <p:nvPicPr>
                <p:cNvPr id="290" name="图形 28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669224" y="2166497"/>
                  <a:ext cx="159181" cy="161834"/>
                </a:xfrm>
                <a:prstGeom prst="rect">
                  <a:avLst/>
                </a:prstGeom>
              </p:spPr>
            </p:pic>
            <p:pic>
              <p:nvPicPr>
                <p:cNvPr id="291" name="图形 29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416193" y="2383792"/>
                  <a:ext cx="159181" cy="161834"/>
                </a:xfrm>
                <a:prstGeom prst="rect">
                  <a:avLst/>
                </a:prstGeom>
              </p:spPr>
            </p:pic>
            <p:pic>
              <p:nvPicPr>
                <p:cNvPr id="292" name="图形 29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1416193" y="2145602"/>
                  <a:ext cx="159181" cy="161834"/>
                </a:xfrm>
                <a:prstGeom prst="rect">
                  <a:avLst/>
                </a:prstGeom>
              </p:spPr>
            </p:pic>
            <p:pic>
              <p:nvPicPr>
                <p:cNvPr id="293" name="图形 29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669224" y="2405959"/>
                  <a:ext cx="159181" cy="161834"/>
                </a:xfrm>
                <a:prstGeom prst="rect">
                  <a:avLst/>
                </a:prstGeom>
              </p:spPr>
            </p:pic>
            <p:cxnSp>
              <p:nvCxnSpPr>
                <p:cNvPr id="294" name="直接箭头连接符 293"/>
                <p:cNvCxnSpPr/>
                <p:nvPr/>
              </p:nvCxnSpPr>
              <p:spPr>
                <a:xfrm>
                  <a:off x="1196270" y="1902278"/>
                  <a:ext cx="262350" cy="246613"/>
                </a:xfrm>
                <a:prstGeom prst="straightConnector1">
                  <a:avLst/>
                </a:prstGeom>
                <a:noFill/>
                <a:ln w="6350" cap="flat" cmpd="sng" algn="ctr">
                  <a:solidFill>
                    <a:srgbClr val="C00000"/>
                  </a:solidFill>
                  <a:prstDash val="dashDot"/>
                  <a:miter lim="800000"/>
                  <a:tailEnd type="triangle"/>
                </a:ln>
                <a:effectLst/>
              </p:spPr>
            </p:cxnSp>
            <p:cxnSp>
              <p:nvCxnSpPr>
                <p:cNvPr id="295" name="直接箭头连接符 294"/>
                <p:cNvCxnSpPr/>
                <p:nvPr/>
              </p:nvCxnSpPr>
              <p:spPr>
                <a:xfrm flipH="1" flipV="1">
                  <a:off x="796080" y="2565831"/>
                  <a:ext cx="201298" cy="283902"/>
                </a:xfrm>
                <a:prstGeom prst="straightConnector1">
                  <a:avLst/>
                </a:prstGeom>
                <a:noFill/>
                <a:ln w="6350" cap="flat" cmpd="sng" algn="ctr">
                  <a:solidFill>
                    <a:srgbClr val="C00000"/>
                  </a:solidFill>
                  <a:prstDash val="dashDot"/>
                  <a:miter lim="800000"/>
                  <a:tailEnd type="triangle"/>
                </a:ln>
                <a:effectLst/>
              </p:spPr>
            </p:cxnSp>
            <p:cxnSp>
              <p:nvCxnSpPr>
                <p:cNvPr id="296" name="直接箭头连接符 295"/>
                <p:cNvCxnSpPr/>
                <p:nvPr/>
              </p:nvCxnSpPr>
              <p:spPr>
                <a:xfrm flipV="1">
                  <a:off x="1210242" y="2565831"/>
                  <a:ext cx="249233" cy="282724"/>
                </a:xfrm>
                <a:prstGeom prst="straightConnector1">
                  <a:avLst/>
                </a:prstGeom>
                <a:noFill/>
                <a:ln w="6350" cap="flat" cmpd="sng" algn="ctr">
                  <a:solidFill>
                    <a:srgbClr val="C00000"/>
                  </a:solidFill>
                  <a:prstDash val="solid"/>
                  <a:miter lim="800000"/>
                  <a:tailEnd type="triangle"/>
                </a:ln>
                <a:effectLst/>
              </p:spPr>
            </p:cxnSp>
            <p:cxnSp>
              <p:nvCxnSpPr>
                <p:cNvPr id="297" name="直接箭头连接符 296"/>
                <p:cNvCxnSpPr/>
                <p:nvPr/>
              </p:nvCxnSpPr>
              <p:spPr>
                <a:xfrm flipH="1">
                  <a:off x="778811" y="1918546"/>
                  <a:ext cx="235836" cy="208161"/>
                </a:xfrm>
                <a:prstGeom prst="straightConnector1">
                  <a:avLst/>
                </a:prstGeom>
                <a:noFill/>
                <a:ln w="6350" cap="flat" cmpd="sng" algn="ctr">
                  <a:solidFill>
                    <a:srgbClr val="C00000"/>
                  </a:solidFill>
                  <a:prstDash val="dash"/>
                  <a:miter lim="800000"/>
                  <a:tailEnd type="triangle"/>
                </a:ln>
                <a:effectLst/>
              </p:spPr>
            </p:cxnSp>
          </p:grpSp>
          <p:pic>
            <p:nvPicPr>
              <p:cNvPr id="178" name="图形 17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538161" y="2452876"/>
                <a:ext cx="192851" cy="177711"/>
              </a:xfrm>
              <a:prstGeom prst="rect">
                <a:avLst/>
              </a:prstGeom>
            </p:spPr>
          </p:pic>
          <p:cxnSp>
            <p:nvCxnSpPr>
              <p:cNvPr id="267" name="直接箭头连接符 266"/>
              <p:cNvCxnSpPr>
                <a:stCxn id="288" idx="2"/>
                <a:endCxn id="178" idx="0"/>
              </p:cNvCxnSpPr>
              <p:nvPr/>
            </p:nvCxnSpPr>
            <p:spPr>
              <a:xfrm flipH="1">
                <a:off x="1634586" y="2102444"/>
                <a:ext cx="26056" cy="350432"/>
              </a:xfrm>
              <a:prstGeom prst="straightConnector1">
                <a:avLst/>
              </a:prstGeom>
              <a:noFill/>
              <a:ln w="6350" cap="flat" cmpd="sng" algn="ctr">
                <a:solidFill>
                  <a:srgbClr val="C00000"/>
                </a:solidFill>
                <a:prstDash val="solid"/>
                <a:miter lim="800000"/>
                <a:tailEnd type="triangle"/>
              </a:ln>
              <a:effectLst/>
            </p:spPr>
          </p:cxnSp>
          <p:pic>
            <p:nvPicPr>
              <p:cNvPr id="268" name="图形 26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1527950" y="2670167"/>
                <a:ext cx="192851" cy="177711"/>
              </a:xfrm>
              <a:prstGeom prst="rect">
                <a:avLst/>
              </a:prstGeom>
            </p:spPr>
          </p:pic>
          <p:cxnSp>
            <p:nvCxnSpPr>
              <p:cNvPr id="269" name="直接箭头连接符 268"/>
              <p:cNvCxnSpPr>
                <a:stCxn id="285" idx="0"/>
                <a:endCxn id="268" idx="2"/>
              </p:cNvCxnSpPr>
              <p:nvPr/>
            </p:nvCxnSpPr>
            <p:spPr>
              <a:xfrm flipH="1" flipV="1">
                <a:off x="1624375" y="2847878"/>
                <a:ext cx="16613" cy="272446"/>
              </a:xfrm>
              <a:prstGeom prst="straightConnector1">
                <a:avLst/>
              </a:prstGeom>
              <a:noFill/>
              <a:ln w="6350" cap="flat" cmpd="sng" algn="ctr">
                <a:solidFill>
                  <a:srgbClr val="C00000"/>
                </a:solidFill>
                <a:prstDash val="dashDot"/>
                <a:miter lim="800000"/>
                <a:tailEnd type="triangle"/>
              </a:ln>
              <a:effectLst/>
            </p:spPr>
          </p:cxnSp>
        </p:grpSp>
      </p:grpSp>
      <mc:AlternateContent xmlns:mc="http://schemas.openxmlformats.org/markup-compatibility/2006">
        <mc:Choice xmlns:a14="http://schemas.microsoft.com/office/drawing/2010/main" Requires="a14">
          <p:sp>
            <p:nvSpPr>
              <p:cNvPr id="313" name="文本框 312"/>
              <p:cNvSpPr txBox="1"/>
              <p:nvPr/>
            </p:nvSpPr>
            <p:spPr>
              <a:xfrm>
                <a:off x="10040925" y="5344231"/>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4</m:t>
                          </m:r>
                        </m:sub>
                      </m:sSub>
                    </m:oMath>
                  </m:oMathPara>
                </a14:m>
                <a:endParaRPr lang="zh-CN" altLang="en-US" sz="1600" dirty="0"/>
              </a:p>
            </p:txBody>
          </p:sp>
        </mc:Choice>
        <mc:Fallback>
          <p:sp>
            <p:nvSpPr>
              <p:cNvPr id="313" name="文本框 312"/>
              <p:cNvSpPr txBox="1">
                <a:spLocks noRot="1" noChangeAspect="1" noMove="1" noResize="1" noEditPoints="1" noAdjustHandles="1" noChangeArrowheads="1" noChangeShapeType="1" noTextEdit="1"/>
              </p:cNvSpPr>
              <p:nvPr/>
            </p:nvSpPr>
            <p:spPr>
              <a:xfrm>
                <a:off x="10040925" y="5344231"/>
                <a:ext cx="619786" cy="338554"/>
              </a:xfrm>
              <a:prstGeom prst="rect">
                <a:avLst/>
              </a:prstGeom>
              <a:blipFill rotWithShape="1">
                <a:blip r:embed="rId12"/>
                <a:stretch>
                  <a:fillRect l="-49" t="-21" r="53" b="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4" name="文本框 313"/>
              <p:cNvSpPr txBox="1"/>
              <p:nvPr/>
            </p:nvSpPr>
            <p:spPr>
              <a:xfrm>
                <a:off x="10406370" y="3392445"/>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3</m:t>
                          </m:r>
                        </m:sub>
                      </m:sSub>
                    </m:oMath>
                  </m:oMathPara>
                </a14:m>
                <a:endParaRPr lang="zh-CN" altLang="en-US" sz="1600" dirty="0"/>
              </a:p>
            </p:txBody>
          </p:sp>
        </mc:Choice>
        <mc:Fallback>
          <p:sp>
            <p:nvSpPr>
              <p:cNvPr id="314" name="文本框 313"/>
              <p:cNvSpPr txBox="1">
                <a:spLocks noRot="1" noChangeAspect="1" noMove="1" noResize="1" noEditPoints="1" noAdjustHandles="1" noChangeArrowheads="1" noChangeShapeType="1" noTextEdit="1"/>
              </p:cNvSpPr>
              <p:nvPr/>
            </p:nvSpPr>
            <p:spPr>
              <a:xfrm>
                <a:off x="10406370" y="3392445"/>
                <a:ext cx="619786" cy="338554"/>
              </a:xfrm>
              <a:prstGeom prst="rect">
                <a:avLst/>
              </a:prstGeom>
              <a:blipFill rotWithShape="1">
                <a:blip r:embed="rId13"/>
                <a:stretch>
                  <a:fillRect l="-101" t="-81" r="3" b="1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5" name="文本框 314"/>
              <p:cNvSpPr txBox="1"/>
              <p:nvPr/>
            </p:nvSpPr>
            <p:spPr>
              <a:xfrm>
                <a:off x="8668474" y="5355094"/>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2</m:t>
                          </m:r>
                        </m:sub>
                      </m:sSub>
                    </m:oMath>
                  </m:oMathPara>
                </a14:m>
                <a:endParaRPr lang="zh-CN" altLang="en-US" sz="1600" dirty="0"/>
              </a:p>
            </p:txBody>
          </p:sp>
        </mc:Choice>
        <mc:Fallback>
          <p:sp>
            <p:nvSpPr>
              <p:cNvPr id="315" name="文本框 314"/>
              <p:cNvSpPr txBox="1">
                <a:spLocks noRot="1" noChangeAspect="1" noMove="1" noResize="1" noEditPoints="1" noAdjustHandles="1" noChangeArrowheads="1" noChangeShapeType="1" noTextEdit="1"/>
              </p:cNvSpPr>
              <p:nvPr/>
            </p:nvSpPr>
            <p:spPr>
              <a:xfrm>
                <a:off x="8668474" y="5355094"/>
                <a:ext cx="619786" cy="338554"/>
              </a:xfrm>
              <a:prstGeom prst="rect">
                <a:avLst/>
              </a:prstGeom>
              <a:blipFill rotWithShape="1">
                <a:blip r:embed="rId14"/>
                <a:stretch>
                  <a:fillRect l="-14" t="-41" r="19" b="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6" name="文本框 315"/>
              <p:cNvSpPr txBox="1"/>
              <p:nvPr/>
            </p:nvSpPr>
            <p:spPr>
              <a:xfrm>
                <a:off x="8304332" y="3372109"/>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1</m:t>
                          </m:r>
                        </m:sub>
                      </m:sSub>
                    </m:oMath>
                  </m:oMathPara>
                </a14:m>
                <a:endParaRPr lang="zh-CN" altLang="en-US" sz="1600" dirty="0"/>
              </a:p>
            </p:txBody>
          </p:sp>
        </mc:Choice>
        <mc:Fallback>
          <p:sp>
            <p:nvSpPr>
              <p:cNvPr id="316" name="文本框 315"/>
              <p:cNvSpPr txBox="1">
                <a:spLocks noRot="1" noChangeAspect="1" noMove="1" noResize="1" noEditPoints="1" noAdjustHandles="1" noChangeArrowheads="1" noChangeShapeType="1" noTextEdit="1"/>
              </p:cNvSpPr>
              <p:nvPr/>
            </p:nvSpPr>
            <p:spPr>
              <a:xfrm>
                <a:off x="8304332" y="3372109"/>
                <a:ext cx="619786" cy="338554"/>
              </a:xfrm>
              <a:prstGeom prst="rect">
                <a:avLst/>
              </a:prstGeom>
              <a:blipFill rotWithShape="1">
                <a:blip r:embed="rId15"/>
                <a:stretch>
                  <a:fillRect l="-71" t="-77" r="75" b="106"/>
                </a:stretch>
              </a:blipFill>
            </p:spPr>
            <p:txBody>
              <a:bodyPr/>
              <a:lstStyle/>
              <a:p>
                <a:r>
                  <a:rPr lang="zh-CN" altLang="en-US">
                    <a:noFill/>
                  </a:rPr>
                  <a:t> </a:t>
                </a:r>
              </a:p>
            </p:txBody>
          </p:sp>
        </mc:Fallback>
      </mc:AlternateContent>
      <p:sp>
        <p:nvSpPr>
          <p:cNvPr id="317" name="矩形 316"/>
          <p:cNvSpPr/>
          <p:nvPr/>
        </p:nvSpPr>
        <p:spPr>
          <a:xfrm>
            <a:off x="8145994" y="3321643"/>
            <a:ext cx="1427573" cy="2337942"/>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8" name="矩形 317"/>
          <p:cNvSpPr/>
          <p:nvPr/>
        </p:nvSpPr>
        <p:spPr>
          <a:xfrm>
            <a:off x="9598584" y="3333810"/>
            <a:ext cx="1427572" cy="2337942"/>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9" name="文本框 318"/>
          <p:cNvSpPr txBox="1"/>
          <p:nvPr/>
        </p:nvSpPr>
        <p:spPr>
          <a:xfrm>
            <a:off x="8142855" y="4201898"/>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S1</a:t>
            </a:r>
            <a:endParaRPr lang="zh-CN" altLang="en-US" sz="1600" dirty="0"/>
          </a:p>
        </p:txBody>
      </p:sp>
      <p:sp>
        <p:nvSpPr>
          <p:cNvPr id="320" name="文本框 319"/>
          <p:cNvSpPr txBox="1"/>
          <p:nvPr/>
        </p:nvSpPr>
        <p:spPr>
          <a:xfrm>
            <a:off x="8672280" y="4219866"/>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S2</a:t>
            </a:r>
            <a:endParaRPr lang="zh-CN" altLang="en-US" sz="1600" dirty="0"/>
          </a:p>
        </p:txBody>
      </p:sp>
      <p:sp>
        <p:nvSpPr>
          <p:cNvPr id="321" name="文本框 320"/>
          <p:cNvSpPr txBox="1"/>
          <p:nvPr/>
        </p:nvSpPr>
        <p:spPr>
          <a:xfrm>
            <a:off x="9138752" y="4181373"/>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S3</a:t>
            </a:r>
            <a:endParaRPr lang="zh-CN" altLang="en-US" sz="1600" dirty="0"/>
          </a:p>
        </p:txBody>
      </p:sp>
      <p:sp>
        <p:nvSpPr>
          <p:cNvPr id="322" name="文本框 321"/>
          <p:cNvSpPr txBox="1"/>
          <p:nvPr/>
        </p:nvSpPr>
        <p:spPr>
          <a:xfrm>
            <a:off x="9567497" y="4175158"/>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S1</a:t>
            </a:r>
            <a:endParaRPr lang="zh-CN" altLang="en-US" sz="1600" dirty="0"/>
          </a:p>
        </p:txBody>
      </p:sp>
      <p:sp>
        <p:nvSpPr>
          <p:cNvPr id="323" name="文本框 322"/>
          <p:cNvSpPr txBox="1"/>
          <p:nvPr/>
        </p:nvSpPr>
        <p:spPr>
          <a:xfrm>
            <a:off x="10096922" y="4289042"/>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S2</a:t>
            </a:r>
            <a:endParaRPr lang="zh-CN" altLang="en-US" sz="1600" dirty="0"/>
          </a:p>
        </p:txBody>
      </p:sp>
      <p:sp>
        <p:nvSpPr>
          <p:cNvPr id="324" name="文本框 323"/>
          <p:cNvSpPr txBox="1"/>
          <p:nvPr/>
        </p:nvSpPr>
        <p:spPr>
          <a:xfrm>
            <a:off x="10563394" y="4154633"/>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S3</a:t>
            </a:r>
            <a:endParaRPr lang="zh-CN" altLang="en-US" sz="1600" dirty="0"/>
          </a:p>
        </p:txBody>
      </p:sp>
      <p:sp>
        <p:nvSpPr>
          <p:cNvPr id="325" name="文本框 324"/>
          <p:cNvSpPr txBox="1"/>
          <p:nvPr/>
        </p:nvSpPr>
        <p:spPr>
          <a:xfrm>
            <a:off x="8068035" y="5655528"/>
            <a:ext cx="3044565" cy="307777"/>
          </a:xfrm>
          <a:prstGeom prst="rect">
            <a:avLst/>
          </a:prstGeom>
          <a:noFill/>
        </p:spPr>
        <p:txBody>
          <a:bodyPr wrap="square">
            <a:spAutoFit/>
          </a:bodyPr>
          <a:lstStyle/>
          <a:p>
            <a:pPr algn="just"/>
            <a:r>
              <a:rPr lang="zh-CN" altLang="en-US" sz="1400" dirty="0">
                <a:latin typeface="微软雅黑" panose="020B0503020204020204" pitchFamily="34" charset="-122"/>
                <a:ea typeface="微软雅黑" panose="020B0503020204020204" pitchFamily="34" charset="-122"/>
              </a:rPr>
              <a:t>图</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二分图匹配模型。</a:t>
            </a:r>
            <a:endParaRPr lang="zh-CN" altLang="en-US" sz="1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26" name="文本框 325"/>
              <p:cNvSpPr txBox="1"/>
              <p:nvPr/>
            </p:nvSpPr>
            <p:spPr>
              <a:xfrm>
                <a:off x="8100319" y="3704205"/>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11</m:t>
                          </m:r>
                        </m:sub>
                      </m:sSub>
                    </m:oMath>
                  </m:oMathPara>
                </a14:m>
                <a:endParaRPr lang="zh-CN" altLang="en-US" sz="1600" dirty="0"/>
              </a:p>
            </p:txBody>
          </p:sp>
        </mc:Choice>
        <mc:Fallback>
          <p:sp>
            <p:nvSpPr>
              <p:cNvPr id="326" name="文本框 325"/>
              <p:cNvSpPr txBox="1">
                <a:spLocks noRot="1" noChangeAspect="1" noMove="1" noResize="1" noEditPoints="1" noAdjustHandles="1" noChangeArrowheads="1" noChangeShapeType="1" noTextEdit="1"/>
              </p:cNvSpPr>
              <p:nvPr/>
            </p:nvSpPr>
            <p:spPr>
              <a:xfrm>
                <a:off x="8100319" y="3704205"/>
                <a:ext cx="619786" cy="338554"/>
              </a:xfrm>
              <a:prstGeom prst="rect">
                <a:avLst/>
              </a:prstGeom>
              <a:blipFill rotWithShape="1">
                <a:blip r:embed="rId16"/>
                <a:stretch>
                  <a:fillRect l="-42" t="-74" r="46" b="1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7" name="文本框 326"/>
              <p:cNvSpPr txBox="1"/>
              <p:nvPr/>
            </p:nvSpPr>
            <p:spPr>
              <a:xfrm>
                <a:off x="8543188" y="3782571"/>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b="0" i="1" dirty="0" smtClean="0">
                              <a:latin typeface="Cambria Math" panose="02040503050406030204" pitchFamily="18" charset="0"/>
                              <a:ea typeface="微软雅黑" panose="020B0503020204020204" pitchFamily="34" charset="-122"/>
                            </a:rPr>
                            <m:t>𝑛</m:t>
                          </m:r>
                        </m:e>
                        <m:sub>
                          <m:r>
                            <a:rPr lang="en-US" altLang="zh-CN" sz="1600" b="0" i="1" dirty="0" smtClean="0">
                              <a:latin typeface="Cambria Math" panose="02040503050406030204" pitchFamily="18" charset="0"/>
                              <a:ea typeface="微软雅黑" panose="020B0503020204020204" pitchFamily="34" charset="-122"/>
                            </a:rPr>
                            <m:t>12</m:t>
                          </m:r>
                        </m:sub>
                      </m:sSub>
                    </m:oMath>
                  </m:oMathPara>
                </a14:m>
                <a:endParaRPr lang="zh-CN" altLang="en-US" sz="1600" dirty="0"/>
              </a:p>
            </p:txBody>
          </p:sp>
        </mc:Choice>
        <mc:Fallback>
          <p:sp>
            <p:nvSpPr>
              <p:cNvPr id="327" name="文本框 326"/>
              <p:cNvSpPr txBox="1">
                <a:spLocks noRot="1" noChangeAspect="1" noMove="1" noResize="1" noEditPoints="1" noAdjustHandles="1" noChangeArrowheads="1" noChangeShapeType="1" noTextEdit="1"/>
              </p:cNvSpPr>
              <p:nvPr/>
            </p:nvSpPr>
            <p:spPr>
              <a:xfrm>
                <a:off x="8543188" y="3782571"/>
                <a:ext cx="619786" cy="338554"/>
              </a:xfrm>
              <a:prstGeom prst="rect">
                <a:avLst/>
              </a:prstGeom>
              <a:blipFill rotWithShape="1">
                <a:blip r:embed="rId17"/>
                <a:stretch>
                  <a:fillRect l="-86" t="-151" r="90" b="1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8" name="文本框 327"/>
              <p:cNvSpPr txBox="1"/>
              <p:nvPr/>
            </p:nvSpPr>
            <p:spPr>
              <a:xfrm>
                <a:off x="8994632" y="3696178"/>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b="0" i="1" dirty="0" smtClean="0">
                              <a:latin typeface="Cambria Math" panose="02040503050406030204" pitchFamily="18" charset="0"/>
                              <a:ea typeface="微软雅黑" panose="020B0503020204020204" pitchFamily="34" charset="-122"/>
                            </a:rPr>
                            <m:t>𝑛</m:t>
                          </m:r>
                        </m:e>
                        <m:sub>
                          <m:r>
                            <a:rPr lang="en-US" altLang="zh-CN" sz="1600" b="0" i="1" dirty="0" smtClean="0">
                              <a:latin typeface="Cambria Math" panose="02040503050406030204" pitchFamily="18" charset="0"/>
                              <a:ea typeface="微软雅黑" panose="020B0503020204020204" pitchFamily="34" charset="-122"/>
                            </a:rPr>
                            <m:t>13</m:t>
                          </m:r>
                        </m:sub>
                      </m:sSub>
                    </m:oMath>
                  </m:oMathPara>
                </a14:m>
                <a:endParaRPr lang="zh-CN" altLang="en-US" sz="1600" dirty="0"/>
              </a:p>
            </p:txBody>
          </p:sp>
        </mc:Choice>
        <mc:Fallback>
          <p:sp>
            <p:nvSpPr>
              <p:cNvPr id="328" name="文本框 327"/>
              <p:cNvSpPr txBox="1">
                <a:spLocks noRot="1" noChangeAspect="1" noMove="1" noResize="1" noEditPoints="1" noAdjustHandles="1" noChangeArrowheads="1" noChangeShapeType="1" noTextEdit="1"/>
              </p:cNvSpPr>
              <p:nvPr/>
            </p:nvSpPr>
            <p:spPr>
              <a:xfrm>
                <a:off x="8994632" y="3696178"/>
                <a:ext cx="619786" cy="338554"/>
              </a:xfrm>
              <a:prstGeom prst="rect">
                <a:avLst/>
              </a:prstGeom>
              <a:blipFill rotWithShape="1">
                <a:blip r:embed="rId18"/>
                <a:stretch>
                  <a:fillRect l="-79" t="-141" r="84" b="1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9" name="文本框 328"/>
              <p:cNvSpPr txBox="1"/>
              <p:nvPr/>
            </p:nvSpPr>
            <p:spPr>
              <a:xfrm>
                <a:off x="8162728" y="4687319"/>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21</m:t>
                          </m:r>
                        </m:sub>
                      </m:sSub>
                    </m:oMath>
                  </m:oMathPara>
                </a14:m>
                <a:endParaRPr lang="zh-CN" altLang="en-US" sz="1600" dirty="0"/>
              </a:p>
            </p:txBody>
          </p:sp>
        </mc:Choice>
        <mc:Fallback>
          <p:sp>
            <p:nvSpPr>
              <p:cNvPr id="329" name="文本框 328"/>
              <p:cNvSpPr txBox="1">
                <a:spLocks noRot="1" noChangeAspect="1" noMove="1" noResize="1" noEditPoints="1" noAdjustHandles="1" noChangeArrowheads="1" noChangeShapeType="1" noTextEdit="1"/>
              </p:cNvSpPr>
              <p:nvPr/>
            </p:nvSpPr>
            <p:spPr>
              <a:xfrm>
                <a:off x="8162728" y="4687319"/>
                <a:ext cx="619786" cy="338554"/>
              </a:xfrm>
              <a:prstGeom prst="rect">
                <a:avLst/>
              </a:prstGeom>
              <a:blipFill rotWithShape="1">
                <a:blip r:embed="rId19"/>
                <a:stretch>
                  <a:fillRect l="-71" t="-113" r="75" b="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0" name="文本框 329"/>
              <p:cNvSpPr txBox="1"/>
              <p:nvPr/>
            </p:nvSpPr>
            <p:spPr>
              <a:xfrm>
                <a:off x="8605597" y="4765685"/>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22</m:t>
                          </m:r>
                        </m:sub>
                      </m:sSub>
                    </m:oMath>
                  </m:oMathPara>
                </a14:m>
                <a:endParaRPr lang="zh-CN" altLang="en-US" sz="1600" dirty="0"/>
              </a:p>
            </p:txBody>
          </p:sp>
        </mc:Choice>
        <mc:Fallback>
          <p:sp>
            <p:nvSpPr>
              <p:cNvPr id="330" name="文本框 329"/>
              <p:cNvSpPr txBox="1">
                <a:spLocks noRot="1" noChangeAspect="1" noMove="1" noResize="1" noEditPoints="1" noAdjustHandles="1" noChangeArrowheads="1" noChangeShapeType="1" noTextEdit="1"/>
              </p:cNvSpPr>
              <p:nvPr/>
            </p:nvSpPr>
            <p:spPr>
              <a:xfrm>
                <a:off x="8605597" y="4765685"/>
                <a:ext cx="619786" cy="338554"/>
              </a:xfrm>
              <a:prstGeom prst="rect">
                <a:avLst/>
              </a:prstGeom>
              <a:blipFill rotWithShape="1">
                <a:blip r:embed="rId20"/>
                <a:stretch>
                  <a:fillRect l="-12" t="-3" r="17" b="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1" name="文本框 330"/>
              <p:cNvSpPr txBox="1"/>
              <p:nvPr/>
            </p:nvSpPr>
            <p:spPr>
              <a:xfrm>
                <a:off x="9057041" y="4679292"/>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23</m:t>
                          </m:r>
                        </m:sub>
                      </m:sSub>
                    </m:oMath>
                  </m:oMathPara>
                </a14:m>
                <a:endParaRPr lang="zh-CN" altLang="en-US" sz="1600" dirty="0"/>
              </a:p>
            </p:txBody>
          </p:sp>
        </mc:Choice>
        <mc:Fallback>
          <p:sp>
            <p:nvSpPr>
              <p:cNvPr id="331" name="文本框 330"/>
              <p:cNvSpPr txBox="1">
                <a:spLocks noRot="1" noChangeAspect="1" noMove="1" noResize="1" noEditPoints="1" noAdjustHandles="1" noChangeArrowheads="1" noChangeShapeType="1" noTextEdit="1"/>
              </p:cNvSpPr>
              <p:nvPr/>
            </p:nvSpPr>
            <p:spPr>
              <a:xfrm>
                <a:off x="9057041" y="4679292"/>
                <a:ext cx="619786" cy="338554"/>
              </a:xfrm>
              <a:prstGeom prst="rect">
                <a:avLst/>
              </a:prstGeom>
              <a:blipFill rotWithShape="1">
                <a:blip r:embed="rId21"/>
                <a:stretch>
                  <a:fillRect l="-6" t="-181" r="10" b="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2" name="文本框 331"/>
              <p:cNvSpPr txBox="1"/>
              <p:nvPr/>
            </p:nvSpPr>
            <p:spPr>
              <a:xfrm>
                <a:off x="9559713" y="4736427"/>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41</m:t>
                          </m:r>
                        </m:sub>
                      </m:sSub>
                    </m:oMath>
                  </m:oMathPara>
                </a14:m>
                <a:endParaRPr lang="zh-CN" altLang="en-US" sz="1600" dirty="0"/>
              </a:p>
            </p:txBody>
          </p:sp>
        </mc:Choice>
        <mc:Fallback>
          <p:sp>
            <p:nvSpPr>
              <p:cNvPr id="332" name="文本框 331"/>
              <p:cNvSpPr txBox="1">
                <a:spLocks noRot="1" noChangeAspect="1" noMove="1" noResize="1" noEditPoints="1" noAdjustHandles="1" noChangeArrowheads="1" noChangeShapeType="1" noTextEdit="1"/>
              </p:cNvSpPr>
              <p:nvPr/>
            </p:nvSpPr>
            <p:spPr>
              <a:xfrm>
                <a:off x="9559713" y="4736427"/>
                <a:ext cx="619786" cy="338554"/>
              </a:xfrm>
              <a:prstGeom prst="rect">
                <a:avLst/>
              </a:prstGeom>
              <a:blipFill rotWithShape="1">
                <a:blip r:embed="rId22"/>
                <a:stretch>
                  <a:fillRect l="-68" t="-176" r="72"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3" name="文本框 332"/>
              <p:cNvSpPr txBox="1"/>
              <p:nvPr/>
            </p:nvSpPr>
            <p:spPr>
              <a:xfrm>
                <a:off x="10002582" y="4814793"/>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42</m:t>
                          </m:r>
                        </m:sub>
                      </m:sSub>
                    </m:oMath>
                  </m:oMathPara>
                </a14:m>
                <a:endParaRPr lang="zh-CN" altLang="en-US" sz="1600" dirty="0"/>
              </a:p>
            </p:txBody>
          </p:sp>
        </mc:Choice>
        <mc:Fallback>
          <p:sp>
            <p:nvSpPr>
              <p:cNvPr id="333" name="文本框 332"/>
              <p:cNvSpPr txBox="1">
                <a:spLocks noRot="1" noChangeAspect="1" noMove="1" noResize="1" noEditPoints="1" noAdjustHandles="1" noChangeArrowheads="1" noChangeShapeType="1" noTextEdit="1"/>
              </p:cNvSpPr>
              <p:nvPr/>
            </p:nvSpPr>
            <p:spPr>
              <a:xfrm>
                <a:off x="10002582" y="4814793"/>
                <a:ext cx="619786" cy="338554"/>
              </a:xfrm>
              <a:prstGeom prst="rect">
                <a:avLst/>
              </a:prstGeom>
              <a:blipFill rotWithShape="1">
                <a:blip r:embed="rId23"/>
                <a:stretch>
                  <a:fillRect l="-10" t="-66" r="14" b="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4" name="文本框 333"/>
              <p:cNvSpPr txBox="1"/>
              <p:nvPr/>
            </p:nvSpPr>
            <p:spPr>
              <a:xfrm>
                <a:off x="10454026" y="4728400"/>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43</m:t>
                          </m:r>
                        </m:sub>
                      </m:sSub>
                    </m:oMath>
                  </m:oMathPara>
                </a14:m>
                <a:endParaRPr lang="zh-CN" altLang="en-US" sz="1600" dirty="0"/>
              </a:p>
            </p:txBody>
          </p:sp>
        </mc:Choice>
        <mc:Fallback>
          <p:sp>
            <p:nvSpPr>
              <p:cNvPr id="334" name="文本框 333"/>
              <p:cNvSpPr txBox="1">
                <a:spLocks noRot="1" noChangeAspect="1" noMove="1" noResize="1" noEditPoints="1" noAdjustHandles="1" noChangeArrowheads="1" noChangeShapeType="1" noTextEdit="1"/>
              </p:cNvSpPr>
              <p:nvPr/>
            </p:nvSpPr>
            <p:spPr>
              <a:xfrm>
                <a:off x="10454026" y="4728400"/>
                <a:ext cx="619786" cy="338554"/>
              </a:xfrm>
              <a:prstGeom prst="rect">
                <a:avLst/>
              </a:prstGeom>
              <a:blipFill rotWithShape="1">
                <a:blip r:embed="rId24"/>
                <a:stretch>
                  <a:fillRect l="-3" t="-56" r="8" b="8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5" name="文本框 334"/>
              <p:cNvSpPr txBox="1"/>
              <p:nvPr/>
            </p:nvSpPr>
            <p:spPr>
              <a:xfrm>
                <a:off x="9579539" y="3663266"/>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31</m:t>
                          </m:r>
                        </m:sub>
                      </m:sSub>
                    </m:oMath>
                  </m:oMathPara>
                </a14:m>
                <a:endParaRPr lang="zh-CN" altLang="en-US" sz="1600" dirty="0"/>
              </a:p>
            </p:txBody>
          </p:sp>
        </mc:Choice>
        <mc:Fallback>
          <p:sp>
            <p:nvSpPr>
              <p:cNvPr id="335" name="文本框 334"/>
              <p:cNvSpPr txBox="1">
                <a:spLocks noRot="1" noChangeAspect="1" noMove="1" noResize="1" noEditPoints="1" noAdjustHandles="1" noChangeArrowheads="1" noChangeShapeType="1" noTextEdit="1"/>
              </p:cNvSpPr>
              <p:nvPr/>
            </p:nvSpPr>
            <p:spPr>
              <a:xfrm>
                <a:off x="9579539" y="3663266"/>
                <a:ext cx="619786" cy="338554"/>
              </a:xfrm>
              <a:prstGeom prst="rect">
                <a:avLst/>
              </a:prstGeom>
              <a:blipFill rotWithShape="1">
                <a:blip r:embed="rId25"/>
                <a:stretch>
                  <a:fillRect l="-91" t="-173" r="95" b="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6" name="文本框 335"/>
              <p:cNvSpPr txBox="1"/>
              <p:nvPr/>
            </p:nvSpPr>
            <p:spPr>
              <a:xfrm>
                <a:off x="10022408" y="3741632"/>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32</m:t>
                          </m:r>
                        </m:sub>
                      </m:sSub>
                    </m:oMath>
                  </m:oMathPara>
                </a14:m>
                <a:endParaRPr lang="zh-CN" altLang="en-US" sz="1600" dirty="0"/>
              </a:p>
            </p:txBody>
          </p:sp>
        </mc:Choice>
        <mc:Fallback>
          <p:sp>
            <p:nvSpPr>
              <p:cNvPr id="336" name="文本框 335"/>
              <p:cNvSpPr txBox="1">
                <a:spLocks noRot="1" noChangeAspect="1" noMove="1" noResize="1" noEditPoints="1" noAdjustHandles="1" noChangeArrowheads="1" noChangeShapeType="1" noTextEdit="1"/>
              </p:cNvSpPr>
              <p:nvPr/>
            </p:nvSpPr>
            <p:spPr>
              <a:xfrm>
                <a:off x="10022408" y="3741632"/>
                <a:ext cx="619786" cy="338554"/>
              </a:xfrm>
              <a:prstGeom prst="rect">
                <a:avLst/>
              </a:prstGeom>
              <a:blipFill rotWithShape="1">
                <a:blip r:embed="rId26"/>
                <a:stretch>
                  <a:fillRect l="-33" t="-63" r="37" b="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7" name="文本框 336"/>
              <p:cNvSpPr txBox="1"/>
              <p:nvPr/>
            </p:nvSpPr>
            <p:spPr>
              <a:xfrm>
                <a:off x="10473852" y="3655239"/>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33</m:t>
                          </m:r>
                        </m:sub>
                      </m:sSub>
                    </m:oMath>
                  </m:oMathPara>
                </a14:m>
                <a:endParaRPr lang="zh-CN" altLang="en-US" sz="1600" dirty="0"/>
              </a:p>
            </p:txBody>
          </p:sp>
        </mc:Choice>
        <mc:Fallback>
          <p:sp>
            <p:nvSpPr>
              <p:cNvPr id="337" name="文本框 336"/>
              <p:cNvSpPr txBox="1">
                <a:spLocks noRot="1" noChangeAspect="1" noMove="1" noResize="1" noEditPoints="1" noAdjustHandles="1" noChangeArrowheads="1" noChangeShapeType="1" noTextEdit="1"/>
              </p:cNvSpPr>
              <p:nvPr/>
            </p:nvSpPr>
            <p:spPr>
              <a:xfrm>
                <a:off x="10473852" y="3655239"/>
                <a:ext cx="619786" cy="338554"/>
              </a:xfrm>
              <a:prstGeom prst="rect">
                <a:avLst/>
              </a:prstGeom>
              <a:blipFill rotWithShape="1">
                <a:blip r:embed="rId27"/>
                <a:stretch>
                  <a:fillRect l="-26" t="-53" r="30" b="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8" name="文本框 337"/>
              <p:cNvSpPr txBox="1"/>
              <p:nvPr/>
            </p:nvSpPr>
            <p:spPr>
              <a:xfrm>
                <a:off x="7632970" y="6165163"/>
                <a:ext cx="4074842" cy="632674"/>
              </a:xfrm>
              <a:prstGeom prst="rect">
                <a:avLst/>
              </a:prstGeom>
              <a:noFill/>
            </p:spPr>
            <p:txBody>
              <a:bodyPr wrap="square" rtlCol="0">
                <a:spAutoFit/>
              </a:bodyPr>
              <a:lstStyle/>
              <a:p>
                <a14:m>
                  <m:oMath xmlns:m="http://schemas.openxmlformats.org/officeDocument/2006/math">
                    <m:sSub>
                      <m:sSubPr>
                        <m:ctrlPr>
                          <a:rPr lang="en-US" altLang="zh-CN" sz="160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𝑃</m:t>
                        </m:r>
                      </m:e>
                      <m:sub>
                        <m:r>
                          <a:rPr lang="en-US" altLang="zh-CN" sz="1600" b="0" i="1" smtClean="0">
                            <a:latin typeface="Cambria Math" panose="02040503050406030204" pitchFamily="18" charset="0"/>
                            <a:ea typeface="微软雅黑" panose="020B0503020204020204" pitchFamily="34" charset="-122"/>
                          </a:rPr>
                          <m:t>𝑖</m:t>
                        </m:r>
                      </m:sub>
                    </m:sSub>
                  </m:oMath>
                </a14:m>
                <a:r>
                  <a:rPr lang="zh-CN" altLang="en-US" sz="1600" dirty="0">
                    <a:latin typeface="微软雅黑" panose="020B0503020204020204" pitchFamily="34" charset="-122"/>
                    <a:ea typeface="微软雅黑" panose="020B0503020204020204" pitchFamily="34" charset="-122"/>
                  </a:rPr>
                  <a:t>表示第</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AP</a:t>
                </a:r>
                <a:r>
                  <a:rPr lang="zh-CN" altLang="en-US" sz="1600" dirty="0">
                    <a:latin typeface="微软雅黑" panose="020B0503020204020204" pitchFamily="34" charset="-122"/>
                    <a:ea typeface="微软雅黑" panose="020B0503020204020204" pitchFamily="34" charset="-122"/>
                  </a:rPr>
                  <a:t>的真实功率；</a:t>
                </a:r>
                <a14:m>
                  <m:oMath xmlns:m="http://schemas.openxmlformats.org/officeDocument/2006/math">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𝑛</m:t>
                        </m:r>
                      </m:e>
                      <m:sub>
                        <m:r>
                          <a:rPr lang="en-US" altLang="zh-CN" sz="1600" b="0" i="1" smtClean="0">
                            <a:latin typeface="Cambria Math" panose="02040503050406030204" pitchFamily="18" charset="0"/>
                            <a:ea typeface="微软雅黑" panose="020B0503020204020204" pitchFamily="34" charset="-122"/>
                          </a:rPr>
                          <m:t>𝑖𝑗</m:t>
                        </m:r>
                      </m:sub>
                    </m:sSub>
                  </m:oMath>
                </a14:m>
                <a:r>
                  <a:rPr lang="zh-CN" altLang="en-US" sz="1600" dirty="0">
                    <a:latin typeface="微软雅黑" panose="020B0503020204020204" pitchFamily="34" charset="-122"/>
                    <a:ea typeface="微软雅黑" panose="020B0503020204020204" pitchFamily="34" charset="-122"/>
                  </a:rPr>
                  <a:t>表示第</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𝑖</m:t>
                    </m:r>
                  </m:oMath>
                </a14:m>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AP</a:t>
                </a:r>
                <a:r>
                  <a:rPr lang="zh-CN" altLang="en-US" sz="1600" dirty="0">
                    <a:latin typeface="微软雅黑" panose="020B0503020204020204" pitchFamily="34" charset="-122"/>
                    <a:ea typeface="微软雅黑" panose="020B0503020204020204" pitchFamily="34" charset="-122"/>
                  </a:rPr>
                  <a:t>与第</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𝑗</m:t>
                    </m:r>
                  </m:oMath>
                </a14:m>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STA</a:t>
                </a:r>
                <a:r>
                  <a:rPr lang="zh-CN" altLang="en-US" sz="1600" dirty="0">
                    <a:latin typeface="微软雅黑" panose="020B0503020204020204" pitchFamily="34" charset="-122"/>
                    <a:ea typeface="微软雅黑" panose="020B0503020204020204" pitchFamily="34" charset="-122"/>
                  </a:rPr>
                  <a:t>的连接概率，其中</a:t>
                </a:r>
                <a14:m>
                  <m:oMath xmlns:m="http://schemas.openxmlformats.org/officeDocument/2006/math">
                    <m:nary>
                      <m:naryPr>
                        <m:chr m:val="∑"/>
                        <m:limLoc m:val="subSup"/>
                        <m:supHide m:val="on"/>
                        <m:ctrlPr>
                          <a:rPr lang="zh-CN" altLang="en-US" sz="1600" i="1" smtClean="0">
                            <a:latin typeface="Cambria Math" panose="02040503050406030204" pitchFamily="18" charset="0"/>
                            <a:ea typeface="微软雅黑" panose="020B0503020204020204" pitchFamily="34" charset="-122"/>
                          </a:rPr>
                        </m:ctrlPr>
                      </m:naryPr>
                      <m:sub>
                        <m:r>
                          <m:rPr>
                            <m:brk m:alnAt="9"/>
                          </m:rPr>
                          <a:rPr lang="en-US" altLang="zh-CN" sz="1600" b="0" i="1" smtClean="0">
                            <a:latin typeface="Cambria Math" panose="02040503050406030204" pitchFamily="18" charset="0"/>
                            <a:ea typeface="微软雅黑" panose="020B0503020204020204" pitchFamily="34" charset="-122"/>
                          </a:rPr>
                          <m:t>𝑗</m:t>
                        </m:r>
                      </m:sub>
                      <m:sup/>
                      <m:e>
                        <m:sSub>
                          <m:sSubPr>
                            <m:ctrlPr>
                              <a:rPr lang="en-US" altLang="zh-CN" sz="1600" b="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𝑁</m:t>
                            </m:r>
                          </m:e>
                          <m:sub>
                            <m:r>
                              <a:rPr lang="en-US" altLang="zh-CN" sz="1600" b="0" i="1" smtClean="0">
                                <a:latin typeface="Cambria Math" panose="02040503050406030204" pitchFamily="18" charset="0"/>
                                <a:ea typeface="微软雅黑" panose="020B0503020204020204" pitchFamily="34" charset="-122"/>
                              </a:rPr>
                              <m:t>𝑖𝑗</m:t>
                            </m:r>
                          </m:sub>
                        </m:sSub>
                      </m:e>
                    </m:nary>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p:txBody>
          </p:sp>
        </mc:Choice>
        <mc:Fallback>
          <p:sp>
            <p:nvSpPr>
              <p:cNvPr id="338" name="文本框 337"/>
              <p:cNvSpPr txBox="1">
                <a:spLocks noRot="1" noChangeAspect="1" noMove="1" noResize="1" noEditPoints="1" noAdjustHandles="1" noChangeArrowheads="1" noChangeShapeType="1" noTextEdit="1"/>
              </p:cNvSpPr>
              <p:nvPr/>
            </p:nvSpPr>
            <p:spPr>
              <a:xfrm>
                <a:off x="7632970" y="6165163"/>
                <a:ext cx="4074842" cy="632674"/>
              </a:xfrm>
              <a:prstGeom prst="rect">
                <a:avLst/>
              </a:prstGeom>
              <a:blipFill rotWithShape="1">
                <a:blip r:embed="rId28"/>
                <a:stretch>
                  <a:fillRect l="-7" t="-92" r="8" b="26"/>
                </a:stretch>
              </a:blipFill>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4256412" y="2617653"/>
            <a:ext cx="0" cy="3559638"/>
          </a:xfrm>
          <a:prstGeom prst="line">
            <a:avLst/>
          </a:prstGeom>
          <a:ln w="38100">
            <a:solidFill>
              <a:srgbClr val="203864"/>
            </a:solidFill>
            <a:prstDash val="dashDot"/>
          </a:ln>
        </p:spPr>
        <p:style>
          <a:lnRef idx="1">
            <a:schemeClr val="accent1"/>
          </a:lnRef>
          <a:fillRef idx="0">
            <a:schemeClr val="accent1"/>
          </a:fillRef>
          <a:effectRef idx="0">
            <a:schemeClr val="accent1"/>
          </a:effectRef>
          <a:fontRef idx="minor">
            <a:schemeClr val="tx1"/>
          </a:fontRef>
        </p:style>
      </p:cxnSp>
      <p:sp>
        <p:nvSpPr>
          <p:cNvPr id="13" name="标题 1"/>
          <p:cNvSpPr>
            <a:spLocks noGrp="1"/>
          </p:cNvSpPr>
          <p:nvPr>
            <p:ph type="title"/>
          </p:nvPr>
        </p:nvSpPr>
        <p:spPr>
          <a:xfrm>
            <a:off x="614680" y="203200"/>
            <a:ext cx="7326162"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1</a:t>
            </a:r>
            <a:endParaRPr lang="zh-CN" altLang="en-US" dirty="0"/>
          </a:p>
        </p:txBody>
      </p:sp>
      <p:sp>
        <p:nvSpPr>
          <p:cNvPr id="7" name="标题 15"/>
          <p:cNvSpPr txBox="1"/>
          <p:nvPr/>
        </p:nvSpPr>
        <p:spPr>
          <a:xfrm>
            <a:off x="11452" y="962096"/>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rPr>
              <a:t>GNN</a:t>
            </a:r>
            <a:r>
              <a:rPr lang="zh-CN" altLang="en-US" sz="2800" b="1" dirty="0">
                <a:solidFill>
                  <a:srgbClr val="203864"/>
                </a:solidFill>
                <a:latin typeface="微软雅黑" panose="020B0503020204020204" pitchFamily="34" charset="-122"/>
                <a:ea typeface="微软雅黑" panose="020B0503020204020204" pitchFamily="34" charset="-122"/>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rPr>
              <a:t>CSR</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86070" y="1447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2810" y="1464126"/>
            <a:ext cx="3096466" cy="525657"/>
          </a:xfrm>
          <a:prstGeom prst="rect">
            <a:avLst/>
          </a:prstGeom>
          <a:noFill/>
        </p:spPr>
        <p:txBody>
          <a:bodyPr wrap="square" rtlCol="0">
            <a:spAutoFit/>
          </a:bodyPr>
          <a:lstStyle/>
          <a:p>
            <a:pPr marL="171450" indent="-171450">
              <a:lnSpc>
                <a:spcPct val="130000"/>
              </a:lnSpc>
              <a:buFont typeface="Wingdings" panose="05000000000000000000" pitchFamily="2" charset="2"/>
              <a:buChar char="Ø"/>
            </a:pPr>
            <a:r>
              <a:rPr kumimoji="1" lang="zh-CN" altLang="en-US" sz="2000" b="1" dirty="0">
                <a:solidFill>
                  <a:srgbClr val="203864"/>
                </a:solidFill>
                <a:latin typeface="微软雅黑" panose="020B0503020204020204" pitchFamily="34" charset="-122"/>
                <a:ea typeface="微软雅黑" panose="020B0503020204020204" pitchFamily="34" charset="-122"/>
              </a:rPr>
              <a:t> </a:t>
            </a:r>
            <a:r>
              <a:rPr kumimoji="1" lang="zh-CN" altLang="en-US" sz="2400" b="1" dirty="0">
                <a:solidFill>
                  <a:srgbClr val="203864"/>
                </a:solidFill>
                <a:latin typeface="微软雅黑" panose="020B0503020204020204" pitchFamily="34" charset="-122"/>
                <a:ea typeface="微软雅黑" panose="020B0503020204020204" pitchFamily="34" charset="-122"/>
              </a:rPr>
              <a:t>用户连接模块设计</a:t>
            </a:r>
            <a:endParaRPr kumimoji="1" lang="zh-CN" altLang="en-US" sz="2000" b="1" dirty="0">
              <a:solidFill>
                <a:srgbClr val="203864"/>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451" y="1958816"/>
            <a:ext cx="11784305" cy="646331"/>
          </a:xfrm>
          <a:prstGeom prst="rect">
            <a:avLst/>
          </a:prstGeom>
          <a:noFill/>
        </p:spPr>
        <p:txBody>
          <a:bodyPr wrap="square">
            <a:spAutoFit/>
          </a:bodyPr>
          <a:lstStyle/>
          <a:p>
            <a:pPr marL="285750" indent="-285750" algn="just">
              <a:spcAft>
                <a:spcPts val="600"/>
              </a:spcAft>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解决策略</a:t>
            </a:r>
            <a:r>
              <a:rPr lang="en-US" altLang="zh-CN" b="1"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：为突破这一瓶颈，本模块在保持单发单收特性的前提下，从关联决策层面将</a:t>
            </a:r>
            <a:r>
              <a:rPr lang="en-US" altLang="zh-CN" dirty="0">
                <a:latin typeface="微软雅黑" panose="020B0503020204020204" pitchFamily="34" charset="-122"/>
                <a:ea typeface="微软雅黑" panose="020B0503020204020204" pitchFamily="34" charset="-122"/>
              </a:rPr>
              <a:t>AP–STA</a:t>
            </a:r>
            <a:r>
              <a:rPr lang="zh-CN" altLang="en-US" dirty="0">
                <a:latin typeface="微软雅黑" panose="020B0503020204020204" pitchFamily="34" charset="-122"/>
                <a:ea typeface="微软雅黑" panose="020B0503020204020204" pitchFamily="34" charset="-122"/>
              </a:rPr>
              <a:t>连接问题抽象为一个</a:t>
            </a:r>
            <a:r>
              <a:rPr lang="zh-CN" altLang="en-US" b="1" dirty="0">
                <a:solidFill>
                  <a:srgbClr val="C00000"/>
                </a:solidFill>
                <a:latin typeface="微软雅黑" panose="020B0503020204020204" pitchFamily="34" charset="-122"/>
                <a:ea typeface="微软雅黑" panose="020B0503020204020204" pitchFamily="34" charset="-122"/>
              </a:rPr>
              <a:t>二分图匹配模型</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135" name="椭圆 134"/>
          <p:cNvSpPr/>
          <p:nvPr/>
        </p:nvSpPr>
        <p:spPr>
          <a:xfrm>
            <a:off x="1980193" y="2796431"/>
            <a:ext cx="1494307" cy="1206456"/>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6" name="椭圆 135"/>
          <p:cNvSpPr/>
          <p:nvPr/>
        </p:nvSpPr>
        <p:spPr>
          <a:xfrm>
            <a:off x="1946987" y="4041380"/>
            <a:ext cx="1494307" cy="1206456"/>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1" name="椭圆 170"/>
          <p:cNvSpPr/>
          <p:nvPr/>
        </p:nvSpPr>
        <p:spPr>
          <a:xfrm>
            <a:off x="491979" y="4019880"/>
            <a:ext cx="1494307" cy="1206456"/>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2" name="椭圆 171"/>
          <p:cNvSpPr/>
          <p:nvPr/>
        </p:nvSpPr>
        <p:spPr>
          <a:xfrm>
            <a:off x="539182" y="2850870"/>
            <a:ext cx="1494307" cy="1206456"/>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73" name="组合 172"/>
          <p:cNvGrpSpPr/>
          <p:nvPr/>
        </p:nvGrpSpPr>
        <p:grpSpPr>
          <a:xfrm>
            <a:off x="637196" y="2905083"/>
            <a:ext cx="2733540" cy="2139756"/>
            <a:chOff x="222101" y="1609732"/>
            <a:chExt cx="2190561" cy="1714724"/>
          </a:xfrm>
        </p:grpSpPr>
        <p:grpSp>
          <p:nvGrpSpPr>
            <p:cNvPr id="174" name="组合 173"/>
            <p:cNvGrpSpPr/>
            <p:nvPr/>
          </p:nvGrpSpPr>
          <p:grpSpPr>
            <a:xfrm>
              <a:off x="222101" y="1612972"/>
              <a:ext cx="1097819" cy="1711484"/>
              <a:chOff x="1104073" y="1755642"/>
              <a:chExt cx="1097819" cy="1711484"/>
            </a:xfrm>
          </p:grpSpPr>
          <p:grpSp>
            <p:nvGrpSpPr>
              <p:cNvPr id="298" name="组合 297"/>
              <p:cNvGrpSpPr/>
              <p:nvPr/>
            </p:nvGrpSpPr>
            <p:grpSpPr>
              <a:xfrm>
                <a:off x="1104073" y="1755642"/>
                <a:ext cx="1097819" cy="1711484"/>
                <a:chOff x="669224" y="1607067"/>
                <a:chExt cx="906150" cy="1558578"/>
              </a:xfrm>
            </p:grpSpPr>
            <p:pic>
              <p:nvPicPr>
                <p:cNvPr id="303" name="图形 302"/>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957078" y="2849827"/>
                  <a:ext cx="310641" cy="315818"/>
                </a:xfrm>
                <a:prstGeom prst="rect">
                  <a:avLst/>
                </a:prstGeom>
              </p:spPr>
            </p:pic>
            <p:pic>
              <p:nvPicPr>
                <p:cNvPr id="304" name="图形 303"/>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973301" y="1607067"/>
                  <a:ext cx="310641" cy="315818"/>
                </a:xfrm>
                <a:prstGeom prst="rect">
                  <a:avLst/>
                </a:prstGeom>
              </p:spPr>
            </p:pic>
            <p:pic>
              <p:nvPicPr>
                <p:cNvPr id="305" name="图形 30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69224" y="2166497"/>
                  <a:ext cx="159181" cy="161834"/>
                </a:xfrm>
                <a:prstGeom prst="rect">
                  <a:avLst/>
                </a:prstGeom>
              </p:spPr>
            </p:pic>
            <p:pic>
              <p:nvPicPr>
                <p:cNvPr id="306" name="图形 30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416193" y="2383792"/>
                  <a:ext cx="159181" cy="161834"/>
                </a:xfrm>
                <a:prstGeom prst="rect">
                  <a:avLst/>
                </a:prstGeom>
              </p:spPr>
            </p:pic>
            <p:pic>
              <p:nvPicPr>
                <p:cNvPr id="307" name="图形 30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416193" y="2145602"/>
                  <a:ext cx="159181" cy="161834"/>
                </a:xfrm>
                <a:prstGeom prst="rect">
                  <a:avLst/>
                </a:prstGeom>
              </p:spPr>
            </p:pic>
            <p:pic>
              <p:nvPicPr>
                <p:cNvPr id="308" name="图形 30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669224" y="2405959"/>
                  <a:ext cx="159181" cy="161834"/>
                </a:xfrm>
                <a:prstGeom prst="rect">
                  <a:avLst/>
                </a:prstGeom>
              </p:spPr>
            </p:pic>
            <p:cxnSp>
              <p:nvCxnSpPr>
                <p:cNvPr id="309" name="直接箭头连接符 308"/>
                <p:cNvCxnSpPr/>
                <p:nvPr/>
              </p:nvCxnSpPr>
              <p:spPr>
                <a:xfrm>
                  <a:off x="1196270" y="1902278"/>
                  <a:ext cx="262350" cy="246613"/>
                </a:xfrm>
                <a:prstGeom prst="straightConnector1">
                  <a:avLst/>
                </a:prstGeom>
                <a:noFill/>
                <a:ln w="6350" cap="flat" cmpd="sng" algn="ctr">
                  <a:solidFill>
                    <a:srgbClr val="C00000"/>
                  </a:solidFill>
                  <a:prstDash val="lgDash"/>
                  <a:miter lim="800000"/>
                  <a:tailEnd type="triangle"/>
                </a:ln>
                <a:effectLst/>
              </p:spPr>
            </p:cxnSp>
            <p:cxnSp>
              <p:nvCxnSpPr>
                <p:cNvPr id="310" name="直接箭头连接符 309"/>
                <p:cNvCxnSpPr/>
                <p:nvPr/>
              </p:nvCxnSpPr>
              <p:spPr>
                <a:xfrm flipH="1" flipV="1">
                  <a:off x="796080" y="2565831"/>
                  <a:ext cx="201298" cy="283902"/>
                </a:xfrm>
                <a:prstGeom prst="straightConnector1">
                  <a:avLst/>
                </a:prstGeom>
                <a:noFill/>
                <a:ln w="6350" cap="flat" cmpd="sng" algn="ctr">
                  <a:solidFill>
                    <a:srgbClr val="C00000"/>
                  </a:solidFill>
                  <a:prstDash val="dashDot"/>
                  <a:miter lim="800000"/>
                  <a:tailEnd type="triangle"/>
                </a:ln>
                <a:effectLst/>
              </p:spPr>
            </p:cxnSp>
            <p:cxnSp>
              <p:nvCxnSpPr>
                <p:cNvPr id="311" name="直接箭头连接符 310"/>
                <p:cNvCxnSpPr/>
                <p:nvPr/>
              </p:nvCxnSpPr>
              <p:spPr>
                <a:xfrm flipV="1">
                  <a:off x="1210242" y="2565831"/>
                  <a:ext cx="249233" cy="282724"/>
                </a:xfrm>
                <a:prstGeom prst="straightConnector1">
                  <a:avLst/>
                </a:prstGeom>
                <a:noFill/>
                <a:ln w="6350" cap="flat" cmpd="sng" algn="ctr">
                  <a:solidFill>
                    <a:srgbClr val="C00000"/>
                  </a:solidFill>
                  <a:prstDash val="dashDot"/>
                  <a:miter lim="800000"/>
                  <a:tailEnd type="triangle"/>
                </a:ln>
                <a:effectLst/>
              </p:spPr>
            </p:cxnSp>
            <p:cxnSp>
              <p:nvCxnSpPr>
                <p:cNvPr id="312" name="直接箭头连接符 311"/>
                <p:cNvCxnSpPr/>
                <p:nvPr/>
              </p:nvCxnSpPr>
              <p:spPr>
                <a:xfrm flipH="1">
                  <a:off x="778811" y="1918546"/>
                  <a:ext cx="235836" cy="208161"/>
                </a:xfrm>
                <a:prstGeom prst="straightConnector1">
                  <a:avLst/>
                </a:prstGeom>
                <a:noFill/>
                <a:ln w="6350" cap="flat" cmpd="sng" algn="ctr">
                  <a:solidFill>
                    <a:srgbClr val="C00000"/>
                  </a:solidFill>
                  <a:prstDash val="solid"/>
                  <a:miter lim="800000"/>
                  <a:tailEnd type="triangle"/>
                </a:ln>
                <a:effectLst/>
              </p:spPr>
            </p:cxnSp>
          </p:grpSp>
          <p:pic>
            <p:nvPicPr>
              <p:cNvPr id="299" name="图形 29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538161" y="2452876"/>
                <a:ext cx="192851" cy="177711"/>
              </a:xfrm>
              <a:prstGeom prst="rect">
                <a:avLst/>
              </a:prstGeom>
            </p:spPr>
          </p:pic>
          <p:cxnSp>
            <p:nvCxnSpPr>
              <p:cNvPr id="300" name="直接箭头连接符 299"/>
              <p:cNvCxnSpPr>
                <a:stCxn id="304" idx="2"/>
                <a:endCxn id="299" idx="0"/>
              </p:cNvCxnSpPr>
              <p:nvPr/>
            </p:nvCxnSpPr>
            <p:spPr>
              <a:xfrm flipH="1">
                <a:off x="1634586" y="2102444"/>
                <a:ext cx="26056" cy="350432"/>
              </a:xfrm>
              <a:prstGeom prst="straightConnector1">
                <a:avLst/>
              </a:prstGeom>
              <a:noFill/>
              <a:ln w="6350" cap="flat" cmpd="sng" algn="ctr">
                <a:solidFill>
                  <a:srgbClr val="C00000"/>
                </a:solidFill>
                <a:prstDash val="dash"/>
                <a:miter lim="800000"/>
                <a:tailEnd type="triangle"/>
              </a:ln>
              <a:effectLst/>
            </p:spPr>
          </p:cxnSp>
          <p:pic>
            <p:nvPicPr>
              <p:cNvPr id="301" name="图形 30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527950" y="2670167"/>
                <a:ext cx="192851" cy="177711"/>
              </a:xfrm>
              <a:prstGeom prst="rect">
                <a:avLst/>
              </a:prstGeom>
            </p:spPr>
          </p:pic>
          <p:cxnSp>
            <p:nvCxnSpPr>
              <p:cNvPr id="302" name="直接箭头连接符 301"/>
              <p:cNvCxnSpPr>
                <a:stCxn id="303" idx="0"/>
                <a:endCxn id="301" idx="2"/>
              </p:cNvCxnSpPr>
              <p:nvPr/>
            </p:nvCxnSpPr>
            <p:spPr>
              <a:xfrm flipH="1" flipV="1">
                <a:off x="1624375" y="2847878"/>
                <a:ext cx="16613" cy="272446"/>
              </a:xfrm>
              <a:prstGeom prst="straightConnector1">
                <a:avLst/>
              </a:prstGeom>
              <a:noFill/>
              <a:ln w="6350" cap="flat" cmpd="sng" algn="ctr">
                <a:solidFill>
                  <a:srgbClr val="C00000"/>
                </a:solidFill>
                <a:prstDash val="solid"/>
                <a:miter lim="800000"/>
                <a:tailEnd type="triangle"/>
              </a:ln>
              <a:effectLst/>
            </p:spPr>
          </p:cxnSp>
        </p:grpSp>
        <p:grpSp>
          <p:nvGrpSpPr>
            <p:cNvPr id="176" name="组合 175"/>
            <p:cNvGrpSpPr/>
            <p:nvPr/>
          </p:nvGrpSpPr>
          <p:grpSpPr>
            <a:xfrm>
              <a:off x="1314843" y="1609732"/>
              <a:ext cx="1097819" cy="1711484"/>
              <a:chOff x="1104073" y="1755642"/>
              <a:chExt cx="1097819" cy="1711484"/>
            </a:xfrm>
          </p:grpSpPr>
          <p:grpSp>
            <p:nvGrpSpPr>
              <p:cNvPr id="177" name="组合 176"/>
              <p:cNvGrpSpPr/>
              <p:nvPr/>
            </p:nvGrpSpPr>
            <p:grpSpPr>
              <a:xfrm>
                <a:off x="1104073" y="1755642"/>
                <a:ext cx="1097819" cy="1711484"/>
                <a:chOff x="669224" y="1607067"/>
                <a:chExt cx="906150" cy="1558578"/>
              </a:xfrm>
            </p:grpSpPr>
            <p:pic>
              <p:nvPicPr>
                <p:cNvPr id="285" name="图形 284"/>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957078" y="2849827"/>
                  <a:ext cx="310641" cy="315818"/>
                </a:xfrm>
                <a:prstGeom prst="rect">
                  <a:avLst/>
                </a:prstGeom>
              </p:spPr>
            </p:pic>
            <p:pic>
              <p:nvPicPr>
                <p:cNvPr id="288" name="图形 287"/>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973301" y="1607067"/>
                  <a:ext cx="310641" cy="315818"/>
                </a:xfrm>
                <a:prstGeom prst="rect">
                  <a:avLst/>
                </a:prstGeom>
              </p:spPr>
            </p:pic>
            <p:pic>
              <p:nvPicPr>
                <p:cNvPr id="290" name="图形 28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669224" y="2166497"/>
                  <a:ext cx="159181" cy="161834"/>
                </a:xfrm>
                <a:prstGeom prst="rect">
                  <a:avLst/>
                </a:prstGeom>
              </p:spPr>
            </p:pic>
            <p:pic>
              <p:nvPicPr>
                <p:cNvPr id="291" name="图形 29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416193" y="2383792"/>
                  <a:ext cx="159181" cy="161834"/>
                </a:xfrm>
                <a:prstGeom prst="rect">
                  <a:avLst/>
                </a:prstGeom>
              </p:spPr>
            </p:pic>
            <p:pic>
              <p:nvPicPr>
                <p:cNvPr id="292" name="图形 29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1416193" y="2145602"/>
                  <a:ext cx="159181" cy="161834"/>
                </a:xfrm>
                <a:prstGeom prst="rect">
                  <a:avLst/>
                </a:prstGeom>
              </p:spPr>
            </p:pic>
            <p:pic>
              <p:nvPicPr>
                <p:cNvPr id="293" name="图形 29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669224" y="2405959"/>
                  <a:ext cx="159181" cy="161834"/>
                </a:xfrm>
                <a:prstGeom prst="rect">
                  <a:avLst/>
                </a:prstGeom>
              </p:spPr>
            </p:pic>
            <p:cxnSp>
              <p:nvCxnSpPr>
                <p:cNvPr id="294" name="直接箭头连接符 293"/>
                <p:cNvCxnSpPr/>
                <p:nvPr/>
              </p:nvCxnSpPr>
              <p:spPr>
                <a:xfrm>
                  <a:off x="1196270" y="1902278"/>
                  <a:ext cx="262350" cy="246613"/>
                </a:xfrm>
                <a:prstGeom prst="straightConnector1">
                  <a:avLst/>
                </a:prstGeom>
                <a:noFill/>
                <a:ln w="6350" cap="flat" cmpd="sng" algn="ctr">
                  <a:solidFill>
                    <a:srgbClr val="C00000"/>
                  </a:solidFill>
                  <a:prstDash val="dashDot"/>
                  <a:miter lim="800000"/>
                  <a:tailEnd type="triangle"/>
                </a:ln>
                <a:effectLst/>
              </p:spPr>
            </p:cxnSp>
            <p:cxnSp>
              <p:nvCxnSpPr>
                <p:cNvPr id="295" name="直接箭头连接符 294"/>
                <p:cNvCxnSpPr/>
                <p:nvPr/>
              </p:nvCxnSpPr>
              <p:spPr>
                <a:xfrm flipH="1" flipV="1">
                  <a:off x="796080" y="2565831"/>
                  <a:ext cx="201298" cy="283902"/>
                </a:xfrm>
                <a:prstGeom prst="straightConnector1">
                  <a:avLst/>
                </a:prstGeom>
                <a:noFill/>
                <a:ln w="6350" cap="flat" cmpd="sng" algn="ctr">
                  <a:solidFill>
                    <a:srgbClr val="C00000"/>
                  </a:solidFill>
                  <a:prstDash val="dashDot"/>
                  <a:miter lim="800000"/>
                  <a:tailEnd type="triangle"/>
                </a:ln>
                <a:effectLst/>
              </p:spPr>
            </p:cxnSp>
            <p:cxnSp>
              <p:nvCxnSpPr>
                <p:cNvPr id="296" name="直接箭头连接符 295"/>
                <p:cNvCxnSpPr/>
                <p:nvPr/>
              </p:nvCxnSpPr>
              <p:spPr>
                <a:xfrm flipV="1">
                  <a:off x="1210242" y="2565831"/>
                  <a:ext cx="249233" cy="282724"/>
                </a:xfrm>
                <a:prstGeom prst="straightConnector1">
                  <a:avLst/>
                </a:prstGeom>
                <a:noFill/>
                <a:ln w="6350" cap="flat" cmpd="sng" algn="ctr">
                  <a:solidFill>
                    <a:srgbClr val="C00000"/>
                  </a:solidFill>
                  <a:prstDash val="solid"/>
                  <a:miter lim="800000"/>
                  <a:tailEnd type="triangle"/>
                </a:ln>
                <a:effectLst/>
              </p:spPr>
            </p:cxnSp>
            <p:cxnSp>
              <p:nvCxnSpPr>
                <p:cNvPr id="297" name="直接箭头连接符 296"/>
                <p:cNvCxnSpPr/>
                <p:nvPr/>
              </p:nvCxnSpPr>
              <p:spPr>
                <a:xfrm flipH="1">
                  <a:off x="778811" y="1918546"/>
                  <a:ext cx="235836" cy="208161"/>
                </a:xfrm>
                <a:prstGeom prst="straightConnector1">
                  <a:avLst/>
                </a:prstGeom>
                <a:noFill/>
                <a:ln w="6350" cap="flat" cmpd="sng" algn="ctr">
                  <a:solidFill>
                    <a:srgbClr val="C00000"/>
                  </a:solidFill>
                  <a:prstDash val="dash"/>
                  <a:miter lim="800000"/>
                  <a:tailEnd type="triangle"/>
                </a:ln>
                <a:effectLst/>
              </p:spPr>
            </p:cxnSp>
          </p:grpSp>
          <p:pic>
            <p:nvPicPr>
              <p:cNvPr id="178" name="图形 17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538161" y="2452876"/>
                <a:ext cx="192851" cy="177711"/>
              </a:xfrm>
              <a:prstGeom prst="rect">
                <a:avLst/>
              </a:prstGeom>
            </p:spPr>
          </p:pic>
          <p:cxnSp>
            <p:nvCxnSpPr>
              <p:cNvPr id="267" name="直接箭头连接符 266"/>
              <p:cNvCxnSpPr>
                <a:stCxn id="288" idx="2"/>
                <a:endCxn id="178" idx="0"/>
              </p:cNvCxnSpPr>
              <p:nvPr/>
            </p:nvCxnSpPr>
            <p:spPr>
              <a:xfrm flipH="1">
                <a:off x="1634586" y="2102444"/>
                <a:ext cx="26056" cy="350432"/>
              </a:xfrm>
              <a:prstGeom prst="straightConnector1">
                <a:avLst/>
              </a:prstGeom>
              <a:noFill/>
              <a:ln w="6350" cap="flat" cmpd="sng" algn="ctr">
                <a:solidFill>
                  <a:srgbClr val="C00000"/>
                </a:solidFill>
                <a:prstDash val="solid"/>
                <a:miter lim="800000"/>
                <a:tailEnd type="triangle"/>
              </a:ln>
              <a:effectLst/>
            </p:spPr>
          </p:cxnSp>
          <p:pic>
            <p:nvPicPr>
              <p:cNvPr id="268" name="图形 26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1527950" y="2670167"/>
                <a:ext cx="192851" cy="177711"/>
              </a:xfrm>
              <a:prstGeom prst="rect">
                <a:avLst/>
              </a:prstGeom>
            </p:spPr>
          </p:pic>
          <p:cxnSp>
            <p:nvCxnSpPr>
              <p:cNvPr id="269" name="直接箭头连接符 268"/>
              <p:cNvCxnSpPr>
                <a:stCxn id="285" idx="0"/>
                <a:endCxn id="268" idx="2"/>
              </p:cNvCxnSpPr>
              <p:nvPr/>
            </p:nvCxnSpPr>
            <p:spPr>
              <a:xfrm flipH="1" flipV="1">
                <a:off x="1624375" y="2847878"/>
                <a:ext cx="16613" cy="272446"/>
              </a:xfrm>
              <a:prstGeom prst="straightConnector1">
                <a:avLst/>
              </a:prstGeom>
              <a:noFill/>
              <a:ln w="6350" cap="flat" cmpd="sng" algn="ctr">
                <a:solidFill>
                  <a:srgbClr val="C00000"/>
                </a:solidFill>
                <a:prstDash val="dashDot"/>
                <a:miter lim="800000"/>
                <a:tailEnd type="triangle"/>
              </a:ln>
              <a:effectLst/>
            </p:spPr>
          </p:cxnSp>
        </p:grpSp>
      </p:grpSp>
      <mc:AlternateContent xmlns:mc="http://schemas.openxmlformats.org/markup-compatibility/2006">
        <mc:Choice xmlns:a14="http://schemas.microsoft.com/office/drawing/2010/main" Requires="a14">
          <p:sp>
            <p:nvSpPr>
              <p:cNvPr id="313" name="文本框 312"/>
              <p:cNvSpPr txBox="1"/>
              <p:nvPr/>
            </p:nvSpPr>
            <p:spPr>
              <a:xfrm>
                <a:off x="2451405" y="4927671"/>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4</m:t>
                          </m:r>
                        </m:sub>
                      </m:sSub>
                    </m:oMath>
                  </m:oMathPara>
                </a14:m>
                <a:endParaRPr lang="zh-CN" altLang="en-US" sz="1600" dirty="0"/>
              </a:p>
            </p:txBody>
          </p:sp>
        </mc:Choice>
        <mc:Fallback>
          <p:sp>
            <p:nvSpPr>
              <p:cNvPr id="313" name="文本框 312"/>
              <p:cNvSpPr txBox="1">
                <a:spLocks noRot="1" noChangeAspect="1" noMove="1" noResize="1" noEditPoints="1" noAdjustHandles="1" noChangeArrowheads="1" noChangeShapeType="1" noTextEdit="1"/>
              </p:cNvSpPr>
              <p:nvPr/>
            </p:nvSpPr>
            <p:spPr>
              <a:xfrm>
                <a:off x="2451405" y="4927671"/>
                <a:ext cx="619786" cy="338554"/>
              </a:xfrm>
              <a:prstGeom prst="rect">
                <a:avLst/>
              </a:prstGeom>
              <a:blipFill rotWithShape="1">
                <a:blip r:embed="rId11"/>
                <a:stretch>
                  <a:fillRect l="-49" t="-21" r="53" b="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4" name="文本框 313"/>
              <p:cNvSpPr txBox="1"/>
              <p:nvPr/>
            </p:nvSpPr>
            <p:spPr>
              <a:xfrm>
                <a:off x="2816850" y="2975885"/>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3</m:t>
                          </m:r>
                        </m:sub>
                      </m:sSub>
                    </m:oMath>
                  </m:oMathPara>
                </a14:m>
                <a:endParaRPr lang="zh-CN" altLang="en-US" sz="1600" dirty="0"/>
              </a:p>
            </p:txBody>
          </p:sp>
        </mc:Choice>
        <mc:Fallback>
          <p:sp>
            <p:nvSpPr>
              <p:cNvPr id="314" name="文本框 313"/>
              <p:cNvSpPr txBox="1">
                <a:spLocks noRot="1" noChangeAspect="1" noMove="1" noResize="1" noEditPoints="1" noAdjustHandles="1" noChangeArrowheads="1" noChangeShapeType="1" noTextEdit="1"/>
              </p:cNvSpPr>
              <p:nvPr/>
            </p:nvSpPr>
            <p:spPr>
              <a:xfrm>
                <a:off x="2816850" y="2975885"/>
                <a:ext cx="619786" cy="338554"/>
              </a:xfrm>
              <a:prstGeom prst="rect">
                <a:avLst/>
              </a:prstGeom>
              <a:blipFill rotWithShape="1">
                <a:blip r:embed="rId12"/>
                <a:stretch>
                  <a:fillRect l="-101" t="-81" r="3" b="1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5" name="文本框 314"/>
              <p:cNvSpPr txBox="1"/>
              <p:nvPr/>
            </p:nvSpPr>
            <p:spPr>
              <a:xfrm>
                <a:off x="1078954" y="4938534"/>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2</m:t>
                          </m:r>
                        </m:sub>
                      </m:sSub>
                    </m:oMath>
                  </m:oMathPara>
                </a14:m>
                <a:endParaRPr lang="zh-CN" altLang="en-US" sz="1600" dirty="0"/>
              </a:p>
            </p:txBody>
          </p:sp>
        </mc:Choice>
        <mc:Fallback>
          <p:sp>
            <p:nvSpPr>
              <p:cNvPr id="315" name="文本框 314"/>
              <p:cNvSpPr txBox="1">
                <a:spLocks noRot="1" noChangeAspect="1" noMove="1" noResize="1" noEditPoints="1" noAdjustHandles="1" noChangeArrowheads="1" noChangeShapeType="1" noTextEdit="1"/>
              </p:cNvSpPr>
              <p:nvPr/>
            </p:nvSpPr>
            <p:spPr>
              <a:xfrm>
                <a:off x="1078954" y="4938534"/>
                <a:ext cx="619786" cy="338554"/>
              </a:xfrm>
              <a:prstGeom prst="rect">
                <a:avLst/>
              </a:prstGeom>
              <a:blipFill rotWithShape="1">
                <a:blip r:embed="rId13"/>
                <a:stretch>
                  <a:fillRect l="-14" t="-41" r="19" b="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6" name="文本框 315"/>
              <p:cNvSpPr txBox="1"/>
              <p:nvPr/>
            </p:nvSpPr>
            <p:spPr>
              <a:xfrm>
                <a:off x="714812" y="2955549"/>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1</m:t>
                          </m:r>
                        </m:sub>
                      </m:sSub>
                    </m:oMath>
                  </m:oMathPara>
                </a14:m>
                <a:endParaRPr lang="zh-CN" altLang="en-US" sz="1600" dirty="0"/>
              </a:p>
            </p:txBody>
          </p:sp>
        </mc:Choice>
        <mc:Fallback>
          <p:sp>
            <p:nvSpPr>
              <p:cNvPr id="316" name="文本框 315"/>
              <p:cNvSpPr txBox="1">
                <a:spLocks noRot="1" noChangeAspect="1" noMove="1" noResize="1" noEditPoints="1" noAdjustHandles="1" noChangeArrowheads="1" noChangeShapeType="1" noTextEdit="1"/>
              </p:cNvSpPr>
              <p:nvPr/>
            </p:nvSpPr>
            <p:spPr>
              <a:xfrm>
                <a:off x="714812" y="2955549"/>
                <a:ext cx="619786" cy="338554"/>
              </a:xfrm>
              <a:prstGeom prst="rect">
                <a:avLst/>
              </a:prstGeom>
              <a:blipFill rotWithShape="1">
                <a:blip r:embed="rId14"/>
                <a:stretch>
                  <a:fillRect l="-71" t="-77" r="75" b="106"/>
                </a:stretch>
              </a:blipFill>
            </p:spPr>
            <p:txBody>
              <a:bodyPr/>
              <a:lstStyle/>
              <a:p>
                <a:r>
                  <a:rPr lang="zh-CN" altLang="en-US">
                    <a:noFill/>
                  </a:rPr>
                  <a:t> </a:t>
                </a:r>
              </a:p>
            </p:txBody>
          </p:sp>
        </mc:Fallback>
      </mc:AlternateContent>
      <p:sp>
        <p:nvSpPr>
          <p:cNvPr id="317" name="矩形 316"/>
          <p:cNvSpPr/>
          <p:nvPr/>
        </p:nvSpPr>
        <p:spPr>
          <a:xfrm>
            <a:off x="556474" y="2905083"/>
            <a:ext cx="1427573" cy="2337942"/>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8" name="矩形 317"/>
          <p:cNvSpPr/>
          <p:nvPr/>
        </p:nvSpPr>
        <p:spPr>
          <a:xfrm>
            <a:off x="2009064" y="2917250"/>
            <a:ext cx="1427572" cy="2337942"/>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9" name="文本框 318"/>
          <p:cNvSpPr txBox="1"/>
          <p:nvPr/>
        </p:nvSpPr>
        <p:spPr>
          <a:xfrm>
            <a:off x="553335" y="3785338"/>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S1</a:t>
            </a:r>
            <a:endParaRPr lang="zh-CN" altLang="en-US" sz="1600" dirty="0"/>
          </a:p>
        </p:txBody>
      </p:sp>
      <p:sp>
        <p:nvSpPr>
          <p:cNvPr id="320" name="文本框 319"/>
          <p:cNvSpPr txBox="1"/>
          <p:nvPr/>
        </p:nvSpPr>
        <p:spPr>
          <a:xfrm>
            <a:off x="1082760" y="3803306"/>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S2</a:t>
            </a:r>
            <a:endParaRPr lang="zh-CN" altLang="en-US" sz="1600" dirty="0"/>
          </a:p>
        </p:txBody>
      </p:sp>
      <p:sp>
        <p:nvSpPr>
          <p:cNvPr id="321" name="文本框 320"/>
          <p:cNvSpPr txBox="1"/>
          <p:nvPr/>
        </p:nvSpPr>
        <p:spPr>
          <a:xfrm>
            <a:off x="1549232" y="3764813"/>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S3</a:t>
            </a:r>
            <a:endParaRPr lang="zh-CN" altLang="en-US" sz="1600" dirty="0"/>
          </a:p>
        </p:txBody>
      </p:sp>
      <p:sp>
        <p:nvSpPr>
          <p:cNvPr id="322" name="文本框 321"/>
          <p:cNvSpPr txBox="1"/>
          <p:nvPr/>
        </p:nvSpPr>
        <p:spPr>
          <a:xfrm>
            <a:off x="1977977" y="3758598"/>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S1</a:t>
            </a:r>
            <a:endParaRPr lang="zh-CN" altLang="en-US" sz="1600" dirty="0"/>
          </a:p>
        </p:txBody>
      </p:sp>
      <p:sp>
        <p:nvSpPr>
          <p:cNvPr id="323" name="文本框 322"/>
          <p:cNvSpPr txBox="1"/>
          <p:nvPr/>
        </p:nvSpPr>
        <p:spPr>
          <a:xfrm>
            <a:off x="2507402" y="3872482"/>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S2</a:t>
            </a:r>
            <a:endParaRPr lang="zh-CN" altLang="en-US" sz="1600" dirty="0"/>
          </a:p>
        </p:txBody>
      </p:sp>
      <p:sp>
        <p:nvSpPr>
          <p:cNvPr id="324" name="文本框 323"/>
          <p:cNvSpPr txBox="1"/>
          <p:nvPr/>
        </p:nvSpPr>
        <p:spPr>
          <a:xfrm>
            <a:off x="2973874" y="3738073"/>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S3</a:t>
            </a:r>
            <a:endParaRPr lang="zh-CN" altLang="en-US" sz="1600" dirty="0"/>
          </a:p>
        </p:txBody>
      </p:sp>
      <p:sp>
        <p:nvSpPr>
          <p:cNvPr id="325" name="文本框 324"/>
          <p:cNvSpPr txBox="1"/>
          <p:nvPr/>
        </p:nvSpPr>
        <p:spPr>
          <a:xfrm>
            <a:off x="478515" y="5238968"/>
            <a:ext cx="3044565" cy="307777"/>
          </a:xfrm>
          <a:prstGeom prst="rect">
            <a:avLst/>
          </a:prstGeom>
          <a:noFill/>
        </p:spPr>
        <p:txBody>
          <a:bodyPr wrap="square">
            <a:spAutoFit/>
          </a:bodyPr>
          <a:lstStyle/>
          <a:p>
            <a:pPr algn="just"/>
            <a:r>
              <a:rPr lang="zh-CN" altLang="en-US" sz="1400" dirty="0">
                <a:latin typeface="微软雅黑" panose="020B0503020204020204" pitchFamily="34" charset="-122"/>
                <a:ea typeface="微软雅黑" panose="020B0503020204020204" pitchFamily="34" charset="-122"/>
              </a:rPr>
              <a:t>图</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二分图匹配模型。</a:t>
            </a:r>
            <a:endParaRPr lang="zh-CN" altLang="en-US" sz="1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26" name="文本框 325"/>
              <p:cNvSpPr txBox="1"/>
              <p:nvPr/>
            </p:nvSpPr>
            <p:spPr>
              <a:xfrm>
                <a:off x="510799" y="3287645"/>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11</m:t>
                          </m:r>
                        </m:sub>
                      </m:sSub>
                    </m:oMath>
                  </m:oMathPara>
                </a14:m>
                <a:endParaRPr lang="zh-CN" altLang="en-US" sz="1600" dirty="0"/>
              </a:p>
            </p:txBody>
          </p:sp>
        </mc:Choice>
        <mc:Fallback>
          <p:sp>
            <p:nvSpPr>
              <p:cNvPr id="326" name="文本框 325"/>
              <p:cNvSpPr txBox="1">
                <a:spLocks noRot="1" noChangeAspect="1" noMove="1" noResize="1" noEditPoints="1" noAdjustHandles="1" noChangeArrowheads="1" noChangeShapeType="1" noTextEdit="1"/>
              </p:cNvSpPr>
              <p:nvPr/>
            </p:nvSpPr>
            <p:spPr>
              <a:xfrm>
                <a:off x="510799" y="3287645"/>
                <a:ext cx="619786" cy="338554"/>
              </a:xfrm>
              <a:prstGeom prst="rect">
                <a:avLst/>
              </a:prstGeom>
              <a:blipFill rotWithShape="1">
                <a:blip r:embed="rId15"/>
                <a:stretch>
                  <a:fillRect l="-42" t="-74" r="46" b="1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7" name="文本框 326"/>
              <p:cNvSpPr txBox="1"/>
              <p:nvPr/>
            </p:nvSpPr>
            <p:spPr>
              <a:xfrm>
                <a:off x="953668" y="3366011"/>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b="0" i="1" dirty="0" smtClean="0">
                              <a:latin typeface="Cambria Math" panose="02040503050406030204" pitchFamily="18" charset="0"/>
                              <a:ea typeface="微软雅黑" panose="020B0503020204020204" pitchFamily="34" charset="-122"/>
                            </a:rPr>
                            <m:t>𝑛</m:t>
                          </m:r>
                        </m:e>
                        <m:sub>
                          <m:r>
                            <a:rPr lang="en-US" altLang="zh-CN" sz="1600" b="0" i="1" dirty="0" smtClean="0">
                              <a:latin typeface="Cambria Math" panose="02040503050406030204" pitchFamily="18" charset="0"/>
                              <a:ea typeface="微软雅黑" panose="020B0503020204020204" pitchFamily="34" charset="-122"/>
                            </a:rPr>
                            <m:t>12</m:t>
                          </m:r>
                        </m:sub>
                      </m:sSub>
                    </m:oMath>
                  </m:oMathPara>
                </a14:m>
                <a:endParaRPr lang="zh-CN" altLang="en-US" sz="1600" dirty="0"/>
              </a:p>
            </p:txBody>
          </p:sp>
        </mc:Choice>
        <mc:Fallback>
          <p:sp>
            <p:nvSpPr>
              <p:cNvPr id="327" name="文本框 326"/>
              <p:cNvSpPr txBox="1">
                <a:spLocks noRot="1" noChangeAspect="1" noMove="1" noResize="1" noEditPoints="1" noAdjustHandles="1" noChangeArrowheads="1" noChangeShapeType="1" noTextEdit="1"/>
              </p:cNvSpPr>
              <p:nvPr/>
            </p:nvSpPr>
            <p:spPr>
              <a:xfrm>
                <a:off x="953668" y="3366011"/>
                <a:ext cx="619786" cy="338554"/>
              </a:xfrm>
              <a:prstGeom prst="rect">
                <a:avLst/>
              </a:prstGeom>
              <a:blipFill rotWithShape="1">
                <a:blip r:embed="rId16"/>
                <a:stretch>
                  <a:fillRect l="-86" t="-151" r="90" b="1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8" name="文本框 327"/>
              <p:cNvSpPr txBox="1"/>
              <p:nvPr/>
            </p:nvSpPr>
            <p:spPr>
              <a:xfrm>
                <a:off x="1405112" y="3279618"/>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dirty="0" smtClean="0">
                              <a:latin typeface="Cambria Math" panose="02040503050406030204" pitchFamily="18" charset="0"/>
                              <a:ea typeface="微软雅黑" panose="020B0503020204020204" pitchFamily="34" charset="-122"/>
                            </a:rPr>
                          </m:ctrlPr>
                        </m:sSubPr>
                        <m:e>
                          <m:r>
                            <a:rPr lang="en-US" altLang="zh-CN" sz="1600" b="0" i="1" dirty="0" smtClean="0">
                              <a:latin typeface="Cambria Math" panose="02040503050406030204" pitchFamily="18" charset="0"/>
                              <a:ea typeface="微软雅黑" panose="020B0503020204020204" pitchFamily="34" charset="-122"/>
                            </a:rPr>
                            <m:t>𝑛</m:t>
                          </m:r>
                        </m:e>
                        <m:sub>
                          <m:r>
                            <a:rPr lang="en-US" altLang="zh-CN" sz="1600" b="0" i="1" dirty="0" smtClean="0">
                              <a:latin typeface="Cambria Math" panose="02040503050406030204" pitchFamily="18" charset="0"/>
                              <a:ea typeface="微软雅黑" panose="020B0503020204020204" pitchFamily="34" charset="-122"/>
                            </a:rPr>
                            <m:t>13</m:t>
                          </m:r>
                        </m:sub>
                      </m:sSub>
                    </m:oMath>
                  </m:oMathPara>
                </a14:m>
                <a:endParaRPr lang="zh-CN" altLang="en-US" sz="1600" dirty="0"/>
              </a:p>
            </p:txBody>
          </p:sp>
        </mc:Choice>
        <mc:Fallback>
          <p:sp>
            <p:nvSpPr>
              <p:cNvPr id="328" name="文本框 327"/>
              <p:cNvSpPr txBox="1">
                <a:spLocks noRot="1" noChangeAspect="1" noMove="1" noResize="1" noEditPoints="1" noAdjustHandles="1" noChangeArrowheads="1" noChangeShapeType="1" noTextEdit="1"/>
              </p:cNvSpPr>
              <p:nvPr/>
            </p:nvSpPr>
            <p:spPr>
              <a:xfrm>
                <a:off x="1405112" y="3279618"/>
                <a:ext cx="619786" cy="338554"/>
              </a:xfrm>
              <a:prstGeom prst="rect">
                <a:avLst/>
              </a:prstGeom>
              <a:blipFill rotWithShape="1">
                <a:blip r:embed="rId17"/>
                <a:stretch>
                  <a:fillRect l="-79" t="-141" r="84" b="1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9" name="文本框 328"/>
              <p:cNvSpPr txBox="1"/>
              <p:nvPr/>
            </p:nvSpPr>
            <p:spPr>
              <a:xfrm>
                <a:off x="573208" y="4270759"/>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21</m:t>
                          </m:r>
                        </m:sub>
                      </m:sSub>
                    </m:oMath>
                  </m:oMathPara>
                </a14:m>
                <a:endParaRPr lang="zh-CN" altLang="en-US" sz="1600" dirty="0"/>
              </a:p>
            </p:txBody>
          </p:sp>
        </mc:Choice>
        <mc:Fallback>
          <p:sp>
            <p:nvSpPr>
              <p:cNvPr id="329" name="文本框 328"/>
              <p:cNvSpPr txBox="1">
                <a:spLocks noRot="1" noChangeAspect="1" noMove="1" noResize="1" noEditPoints="1" noAdjustHandles="1" noChangeArrowheads="1" noChangeShapeType="1" noTextEdit="1"/>
              </p:cNvSpPr>
              <p:nvPr/>
            </p:nvSpPr>
            <p:spPr>
              <a:xfrm>
                <a:off x="573208" y="4270759"/>
                <a:ext cx="619786" cy="338554"/>
              </a:xfrm>
              <a:prstGeom prst="rect">
                <a:avLst/>
              </a:prstGeom>
              <a:blipFill rotWithShape="1">
                <a:blip r:embed="rId18"/>
                <a:stretch>
                  <a:fillRect l="-71" t="-113" r="75" b="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0" name="文本框 329"/>
              <p:cNvSpPr txBox="1"/>
              <p:nvPr/>
            </p:nvSpPr>
            <p:spPr>
              <a:xfrm>
                <a:off x="1016077" y="4349125"/>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22</m:t>
                          </m:r>
                        </m:sub>
                      </m:sSub>
                    </m:oMath>
                  </m:oMathPara>
                </a14:m>
                <a:endParaRPr lang="zh-CN" altLang="en-US" sz="1600" dirty="0"/>
              </a:p>
            </p:txBody>
          </p:sp>
        </mc:Choice>
        <mc:Fallback>
          <p:sp>
            <p:nvSpPr>
              <p:cNvPr id="330" name="文本框 329"/>
              <p:cNvSpPr txBox="1">
                <a:spLocks noRot="1" noChangeAspect="1" noMove="1" noResize="1" noEditPoints="1" noAdjustHandles="1" noChangeArrowheads="1" noChangeShapeType="1" noTextEdit="1"/>
              </p:cNvSpPr>
              <p:nvPr/>
            </p:nvSpPr>
            <p:spPr>
              <a:xfrm>
                <a:off x="1016077" y="4349125"/>
                <a:ext cx="619786" cy="338554"/>
              </a:xfrm>
              <a:prstGeom prst="rect">
                <a:avLst/>
              </a:prstGeom>
              <a:blipFill rotWithShape="1">
                <a:blip r:embed="rId19"/>
                <a:stretch>
                  <a:fillRect l="-12" t="-3" r="17" b="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1" name="文本框 330"/>
              <p:cNvSpPr txBox="1"/>
              <p:nvPr/>
            </p:nvSpPr>
            <p:spPr>
              <a:xfrm>
                <a:off x="1467521" y="4262732"/>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23</m:t>
                          </m:r>
                        </m:sub>
                      </m:sSub>
                    </m:oMath>
                  </m:oMathPara>
                </a14:m>
                <a:endParaRPr lang="zh-CN" altLang="en-US" sz="1600" dirty="0"/>
              </a:p>
            </p:txBody>
          </p:sp>
        </mc:Choice>
        <mc:Fallback>
          <p:sp>
            <p:nvSpPr>
              <p:cNvPr id="331" name="文本框 330"/>
              <p:cNvSpPr txBox="1">
                <a:spLocks noRot="1" noChangeAspect="1" noMove="1" noResize="1" noEditPoints="1" noAdjustHandles="1" noChangeArrowheads="1" noChangeShapeType="1" noTextEdit="1"/>
              </p:cNvSpPr>
              <p:nvPr/>
            </p:nvSpPr>
            <p:spPr>
              <a:xfrm>
                <a:off x="1467521" y="4262732"/>
                <a:ext cx="619786" cy="338554"/>
              </a:xfrm>
              <a:prstGeom prst="rect">
                <a:avLst/>
              </a:prstGeom>
              <a:blipFill rotWithShape="1">
                <a:blip r:embed="rId20"/>
                <a:stretch>
                  <a:fillRect l="-6" t="-181" r="10" b="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2" name="文本框 331"/>
              <p:cNvSpPr txBox="1"/>
              <p:nvPr/>
            </p:nvSpPr>
            <p:spPr>
              <a:xfrm>
                <a:off x="1970193" y="4319867"/>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41</m:t>
                          </m:r>
                        </m:sub>
                      </m:sSub>
                    </m:oMath>
                  </m:oMathPara>
                </a14:m>
                <a:endParaRPr lang="zh-CN" altLang="en-US" sz="1600" dirty="0"/>
              </a:p>
            </p:txBody>
          </p:sp>
        </mc:Choice>
        <mc:Fallback>
          <p:sp>
            <p:nvSpPr>
              <p:cNvPr id="332" name="文本框 331"/>
              <p:cNvSpPr txBox="1">
                <a:spLocks noRot="1" noChangeAspect="1" noMove="1" noResize="1" noEditPoints="1" noAdjustHandles="1" noChangeArrowheads="1" noChangeShapeType="1" noTextEdit="1"/>
              </p:cNvSpPr>
              <p:nvPr/>
            </p:nvSpPr>
            <p:spPr>
              <a:xfrm>
                <a:off x="1970193" y="4319867"/>
                <a:ext cx="619786" cy="338554"/>
              </a:xfrm>
              <a:prstGeom prst="rect">
                <a:avLst/>
              </a:prstGeom>
              <a:blipFill rotWithShape="1">
                <a:blip r:embed="rId21"/>
                <a:stretch>
                  <a:fillRect l="-68" t="-176" r="72"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3" name="文本框 332"/>
              <p:cNvSpPr txBox="1"/>
              <p:nvPr/>
            </p:nvSpPr>
            <p:spPr>
              <a:xfrm>
                <a:off x="2413062" y="4398233"/>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42</m:t>
                          </m:r>
                        </m:sub>
                      </m:sSub>
                    </m:oMath>
                  </m:oMathPara>
                </a14:m>
                <a:endParaRPr lang="zh-CN" altLang="en-US" sz="1600" dirty="0"/>
              </a:p>
            </p:txBody>
          </p:sp>
        </mc:Choice>
        <mc:Fallback>
          <p:sp>
            <p:nvSpPr>
              <p:cNvPr id="333" name="文本框 332"/>
              <p:cNvSpPr txBox="1">
                <a:spLocks noRot="1" noChangeAspect="1" noMove="1" noResize="1" noEditPoints="1" noAdjustHandles="1" noChangeArrowheads="1" noChangeShapeType="1" noTextEdit="1"/>
              </p:cNvSpPr>
              <p:nvPr/>
            </p:nvSpPr>
            <p:spPr>
              <a:xfrm>
                <a:off x="2413062" y="4398233"/>
                <a:ext cx="619786" cy="338554"/>
              </a:xfrm>
              <a:prstGeom prst="rect">
                <a:avLst/>
              </a:prstGeom>
              <a:blipFill rotWithShape="1">
                <a:blip r:embed="rId22"/>
                <a:stretch>
                  <a:fillRect l="-10" t="-66" r="14" b="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4" name="文本框 333"/>
              <p:cNvSpPr txBox="1"/>
              <p:nvPr/>
            </p:nvSpPr>
            <p:spPr>
              <a:xfrm>
                <a:off x="2864506" y="4311840"/>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43</m:t>
                          </m:r>
                        </m:sub>
                      </m:sSub>
                    </m:oMath>
                  </m:oMathPara>
                </a14:m>
                <a:endParaRPr lang="zh-CN" altLang="en-US" sz="1600" dirty="0"/>
              </a:p>
            </p:txBody>
          </p:sp>
        </mc:Choice>
        <mc:Fallback>
          <p:sp>
            <p:nvSpPr>
              <p:cNvPr id="334" name="文本框 333"/>
              <p:cNvSpPr txBox="1">
                <a:spLocks noRot="1" noChangeAspect="1" noMove="1" noResize="1" noEditPoints="1" noAdjustHandles="1" noChangeArrowheads="1" noChangeShapeType="1" noTextEdit="1"/>
              </p:cNvSpPr>
              <p:nvPr/>
            </p:nvSpPr>
            <p:spPr>
              <a:xfrm>
                <a:off x="2864506" y="4311840"/>
                <a:ext cx="619786" cy="338554"/>
              </a:xfrm>
              <a:prstGeom prst="rect">
                <a:avLst/>
              </a:prstGeom>
              <a:blipFill rotWithShape="1">
                <a:blip r:embed="rId23"/>
                <a:stretch>
                  <a:fillRect l="-3" t="-56" r="8" b="8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5" name="文本框 334"/>
              <p:cNvSpPr txBox="1"/>
              <p:nvPr/>
            </p:nvSpPr>
            <p:spPr>
              <a:xfrm>
                <a:off x="1990019" y="3246706"/>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31</m:t>
                          </m:r>
                        </m:sub>
                      </m:sSub>
                    </m:oMath>
                  </m:oMathPara>
                </a14:m>
                <a:endParaRPr lang="zh-CN" altLang="en-US" sz="1600" dirty="0"/>
              </a:p>
            </p:txBody>
          </p:sp>
        </mc:Choice>
        <mc:Fallback>
          <p:sp>
            <p:nvSpPr>
              <p:cNvPr id="335" name="文本框 334"/>
              <p:cNvSpPr txBox="1">
                <a:spLocks noRot="1" noChangeAspect="1" noMove="1" noResize="1" noEditPoints="1" noAdjustHandles="1" noChangeArrowheads="1" noChangeShapeType="1" noTextEdit="1"/>
              </p:cNvSpPr>
              <p:nvPr/>
            </p:nvSpPr>
            <p:spPr>
              <a:xfrm>
                <a:off x="1990019" y="3246706"/>
                <a:ext cx="619786" cy="338554"/>
              </a:xfrm>
              <a:prstGeom prst="rect">
                <a:avLst/>
              </a:prstGeom>
              <a:blipFill rotWithShape="1">
                <a:blip r:embed="rId24"/>
                <a:stretch>
                  <a:fillRect l="-91" t="-173" r="95" b="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6" name="文本框 335"/>
              <p:cNvSpPr txBox="1"/>
              <p:nvPr/>
            </p:nvSpPr>
            <p:spPr>
              <a:xfrm>
                <a:off x="2432888" y="3325072"/>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32</m:t>
                          </m:r>
                        </m:sub>
                      </m:sSub>
                    </m:oMath>
                  </m:oMathPara>
                </a14:m>
                <a:endParaRPr lang="zh-CN" altLang="en-US" sz="1600" dirty="0"/>
              </a:p>
            </p:txBody>
          </p:sp>
        </mc:Choice>
        <mc:Fallback>
          <p:sp>
            <p:nvSpPr>
              <p:cNvPr id="336" name="文本框 335"/>
              <p:cNvSpPr txBox="1">
                <a:spLocks noRot="1" noChangeAspect="1" noMove="1" noResize="1" noEditPoints="1" noAdjustHandles="1" noChangeArrowheads="1" noChangeShapeType="1" noTextEdit="1"/>
              </p:cNvSpPr>
              <p:nvPr/>
            </p:nvSpPr>
            <p:spPr>
              <a:xfrm>
                <a:off x="2432888" y="3325072"/>
                <a:ext cx="619786" cy="338554"/>
              </a:xfrm>
              <a:prstGeom prst="rect">
                <a:avLst/>
              </a:prstGeom>
              <a:blipFill rotWithShape="1">
                <a:blip r:embed="rId25"/>
                <a:stretch>
                  <a:fillRect l="-33" t="-63" r="37" b="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7" name="文本框 336"/>
              <p:cNvSpPr txBox="1"/>
              <p:nvPr/>
            </p:nvSpPr>
            <p:spPr>
              <a:xfrm>
                <a:off x="2884332" y="3238679"/>
                <a:ext cx="619786" cy="33855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33</m:t>
                          </m:r>
                        </m:sub>
                      </m:sSub>
                    </m:oMath>
                  </m:oMathPara>
                </a14:m>
                <a:endParaRPr lang="zh-CN" altLang="en-US" sz="1600" dirty="0"/>
              </a:p>
            </p:txBody>
          </p:sp>
        </mc:Choice>
        <mc:Fallback>
          <p:sp>
            <p:nvSpPr>
              <p:cNvPr id="337" name="文本框 336"/>
              <p:cNvSpPr txBox="1">
                <a:spLocks noRot="1" noChangeAspect="1" noMove="1" noResize="1" noEditPoints="1" noAdjustHandles="1" noChangeArrowheads="1" noChangeShapeType="1" noTextEdit="1"/>
              </p:cNvSpPr>
              <p:nvPr/>
            </p:nvSpPr>
            <p:spPr>
              <a:xfrm>
                <a:off x="2884332" y="3238679"/>
                <a:ext cx="619786" cy="338554"/>
              </a:xfrm>
              <a:prstGeom prst="rect">
                <a:avLst/>
              </a:prstGeom>
              <a:blipFill rotWithShape="1">
                <a:blip r:embed="rId26"/>
                <a:stretch>
                  <a:fillRect l="-26" t="-53" r="30" b="82"/>
                </a:stretch>
              </a:blipFill>
            </p:spPr>
            <p:txBody>
              <a:bodyPr/>
              <a:lstStyle/>
              <a:p>
                <a:r>
                  <a:rPr lang="zh-CN" altLang="en-US">
                    <a:noFill/>
                  </a:rPr>
                  <a:t> </a:t>
                </a:r>
              </a:p>
            </p:txBody>
          </p:sp>
        </mc:Fallback>
      </mc:AlternateContent>
      <p:sp>
        <p:nvSpPr>
          <p:cNvPr id="12" name="箭头: 右 11"/>
          <p:cNvSpPr/>
          <p:nvPr/>
        </p:nvSpPr>
        <p:spPr>
          <a:xfrm>
            <a:off x="3654171" y="3259266"/>
            <a:ext cx="717727" cy="352376"/>
          </a:xfrm>
          <a:prstGeom prst="rightArrow">
            <a:avLst/>
          </a:prstGeom>
          <a:solidFill>
            <a:srgbClr val="C00000"/>
          </a:solid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463302" y="3612183"/>
            <a:ext cx="1224738" cy="353943"/>
          </a:xfrm>
          <a:prstGeom prst="rect">
            <a:avLst/>
          </a:prstGeom>
          <a:noFill/>
        </p:spPr>
        <p:txBody>
          <a:bodyPr wrap="square" rtlCol="0">
            <a:spAutoFit/>
          </a:bodyPr>
          <a:lstStyle/>
          <a:p>
            <a:r>
              <a:rPr lang="zh-CN" altLang="en-US" sz="1700" b="1" dirty="0">
                <a:latin typeface="微软雅黑" panose="020B0503020204020204" pitchFamily="34" charset="-122"/>
                <a:ea typeface="微软雅黑" panose="020B0503020204020204" pitchFamily="34" charset="-122"/>
              </a:rPr>
              <a:t>问题转换</a:t>
            </a:r>
            <a:endParaRPr lang="en-US" altLang="zh-CN" sz="1700" b="1" dirty="0">
              <a:latin typeface="微软雅黑" panose="020B0503020204020204" pitchFamily="34" charset="-122"/>
              <a:ea typeface="微软雅黑" panose="020B0503020204020204" pitchFamily="34" charset="-122"/>
            </a:endParaRPr>
          </a:p>
        </p:txBody>
      </p:sp>
      <p:sp>
        <p:nvSpPr>
          <p:cNvPr id="16" name="椭圆 15"/>
          <p:cNvSpPr/>
          <p:nvPr/>
        </p:nvSpPr>
        <p:spPr>
          <a:xfrm>
            <a:off x="9087259" y="5233970"/>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椭圆 17"/>
          <p:cNvSpPr/>
          <p:nvPr/>
        </p:nvSpPr>
        <p:spPr>
          <a:xfrm>
            <a:off x="9068723" y="4169896"/>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8167726" y="5323996"/>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椭圆 19"/>
          <p:cNvSpPr/>
          <p:nvPr/>
        </p:nvSpPr>
        <p:spPr>
          <a:xfrm>
            <a:off x="8148016" y="4205515"/>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椭圆 20"/>
          <p:cNvSpPr/>
          <p:nvPr/>
        </p:nvSpPr>
        <p:spPr>
          <a:xfrm>
            <a:off x="7259118" y="5218374"/>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椭圆 21"/>
          <p:cNvSpPr/>
          <p:nvPr/>
        </p:nvSpPr>
        <p:spPr>
          <a:xfrm>
            <a:off x="7267748" y="4124474"/>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椭圆 22"/>
          <p:cNvSpPr/>
          <p:nvPr/>
        </p:nvSpPr>
        <p:spPr>
          <a:xfrm>
            <a:off x="6424502" y="5277816"/>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椭圆 24"/>
          <p:cNvSpPr/>
          <p:nvPr/>
        </p:nvSpPr>
        <p:spPr>
          <a:xfrm>
            <a:off x="5591027" y="5269988"/>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椭圆 25"/>
          <p:cNvSpPr/>
          <p:nvPr/>
        </p:nvSpPr>
        <p:spPr>
          <a:xfrm>
            <a:off x="4767087" y="5291133"/>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椭圆 26"/>
          <p:cNvSpPr/>
          <p:nvPr/>
        </p:nvSpPr>
        <p:spPr>
          <a:xfrm>
            <a:off x="6354367" y="4116875"/>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椭圆 27"/>
          <p:cNvSpPr/>
          <p:nvPr/>
        </p:nvSpPr>
        <p:spPr>
          <a:xfrm>
            <a:off x="5607967" y="4152552"/>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9" name="椭圆 28"/>
          <p:cNvSpPr/>
          <p:nvPr/>
        </p:nvSpPr>
        <p:spPr>
          <a:xfrm>
            <a:off x="4786856" y="4157905"/>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1" name="图形 30"/>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5653548" y="5859545"/>
            <a:ext cx="469634" cy="432764"/>
          </a:xfrm>
          <a:prstGeom prst="rect">
            <a:avLst/>
          </a:prstGeom>
        </p:spPr>
      </p:pic>
      <p:pic>
        <p:nvPicPr>
          <p:cNvPr id="32" name="图形 31"/>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5629469" y="4152630"/>
            <a:ext cx="469634" cy="432764"/>
          </a:xfrm>
          <a:prstGeom prst="rect">
            <a:avLst/>
          </a:prstGeom>
        </p:spPr>
      </p:pic>
      <p:pic>
        <p:nvPicPr>
          <p:cNvPr id="33" name="图形 3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947428" y="4923180"/>
            <a:ext cx="240653" cy="221760"/>
          </a:xfrm>
          <a:prstGeom prst="rect">
            <a:avLst/>
          </a:prstGeom>
        </p:spPr>
      </p:pic>
      <p:pic>
        <p:nvPicPr>
          <p:cNvPr id="34" name="图形 3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673615" y="5220939"/>
            <a:ext cx="240653" cy="221760"/>
          </a:xfrm>
          <a:prstGeom prst="rect">
            <a:avLst/>
          </a:prstGeom>
        </p:spPr>
      </p:pic>
      <p:pic>
        <p:nvPicPr>
          <p:cNvPr id="35" name="图形 3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6673615" y="4894548"/>
            <a:ext cx="240653" cy="221760"/>
          </a:xfrm>
          <a:prstGeom prst="rect">
            <a:avLst/>
          </a:prstGeom>
        </p:spPr>
      </p:pic>
      <p:pic>
        <p:nvPicPr>
          <p:cNvPr id="36" name="图形 3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4947428" y="5251314"/>
            <a:ext cx="240653" cy="221760"/>
          </a:xfrm>
          <a:prstGeom prst="rect">
            <a:avLst/>
          </a:prstGeom>
        </p:spPr>
      </p:pic>
      <p:cxnSp>
        <p:nvCxnSpPr>
          <p:cNvPr id="38" name="直接箭头连接符 37"/>
          <p:cNvCxnSpPr/>
          <p:nvPr/>
        </p:nvCxnSpPr>
        <p:spPr>
          <a:xfrm>
            <a:off x="6684031" y="4542068"/>
            <a:ext cx="53726" cy="356987"/>
          </a:xfrm>
          <a:prstGeom prst="straightConnector1">
            <a:avLst/>
          </a:prstGeom>
          <a:noFill/>
          <a:ln w="6350" cap="flat" cmpd="sng" algn="ctr">
            <a:solidFill>
              <a:srgbClr val="C00000"/>
            </a:solidFill>
            <a:prstDash val="lgDash"/>
            <a:miter lim="800000"/>
            <a:tailEnd type="triangle"/>
          </a:ln>
          <a:effectLst/>
        </p:spPr>
      </p:cxnSp>
      <p:cxnSp>
        <p:nvCxnSpPr>
          <p:cNvPr id="39" name="直接箭头连接符 38"/>
          <p:cNvCxnSpPr/>
          <p:nvPr/>
        </p:nvCxnSpPr>
        <p:spPr>
          <a:xfrm flipV="1">
            <a:off x="5139212" y="5470386"/>
            <a:ext cx="0" cy="375362"/>
          </a:xfrm>
          <a:prstGeom prst="straightConnector1">
            <a:avLst/>
          </a:prstGeom>
          <a:noFill/>
          <a:ln w="6350" cap="flat" cmpd="sng" algn="ctr">
            <a:solidFill>
              <a:srgbClr val="C00000"/>
            </a:solidFill>
            <a:prstDash val="dashDot"/>
            <a:miter lim="800000"/>
            <a:tailEnd type="triangle"/>
          </a:ln>
          <a:effectLst/>
        </p:spPr>
      </p:cxnSp>
      <p:cxnSp>
        <p:nvCxnSpPr>
          <p:cNvPr id="40" name="直接箭头连接符 39"/>
          <p:cNvCxnSpPr/>
          <p:nvPr/>
        </p:nvCxnSpPr>
        <p:spPr>
          <a:xfrm flipV="1">
            <a:off x="6693311" y="5470386"/>
            <a:ext cx="45739" cy="407127"/>
          </a:xfrm>
          <a:prstGeom prst="straightConnector1">
            <a:avLst/>
          </a:prstGeom>
          <a:noFill/>
          <a:ln w="6350" cap="flat" cmpd="sng" algn="ctr">
            <a:solidFill>
              <a:srgbClr val="C00000"/>
            </a:solidFill>
            <a:prstDash val="dashDot"/>
            <a:miter lim="800000"/>
            <a:tailEnd type="triangle"/>
          </a:ln>
          <a:effectLst/>
        </p:spPr>
      </p:cxnSp>
      <p:cxnSp>
        <p:nvCxnSpPr>
          <p:cNvPr id="41" name="直接箭头连接符 40"/>
          <p:cNvCxnSpPr/>
          <p:nvPr/>
        </p:nvCxnSpPr>
        <p:spPr>
          <a:xfrm>
            <a:off x="5113104" y="4589360"/>
            <a:ext cx="0" cy="279296"/>
          </a:xfrm>
          <a:prstGeom prst="straightConnector1">
            <a:avLst/>
          </a:prstGeom>
          <a:noFill/>
          <a:ln w="6350" cap="flat" cmpd="sng" algn="ctr">
            <a:solidFill>
              <a:srgbClr val="C00000"/>
            </a:solidFill>
            <a:prstDash val="solid"/>
            <a:miter lim="800000"/>
            <a:tailEnd type="triangle"/>
          </a:ln>
          <a:effectLst/>
        </p:spPr>
      </p:cxnSp>
      <p:pic>
        <p:nvPicPr>
          <p:cNvPr id="42" name="图形 4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5760050" y="5026654"/>
            <a:ext cx="240653" cy="221761"/>
          </a:xfrm>
          <a:prstGeom prst="rect">
            <a:avLst/>
          </a:prstGeom>
        </p:spPr>
      </p:pic>
      <p:cxnSp>
        <p:nvCxnSpPr>
          <p:cNvPr id="43" name="直接箭头连接符 42"/>
          <p:cNvCxnSpPr>
            <a:stCxn id="32" idx="2"/>
            <a:endCxn id="42" idx="0"/>
          </p:cNvCxnSpPr>
          <p:nvPr/>
        </p:nvCxnSpPr>
        <p:spPr>
          <a:xfrm>
            <a:off x="5864286" y="4585394"/>
            <a:ext cx="16090" cy="441260"/>
          </a:xfrm>
          <a:prstGeom prst="straightConnector1">
            <a:avLst/>
          </a:prstGeom>
          <a:noFill/>
          <a:ln w="6350" cap="flat" cmpd="sng" algn="ctr">
            <a:solidFill>
              <a:srgbClr val="C00000"/>
            </a:solidFill>
            <a:prstDash val="dash"/>
            <a:miter lim="800000"/>
            <a:tailEnd type="triangle"/>
          </a:ln>
          <a:effectLst/>
        </p:spPr>
      </p:cxnSp>
      <p:pic>
        <p:nvPicPr>
          <p:cNvPr id="44" name="图形 4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747308" y="5297805"/>
            <a:ext cx="240653" cy="221761"/>
          </a:xfrm>
          <a:prstGeom prst="rect">
            <a:avLst/>
          </a:prstGeom>
        </p:spPr>
      </p:pic>
      <p:cxnSp>
        <p:nvCxnSpPr>
          <p:cNvPr id="45" name="直接箭头连接符 44"/>
          <p:cNvCxnSpPr>
            <a:stCxn id="31" idx="0"/>
            <a:endCxn id="44" idx="2"/>
          </p:cNvCxnSpPr>
          <p:nvPr/>
        </p:nvCxnSpPr>
        <p:spPr>
          <a:xfrm flipH="1" flipV="1">
            <a:off x="5867634" y="5519566"/>
            <a:ext cx="20731" cy="339978"/>
          </a:xfrm>
          <a:prstGeom prst="straightConnector1">
            <a:avLst/>
          </a:prstGeom>
          <a:noFill/>
          <a:ln w="6350" cap="flat" cmpd="sng" algn="ctr">
            <a:solidFill>
              <a:srgbClr val="C00000"/>
            </a:solidFill>
            <a:prstDash val="solid"/>
            <a:miter lim="800000"/>
            <a:tailEnd type="triangle"/>
          </a:ln>
          <a:effectLst/>
        </p:spPr>
      </p:cxnSp>
      <p:pic>
        <p:nvPicPr>
          <p:cNvPr id="46" name="图形 45"/>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8185547" y="5855501"/>
            <a:ext cx="469634" cy="432764"/>
          </a:xfrm>
          <a:prstGeom prst="rect">
            <a:avLst/>
          </a:prstGeom>
        </p:spPr>
      </p:pic>
      <p:pic>
        <p:nvPicPr>
          <p:cNvPr id="47" name="图形 46"/>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8210073" y="4152552"/>
            <a:ext cx="469634" cy="432764"/>
          </a:xfrm>
          <a:prstGeom prst="rect">
            <a:avLst/>
          </a:prstGeom>
        </p:spPr>
      </p:pic>
      <p:pic>
        <p:nvPicPr>
          <p:cNvPr id="48" name="图形 4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7339726" y="4919137"/>
            <a:ext cx="240653" cy="221760"/>
          </a:xfrm>
          <a:prstGeom prst="rect">
            <a:avLst/>
          </a:prstGeom>
        </p:spPr>
      </p:pic>
      <p:pic>
        <p:nvPicPr>
          <p:cNvPr id="49" name="图形 4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290280" y="5216895"/>
            <a:ext cx="240653" cy="221760"/>
          </a:xfrm>
          <a:prstGeom prst="rect">
            <a:avLst/>
          </a:prstGeom>
        </p:spPr>
      </p:pic>
      <p:pic>
        <p:nvPicPr>
          <p:cNvPr id="50" name="图形 4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9290280" y="4890504"/>
            <a:ext cx="240653" cy="221760"/>
          </a:xfrm>
          <a:prstGeom prst="rect">
            <a:avLst/>
          </a:prstGeom>
        </p:spPr>
      </p:pic>
      <p:pic>
        <p:nvPicPr>
          <p:cNvPr id="51" name="图形 5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7339726" y="5247270"/>
            <a:ext cx="240653" cy="221760"/>
          </a:xfrm>
          <a:prstGeom prst="rect">
            <a:avLst/>
          </a:prstGeom>
        </p:spPr>
      </p:pic>
      <p:cxnSp>
        <p:nvCxnSpPr>
          <p:cNvPr id="52" name="直接箭头连接符 51"/>
          <p:cNvCxnSpPr/>
          <p:nvPr/>
        </p:nvCxnSpPr>
        <p:spPr>
          <a:xfrm>
            <a:off x="9344258" y="4568516"/>
            <a:ext cx="10164" cy="326495"/>
          </a:xfrm>
          <a:prstGeom prst="straightConnector1">
            <a:avLst/>
          </a:prstGeom>
          <a:noFill/>
          <a:ln w="6350" cap="flat" cmpd="sng" algn="ctr">
            <a:solidFill>
              <a:srgbClr val="C00000"/>
            </a:solidFill>
            <a:prstDash val="dashDot"/>
            <a:miter lim="800000"/>
            <a:tailEnd type="triangle"/>
          </a:ln>
          <a:effectLst/>
        </p:spPr>
      </p:cxnSp>
      <p:cxnSp>
        <p:nvCxnSpPr>
          <p:cNvPr id="53" name="直接箭头连接符 52"/>
          <p:cNvCxnSpPr/>
          <p:nvPr/>
        </p:nvCxnSpPr>
        <p:spPr>
          <a:xfrm flipH="1" flipV="1">
            <a:off x="7531510" y="5466342"/>
            <a:ext cx="31552" cy="428515"/>
          </a:xfrm>
          <a:prstGeom prst="straightConnector1">
            <a:avLst/>
          </a:prstGeom>
          <a:noFill/>
          <a:ln w="6350" cap="flat" cmpd="sng" algn="ctr">
            <a:solidFill>
              <a:srgbClr val="C00000"/>
            </a:solidFill>
            <a:prstDash val="dashDot"/>
            <a:miter lim="800000"/>
            <a:tailEnd type="triangle"/>
          </a:ln>
          <a:effectLst/>
        </p:spPr>
      </p:cxnSp>
      <p:cxnSp>
        <p:nvCxnSpPr>
          <p:cNvPr id="54" name="直接箭头连接符 53"/>
          <p:cNvCxnSpPr/>
          <p:nvPr/>
        </p:nvCxnSpPr>
        <p:spPr>
          <a:xfrm flipV="1">
            <a:off x="9320950" y="5466342"/>
            <a:ext cx="34764" cy="411171"/>
          </a:xfrm>
          <a:prstGeom prst="straightConnector1">
            <a:avLst/>
          </a:prstGeom>
          <a:noFill/>
          <a:ln w="6350" cap="flat" cmpd="sng" algn="ctr">
            <a:solidFill>
              <a:srgbClr val="C00000"/>
            </a:solidFill>
            <a:prstDash val="solid"/>
            <a:miter lim="800000"/>
            <a:tailEnd type="triangle"/>
          </a:ln>
          <a:effectLst/>
        </p:spPr>
      </p:cxnSp>
      <p:cxnSp>
        <p:nvCxnSpPr>
          <p:cNvPr id="55" name="直接箭头连接符 54"/>
          <p:cNvCxnSpPr/>
          <p:nvPr/>
        </p:nvCxnSpPr>
        <p:spPr>
          <a:xfrm flipH="1">
            <a:off x="7505402" y="4561509"/>
            <a:ext cx="71171" cy="303104"/>
          </a:xfrm>
          <a:prstGeom prst="straightConnector1">
            <a:avLst/>
          </a:prstGeom>
          <a:noFill/>
          <a:ln w="6350" cap="flat" cmpd="sng" algn="ctr">
            <a:solidFill>
              <a:srgbClr val="C00000"/>
            </a:solidFill>
            <a:prstDash val="dash"/>
            <a:miter lim="800000"/>
            <a:tailEnd type="triangle"/>
          </a:ln>
          <a:effectLst/>
        </p:spPr>
      </p:cxnSp>
      <p:pic>
        <p:nvPicPr>
          <p:cNvPr id="56" name="图形 5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8292049" y="5022611"/>
            <a:ext cx="240653" cy="221761"/>
          </a:xfrm>
          <a:prstGeom prst="rect">
            <a:avLst/>
          </a:prstGeom>
        </p:spPr>
      </p:pic>
      <p:cxnSp>
        <p:nvCxnSpPr>
          <p:cNvPr id="57" name="直接箭头连接符 56"/>
          <p:cNvCxnSpPr>
            <a:stCxn id="47" idx="2"/>
            <a:endCxn id="56" idx="0"/>
          </p:cNvCxnSpPr>
          <p:nvPr/>
        </p:nvCxnSpPr>
        <p:spPr>
          <a:xfrm flipH="1">
            <a:off x="8412376" y="4585317"/>
            <a:ext cx="32515" cy="437294"/>
          </a:xfrm>
          <a:prstGeom prst="straightConnector1">
            <a:avLst/>
          </a:prstGeom>
          <a:noFill/>
          <a:ln w="6350" cap="flat" cmpd="sng" algn="ctr">
            <a:solidFill>
              <a:srgbClr val="C00000"/>
            </a:solidFill>
            <a:prstDash val="solid"/>
            <a:miter lim="800000"/>
            <a:tailEnd type="triangle"/>
          </a:ln>
          <a:effectLst/>
        </p:spPr>
      </p:cxnSp>
      <p:pic>
        <p:nvPicPr>
          <p:cNvPr id="58" name="图形 5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8279307" y="5293762"/>
            <a:ext cx="240653" cy="221761"/>
          </a:xfrm>
          <a:prstGeom prst="rect">
            <a:avLst/>
          </a:prstGeom>
        </p:spPr>
      </p:pic>
      <p:cxnSp>
        <p:nvCxnSpPr>
          <p:cNvPr id="59" name="直接箭头连接符 58"/>
          <p:cNvCxnSpPr>
            <a:stCxn id="46" idx="0"/>
            <a:endCxn id="58" idx="2"/>
          </p:cNvCxnSpPr>
          <p:nvPr/>
        </p:nvCxnSpPr>
        <p:spPr>
          <a:xfrm flipH="1" flipV="1">
            <a:off x="8399633" y="5515523"/>
            <a:ext cx="20731" cy="339978"/>
          </a:xfrm>
          <a:prstGeom prst="straightConnector1">
            <a:avLst/>
          </a:prstGeom>
          <a:noFill/>
          <a:ln w="6350" cap="flat" cmpd="sng" algn="ctr">
            <a:solidFill>
              <a:srgbClr val="C00000"/>
            </a:solidFill>
            <a:prstDash val="dashDot"/>
            <a:miter lim="800000"/>
            <a:tailEnd type="triangle"/>
          </a:ln>
          <a:effectLst/>
        </p:spPr>
      </p:cxnSp>
      <p:sp>
        <p:nvSpPr>
          <p:cNvPr id="60" name="矩形 59"/>
          <p:cNvSpPr/>
          <p:nvPr/>
        </p:nvSpPr>
        <p:spPr>
          <a:xfrm>
            <a:off x="4683143" y="4152552"/>
            <a:ext cx="2363799" cy="2337942"/>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矩形 60"/>
          <p:cNvSpPr/>
          <p:nvPr/>
        </p:nvSpPr>
        <p:spPr>
          <a:xfrm>
            <a:off x="7139445" y="4164719"/>
            <a:ext cx="2678609" cy="2337942"/>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文本框 61"/>
          <p:cNvSpPr txBox="1"/>
          <p:nvPr/>
        </p:nvSpPr>
        <p:spPr>
          <a:xfrm>
            <a:off x="4863567" y="5032807"/>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S1</a:t>
            </a:r>
            <a:endParaRPr lang="zh-CN" altLang="en-US" sz="1600" dirty="0"/>
          </a:p>
        </p:txBody>
      </p:sp>
      <p:sp>
        <p:nvSpPr>
          <p:cNvPr id="63" name="文本框 62"/>
          <p:cNvSpPr txBox="1"/>
          <p:nvPr/>
        </p:nvSpPr>
        <p:spPr>
          <a:xfrm>
            <a:off x="5989894" y="5050775"/>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S2</a:t>
            </a:r>
            <a:endParaRPr lang="zh-CN" altLang="en-US" sz="1600" dirty="0"/>
          </a:p>
        </p:txBody>
      </p:sp>
      <p:sp>
        <p:nvSpPr>
          <p:cNvPr id="128" name="文本框 127"/>
          <p:cNvSpPr txBox="1"/>
          <p:nvPr/>
        </p:nvSpPr>
        <p:spPr>
          <a:xfrm>
            <a:off x="6456366" y="5012282"/>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S3</a:t>
            </a:r>
            <a:endParaRPr lang="zh-CN" altLang="en-US" sz="1600" dirty="0"/>
          </a:p>
        </p:txBody>
      </p:sp>
      <p:sp>
        <p:nvSpPr>
          <p:cNvPr id="129" name="文本框 128"/>
          <p:cNvSpPr txBox="1"/>
          <p:nvPr/>
        </p:nvSpPr>
        <p:spPr>
          <a:xfrm>
            <a:off x="7316905" y="5006067"/>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S1</a:t>
            </a:r>
            <a:endParaRPr lang="zh-CN" altLang="en-US" sz="1600" dirty="0"/>
          </a:p>
        </p:txBody>
      </p:sp>
      <p:sp>
        <p:nvSpPr>
          <p:cNvPr id="130" name="文本框 129"/>
          <p:cNvSpPr txBox="1"/>
          <p:nvPr/>
        </p:nvSpPr>
        <p:spPr>
          <a:xfrm>
            <a:off x="8256967" y="5119951"/>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S2</a:t>
            </a:r>
            <a:endParaRPr lang="zh-CN" altLang="en-US" sz="1600" dirty="0"/>
          </a:p>
        </p:txBody>
      </p:sp>
      <p:sp>
        <p:nvSpPr>
          <p:cNvPr id="131" name="文本框 130"/>
          <p:cNvSpPr txBox="1"/>
          <p:nvPr/>
        </p:nvSpPr>
        <p:spPr>
          <a:xfrm>
            <a:off x="9134071" y="4985542"/>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S3</a:t>
            </a:r>
            <a:endParaRPr lang="zh-CN" altLang="en-US" sz="1600" dirty="0"/>
          </a:p>
        </p:txBody>
      </p:sp>
      <p:pic>
        <p:nvPicPr>
          <p:cNvPr id="132" name="图形 131"/>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4857648" y="4162309"/>
            <a:ext cx="469634" cy="432764"/>
          </a:xfrm>
          <a:prstGeom prst="rect">
            <a:avLst/>
          </a:prstGeom>
        </p:spPr>
      </p:pic>
      <p:pic>
        <p:nvPicPr>
          <p:cNvPr id="133" name="图形 132"/>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6422971" y="4152629"/>
            <a:ext cx="469634" cy="432764"/>
          </a:xfrm>
          <a:prstGeom prst="rect">
            <a:avLst/>
          </a:prstGeom>
        </p:spPr>
      </p:pic>
      <p:pic>
        <p:nvPicPr>
          <p:cNvPr id="137" name="图形 136"/>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6422971" y="5857655"/>
            <a:ext cx="469634" cy="432764"/>
          </a:xfrm>
          <a:prstGeom prst="rect">
            <a:avLst/>
          </a:prstGeom>
        </p:spPr>
      </p:pic>
      <p:pic>
        <p:nvPicPr>
          <p:cNvPr id="138" name="图形 137"/>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9094730" y="4152552"/>
            <a:ext cx="469634" cy="432764"/>
          </a:xfrm>
          <a:prstGeom prst="rect">
            <a:avLst/>
          </a:prstGeom>
        </p:spPr>
      </p:pic>
      <p:pic>
        <p:nvPicPr>
          <p:cNvPr id="139" name="图形 138"/>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7373419" y="4157355"/>
            <a:ext cx="469634" cy="432764"/>
          </a:xfrm>
          <a:prstGeom prst="rect">
            <a:avLst/>
          </a:prstGeom>
        </p:spPr>
      </p:pic>
      <p:pic>
        <p:nvPicPr>
          <p:cNvPr id="140" name="图形 139"/>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9109441" y="5854200"/>
            <a:ext cx="469634" cy="432764"/>
          </a:xfrm>
          <a:prstGeom prst="rect">
            <a:avLst/>
          </a:prstGeom>
        </p:spPr>
      </p:pic>
      <p:pic>
        <p:nvPicPr>
          <p:cNvPr id="141" name="图形 140"/>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7328584" y="5854682"/>
            <a:ext cx="469634" cy="432764"/>
          </a:xfrm>
          <a:prstGeom prst="rect">
            <a:avLst/>
          </a:prstGeom>
        </p:spPr>
      </p:pic>
      <p:pic>
        <p:nvPicPr>
          <p:cNvPr id="142" name="图形 141"/>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flipH="1">
            <a:off x="4874036" y="5851947"/>
            <a:ext cx="469634" cy="432764"/>
          </a:xfrm>
          <a:prstGeom prst="rect">
            <a:avLst/>
          </a:prstGeom>
        </p:spPr>
      </p:pic>
      <mc:AlternateContent xmlns:mc="http://schemas.openxmlformats.org/markup-compatibility/2006">
        <mc:Choice xmlns:a14="http://schemas.microsoft.com/office/drawing/2010/main" Requires="a14">
          <p:sp>
            <p:nvSpPr>
              <p:cNvPr id="143" name="文本框 142"/>
              <p:cNvSpPr txBox="1"/>
              <p:nvPr/>
            </p:nvSpPr>
            <p:spPr>
              <a:xfrm>
                <a:off x="4626194" y="3900592"/>
                <a:ext cx="782009"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11</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1</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43" name="文本框 142"/>
              <p:cNvSpPr txBox="1">
                <a:spLocks noRot="1" noChangeAspect="1" noMove="1" noResize="1" noEditPoints="1" noAdjustHandles="1" noChangeArrowheads="1" noChangeShapeType="1" noTextEdit="1"/>
              </p:cNvSpPr>
              <p:nvPr/>
            </p:nvSpPr>
            <p:spPr>
              <a:xfrm>
                <a:off x="4626194" y="3900592"/>
                <a:ext cx="782009" cy="246221"/>
              </a:xfrm>
              <a:prstGeom prst="rect">
                <a:avLst/>
              </a:prstGeom>
              <a:blipFill rotWithShape="1">
                <a:blip r:embed="rId27"/>
                <a:stretch>
                  <a:fillRect l="-28" t="-171" r="-4965" b="1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4" name="文本框 143"/>
              <p:cNvSpPr txBox="1"/>
              <p:nvPr/>
            </p:nvSpPr>
            <p:spPr>
              <a:xfrm>
                <a:off x="5543851" y="3884758"/>
                <a:ext cx="777199"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12</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1</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44" name="文本框 143"/>
              <p:cNvSpPr txBox="1">
                <a:spLocks noRot="1" noChangeAspect="1" noMove="1" noResize="1" noEditPoints="1" noAdjustHandles="1" noChangeArrowheads="1" noChangeShapeType="1" noTextEdit="1"/>
              </p:cNvSpPr>
              <p:nvPr/>
            </p:nvSpPr>
            <p:spPr>
              <a:xfrm>
                <a:off x="5543851" y="3884758"/>
                <a:ext cx="777199" cy="246221"/>
              </a:xfrm>
              <a:prstGeom prst="rect">
                <a:avLst/>
              </a:prstGeom>
              <a:blipFill rotWithShape="1">
                <a:blip r:embed="rId28"/>
                <a:stretch>
                  <a:fillRect l="-39" t="-188" r="-5277" b="1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5" name="文本框 144"/>
              <p:cNvSpPr txBox="1"/>
              <p:nvPr/>
            </p:nvSpPr>
            <p:spPr>
              <a:xfrm>
                <a:off x="6327580" y="3854902"/>
                <a:ext cx="777200"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13</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1</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45" name="文本框 144"/>
              <p:cNvSpPr txBox="1">
                <a:spLocks noRot="1" noChangeAspect="1" noMove="1" noResize="1" noEditPoints="1" noAdjustHandles="1" noChangeArrowheads="1" noChangeShapeType="1" noTextEdit="1"/>
              </p:cNvSpPr>
              <p:nvPr/>
            </p:nvSpPr>
            <p:spPr>
              <a:xfrm>
                <a:off x="6327580" y="3854902"/>
                <a:ext cx="777200" cy="246221"/>
              </a:xfrm>
              <a:prstGeom prst="rect">
                <a:avLst/>
              </a:prstGeom>
              <a:blipFill rotWithShape="1">
                <a:blip r:embed="rId29"/>
                <a:stretch>
                  <a:fillRect l="-57" t="-184" r="-5259" b="1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7" name="文本框 146"/>
              <p:cNvSpPr txBox="1"/>
              <p:nvPr/>
            </p:nvSpPr>
            <p:spPr>
              <a:xfrm>
                <a:off x="7076615" y="3888780"/>
                <a:ext cx="786690"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31</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3</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47" name="文本框 146"/>
              <p:cNvSpPr txBox="1">
                <a:spLocks noRot="1" noChangeAspect="1" noMove="1" noResize="1" noEditPoints="1" noAdjustHandles="1" noChangeArrowheads="1" noChangeShapeType="1" noTextEdit="1"/>
              </p:cNvSpPr>
              <p:nvPr/>
            </p:nvSpPr>
            <p:spPr>
              <a:xfrm>
                <a:off x="7076615" y="3888780"/>
                <a:ext cx="786690" cy="246221"/>
              </a:xfrm>
              <a:prstGeom prst="rect">
                <a:avLst/>
              </a:prstGeom>
              <a:blipFill rotWithShape="1">
                <a:blip r:embed="rId30"/>
                <a:stretch>
                  <a:fillRect l="-22" t="-16" r="-4669" b="2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8" name="文本框 147"/>
              <p:cNvSpPr txBox="1"/>
              <p:nvPr/>
            </p:nvSpPr>
            <p:spPr>
              <a:xfrm>
                <a:off x="8139357" y="3862607"/>
                <a:ext cx="786690"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32</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3</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48" name="文本框 147"/>
              <p:cNvSpPr txBox="1">
                <a:spLocks noRot="1" noChangeAspect="1" noMove="1" noResize="1" noEditPoints="1" noAdjustHandles="1" noChangeArrowheads="1" noChangeShapeType="1" noTextEdit="1"/>
              </p:cNvSpPr>
              <p:nvPr/>
            </p:nvSpPr>
            <p:spPr>
              <a:xfrm>
                <a:off x="8139357" y="3862607"/>
                <a:ext cx="786690" cy="246221"/>
              </a:xfrm>
              <a:prstGeom prst="rect">
                <a:avLst/>
              </a:prstGeom>
              <a:blipFill rotWithShape="1">
                <a:blip r:embed="rId31"/>
                <a:stretch>
                  <a:fillRect l="-71" t="-218" r="-4620" b="1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9" name="文本框 148"/>
              <p:cNvSpPr txBox="1"/>
              <p:nvPr/>
            </p:nvSpPr>
            <p:spPr>
              <a:xfrm>
                <a:off x="9097456" y="3854594"/>
                <a:ext cx="786690"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33</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3</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49" name="文本框 148"/>
              <p:cNvSpPr txBox="1">
                <a:spLocks noRot="1" noChangeAspect="1" noMove="1" noResize="1" noEditPoints="1" noAdjustHandles="1" noChangeArrowheads="1" noChangeShapeType="1" noTextEdit="1"/>
              </p:cNvSpPr>
              <p:nvPr/>
            </p:nvSpPr>
            <p:spPr>
              <a:xfrm>
                <a:off x="9097456" y="3854594"/>
                <a:ext cx="786690" cy="246221"/>
              </a:xfrm>
              <a:prstGeom prst="rect">
                <a:avLst/>
              </a:prstGeom>
              <a:blipFill rotWithShape="1">
                <a:blip r:embed="rId32"/>
                <a:stretch>
                  <a:fillRect l="-57" t="-58" r="-4634" b="2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0" name="文本框 149"/>
              <p:cNvSpPr txBox="1"/>
              <p:nvPr/>
            </p:nvSpPr>
            <p:spPr>
              <a:xfrm>
                <a:off x="4554908" y="6347033"/>
                <a:ext cx="786690"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21</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2</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50" name="文本框 149"/>
              <p:cNvSpPr txBox="1">
                <a:spLocks noRot="1" noChangeAspect="1" noMove="1" noResize="1" noEditPoints="1" noAdjustHandles="1" noChangeArrowheads="1" noChangeShapeType="1" noTextEdit="1"/>
              </p:cNvSpPr>
              <p:nvPr/>
            </p:nvSpPr>
            <p:spPr>
              <a:xfrm>
                <a:off x="4554908" y="6347033"/>
                <a:ext cx="786690" cy="246221"/>
              </a:xfrm>
              <a:prstGeom prst="rect">
                <a:avLst/>
              </a:prstGeom>
              <a:blipFill rotWithShape="1">
                <a:blip r:embed="rId33"/>
                <a:stretch>
                  <a:fillRect l="-7" t="-84" r="-4684" b="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1" name="文本框 150"/>
              <p:cNvSpPr txBox="1"/>
              <p:nvPr/>
            </p:nvSpPr>
            <p:spPr>
              <a:xfrm>
                <a:off x="5476800" y="6331199"/>
                <a:ext cx="786690"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22</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2</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51" name="文本框 150"/>
              <p:cNvSpPr txBox="1">
                <a:spLocks noRot="1" noChangeAspect="1" noMove="1" noResize="1" noEditPoints="1" noAdjustHandles="1" noChangeArrowheads="1" noChangeShapeType="1" noTextEdit="1"/>
              </p:cNvSpPr>
              <p:nvPr/>
            </p:nvSpPr>
            <p:spPr>
              <a:xfrm>
                <a:off x="5476800" y="6331199"/>
                <a:ext cx="786690" cy="246221"/>
              </a:xfrm>
              <a:prstGeom prst="rect">
                <a:avLst/>
              </a:prstGeom>
              <a:blipFill rotWithShape="1">
                <a:blip r:embed="rId34"/>
                <a:stretch>
                  <a:fillRect l="-71" t="-101" r="-4620" b="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2" name="文本框 151"/>
              <p:cNvSpPr txBox="1"/>
              <p:nvPr/>
            </p:nvSpPr>
            <p:spPr>
              <a:xfrm>
                <a:off x="6400596" y="6351406"/>
                <a:ext cx="786690"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23</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2</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52" name="文本框 151"/>
              <p:cNvSpPr txBox="1">
                <a:spLocks noRot="1" noChangeAspect="1" noMove="1" noResize="1" noEditPoints="1" noAdjustHandles="1" noChangeArrowheads="1" noChangeShapeType="1" noTextEdit="1"/>
              </p:cNvSpPr>
              <p:nvPr/>
            </p:nvSpPr>
            <p:spPr>
              <a:xfrm>
                <a:off x="6400596" y="6351406"/>
                <a:ext cx="786690" cy="246221"/>
              </a:xfrm>
              <a:prstGeom prst="rect">
                <a:avLst/>
              </a:prstGeom>
              <a:blipFill rotWithShape="1">
                <a:blip r:embed="rId35"/>
                <a:stretch>
                  <a:fillRect l="-55" t="-55" r="-4636" b="2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3" name="文本框 152"/>
              <p:cNvSpPr txBox="1"/>
              <p:nvPr/>
            </p:nvSpPr>
            <p:spPr>
              <a:xfrm>
                <a:off x="7128096" y="6335221"/>
                <a:ext cx="777905"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41</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4</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53" name="文本框 152"/>
              <p:cNvSpPr txBox="1">
                <a:spLocks noRot="1" noChangeAspect="1" noMove="1" noResize="1" noEditPoints="1" noAdjustHandles="1" noChangeArrowheads="1" noChangeShapeType="1" noTextEdit="1"/>
              </p:cNvSpPr>
              <p:nvPr/>
            </p:nvSpPr>
            <p:spPr>
              <a:xfrm>
                <a:off x="7128096" y="6335221"/>
                <a:ext cx="777905" cy="246221"/>
              </a:xfrm>
              <a:prstGeom prst="rect">
                <a:avLst/>
              </a:prstGeom>
              <a:blipFill rotWithShape="1">
                <a:blip r:embed="rId36"/>
                <a:stretch>
                  <a:fillRect l="-28" t="-187" r="-5274" b="1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4" name="文本框 153"/>
              <p:cNvSpPr txBox="1"/>
              <p:nvPr/>
            </p:nvSpPr>
            <p:spPr>
              <a:xfrm>
                <a:off x="8120349" y="6319366"/>
                <a:ext cx="777905"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42</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4</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54" name="文本框 153"/>
              <p:cNvSpPr txBox="1">
                <a:spLocks noRot="1" noChangeAspect="1" noMove="1" noResize="1" noEditPoints="1" noAdjustHandles="1" noChangeArrowheads="1" noChangeShapeType="1" noTextEdit="1"/>
              </p:cNvSpPr>
              <p:nvPr/>
            </p:nvSpPr>
            <p:spPr>
              <a:xfrm>
                <a:off x="8120349" y="6319366"/>
                <a:ext cx="777905" cy="246221"/>
              </a:xfrm>
              <a:prstGeom prst="rect">
                <a:avLst/>
              </a:prstGeom>
              <a:blipFill rotWithShape="1">
                <a:blip r:embed="rId37"/>
                <a:stretch>
                  <a:fillRect l="-78" t="-195" r="-5224" b="1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5" name="文本框 154"/>
              <p:cNvSpPr txBox="1"/>
              <p:nvPr/>
            </p:nvSpPr>
            <p:spPr>
              <a:xfrm>
                <a:off x="9148937" y="6301035"/>
                <a:ext cx="777905"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43</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4</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55" name="文本框 154"/>
              <p:cNvSpPr txBox="1">
                <a:spLocks noRot="1" noChangeAspect="1" noMove="1" noResize="1" noEditPoints="1" noAdjustHandles="1" noChangeArrowheads="1" noChangeShapeType="1" noTextEdit="1"/>
              </p:cNvSpPr>
              <p:nvPr/>
            </p:nvSpPr>
            <p:spPr>
              <a:xfrm>
                <a:off x="9148937" y="6301035"/>
                <a:ext cx="777905" cy="246221"/>
              </a:xfrm>
              <a:prstGeom prst="rect">
                <a:avLst/>
              </a:prstGeom>
              <a:blipFill rotWithShape="1">
                <a:blip r:embed="rId38"/>
                <a:stretch>
                  <a:fillRect l="-63" t="-229" r="-5239" b="1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6" name="文本框 155"/>
              <p:cNvSpPr txBox="1"/>
              <p:nvPr/>
            </p:nvSpPr>
            <p:spPr>
              <a:xfrm>
                <a:off x="4416697" y="2588776"/>
                <a:ext cx="7529112" cy="1088183"/>
              </a:xfrm>
              <a:prstGeom prst="rect">
                <a:avLst/>
              </a:prstGeom>
              <a:noFill/>
              <a:ln w="19050">
                <a:solidFill>
                  <a:srgbClr val="C00000"/>
                </a:solidFill>
                <a:prstDash val="dash"/>
              </a:ln>
            </p:spPr>
            <p:txBody>
              <a:bodyPr wrap="square">
                <a:spAutoFit/>
              </a:bodyPr>
              <a:lstStyle/>
              <a:p>
                <a:pPr marL="285750" lvl="0" indent="-285750" algn="just" eaLnBrk="0" fontAlgn="base" hangingPunct="0">
                  <a:lnSpc>
                    <a:spcPct val="120000"/>
                  </a:lnSpc>
                  <a:spcBef>
                    <a:spcPct val="0"/>
                  </a:spcBef>
                  <a:spcAft>
                    <a:spcPct val="0"/>
                  </a:spcAft>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建模层面，</a:t>
                </a:r>
                <a:r>
                  <a:rPr lang="zh-CN" altLang="en-US" dirty="0">
                    <a:latin typeface="微软雅黑" panose="020B0503020204020204" pitchFamily="34" charset="-122"/>
                    <a:ea typeface="微软雅黑" panose="020B0503020204020204" pitchFamily="34" charset="-122"/>
                  </a:rPr>
                  <a:t>令</a:t>
                </a:r>
                <a:r>
                  <a:rPr lang="zh-CN" altLang="zh-CN" dirty="0">
                    <a:latin typeface="微软雅黑" panose="020B0503020204020204" pitchFamily="34" charset="-122"/>
                    <a:ea typeface="微软雅黑" panose="020B0503020204020204" pitchFamily="34" charset="-122"/>
                  </a:rPr>
                  <a:t>AP和多个STA之间都存在一种“虚拟连接关系”</a:t>
                </a:r>
                <a:r>
                  <a:rPr lang="zh-CN" altLang="en-US" dirty="0">
                    <a:latin typeface="微软雅黑" panose="020B0503020204020204" pitchFamily="34" charset="-122"/>
                    <a:ea typeface="微软雅黑" panose="020B0503020204020204" pitchFamily="34" charset="-122"/>
                  </a:rPr>
                  <a:t>。在每一个虚拟对中，</a:t>
                </a:r>
                <a:r>
                  <a:rPr lang="zh-CN" altLang="en-US" b="1" dirty="0">
                    <a:solidFill>
                      <a:srgbClr val="C00000"/>
                    </a:solidFill>
                    <a:latin typeface="微软雅黑" panose="020B0503020204020204" pitchFamily="34" charset="-122"/>
                    <a:ea typeface="微软雅黑" panose="020B0503020204020204" pitchFamily="34" charset="-122"/>
                  </a:rPr>
                  <a:t>虚拟功率</a:t>
                </a:r>
                <a:r>
                  <a:rPr lang="zh-CN" altLang="zh-CN" dirty="0">
                    <a:latin typeface="微软雅黑" panose="020B0503020204020204" pitchFamily="34" charset="-122"/>
                    <a:ea typeface="微软雅黑" panose="020B0503020204020204" pitchFamily="34" charset="-122"/>
                  </a:rPr>
                  <a:t>由连接概率</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AP</a:t>
                </a:r>
                <a:r>
                  <a:rPr lang="zh-CN" altLang="en-US" dirty="0">
                    <a:latin typeface="微软雅黑" panose="020B0503020204020204" pitchFamily="34" charset="-122"/>
                    <a:ea typeface="微软雅黑" panose="020B0503020204020204" pitchFamily="34" charset="-122"/>
                  </a:rPr>
                  <a:t>真实功率共同</a:t>
                </a:r>
                <a:r>
                  <a:rPr lang="zh-CN" altLang="zh-CN" dirty="0">
                    <a:latin typeface="微软雅黑" panose="020B0503020204020204" pitchFamily="34" charset="-122"/>
                    <a:ea typeface="微软雅黑" panose="020B0503020204020204" pitchFamily="34" charset="-122"/>
                  </a:rPr>
                  <a:t>决定</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𝑛</m:t>
                        </m:r>
                      </m:e>
                      <m:sub>
                        <m:r>
                          <a:rPr lang="en-US" altLang="zh-CN">
                            <a:latin typeface="Cambria Math" panose="02040503050406030204" pitchFamily="18" charset="0"/>
                          </a:rPr>
                          <m:t>𝑖𝑗</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𝑖</m:t>
                        </m:r>
                      </m:sub>
                    </m:sSub>
                    <m:r>
                      <a:rPr lang="en-US" altLang="zh-CN" i="1">
                        <a:latin typeface="Cambria Math" panose="02040503050406030204" pitchFamily="18" charset="0"/>
                      </a:rPr>
                      <m:t> </m:t>
                    </m:r>
                  </m:oMath>
                </a14:m>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lgn="just" eaLnBrk="0" fontAlgn="base" hangingPunct="0">
                  <a:lnSpc>
                    <a:spcPct val="120000"/>
                  </a:lnSpc>
                  <a:spcBef>
                    <a:spcPct val="0"/>
                  </a:spcBef>
                  <a:spcAft>
                    <a:spcPct val="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后续</a:t>
                </a:r>
                <a:r>
                  <a:rPr lang="zh-CN" altLang="zh-CN" dirty="0">
                    <a:latin typeface="微软雅黑" panose="020B0503020204020204" pitchFamily="34" charset="-122"/>
                    <a:ea typeface="微软雅黑" panose="020B0503020204020204" pitchFamily="34" charset="-122"/>
                  </a:rPr>
                  <a:t>仍然</a:t>
                </a:r>
                <a:r>
                  <a:rPr lang="zh-CN" altLang="en-US" dirty="0">
                    <a:latin typeface="微软雅黑" panose="020B0503020204020204" pitchFamily="34" charset="-122"/>
                    <a:ea typeface="微软雅黑" panose="020B0503020204020204" pitchFamily="34" charset="-122"/>
                  </a:rPr>
                  <a:t>通过匈牙利算法转换为</a:t>
                </a:r>
                <a:r>
                  <a:rPr lang="zh-CN" altLang="zh-CN" dirty="0">
                    <a:latin typeface="微软雅黑" panose="020B0503020204020204" pitchFamily="34" charset="-122"/>
                    <a:ea typeface="微软雅黑" panose="020B0503020204020204" pitchFamily="34" charset="-122"/>
                  </a:rPr>
                  <a:t>“单发单收”</a:t>
                </a:r>
                <a14:m>
                  <m:oMath xmlns:m="http://schemas.openxmlformats.org/officeDocument/2006/math">
                    <m:r>
                      <a:rPr lang="zh-CN" altLang="en-US" i="1" smtClean="0">
                        <a:latin typeface="Cambria Math" panose="02040503050406030204" pitchFamily="18" charset="0"/>
                        <a:ea typeface="微软雅黑" panose="020B0503020204020204" pitchFamily="34" charset="-122"/>
                      </a:rPr>
                      <m:t> </m:t>
                    </m:r>
                  </m:oMath>
                </a14:m>
                <a:r>
                  <a:rPr lang="zh-CN"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mc:Choice>
        <mc:Fallback>
          <p:sp>
            <p:nvSpPr>
              <p:cNvPr id="156" name="文本框 155"/>
              <p:cNvSpPr txBox="1">
                <a:spLocks noRot="1" noChangeAspect="1" noMove="1" noResize="1" noEditPoints="1" noAdjustHandles="1" noChangeArrowheads="1" noChangeShapeType="1" noTextEdit="1"/>
              </p:cNvSpPr>
              <p:nvPr/>
            </p:nvSpPr>
            <p:spPr>
              <a:xfrm>
                <a:off x="4416697" y="2588776"/>
                <a:ext cx="7529112" cy="1088183"/>
              </a:xfrm>
              <a:prstGeom prst="rect">
                <a:avLst/>
              </a:prstGeom>
              <a:blipFill rotWithShape="1">
                <a:blip r:embed="rId39"/>
                <a:stretch>
                  <a:fillRect l="-130" t="-923" r="-124" b="-847"/>
                </a:stretch>
              </a:blipFill>
              <a:ln w="19050">
                <a:solidFill>
                  <a:srgbClr val="C00000"/>
                </a:solidFill>
                <a:prstDash val="dash"/>
              </a:ln>
            </p:spPr>
            <p:txBody>
              <a:bodyPr/>
              <a:lstStyle/>
              <a:p>
                <a:r>
                  <a:rPr lang="zh-CN" altLang="en-US">
                    <a:noFill/>
                  </a:rPr>
                  <a:t> </a:t>
                </a:r>
              </a:p>
            </p:txBody>
          </p:sp>
        </mc:Fallback>
      </mc:AlternateContent>
      <p:sp>
        <p:nvSpPr>
          <p:cNvPr id="2" name="灯片编号占位符 1"/>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7326162"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1</a:t>
            </a:r>
            <a:endParaRPr lang="zh-CN" altLang="en-US" dirty="0"/>
          </a:p>
        </p:txBody>
      </p:sp>
      <p:sp>
        <p:nvSpPr>
          <p:cNvPr id="7" name="标题 15"/>
          <p:cNvSpPr txBox="1"/>
          <p:nvPr/>
        </p:nvSpPr>
        <p:spPr>
          <a:xfrm>
            <a:off x="11452" y="962096"/>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rPr>
              <a:t>GNN</a:t>
            </a:r>
            <a:r>
              <a:rPr lang="zh-CN" altLang="en-US" sz="2800" b="1" dirty="0">
                <a:solidFill>
                  <a:srgbClr val="203864"/>
                </a:solidFill>
                <a:latin typeface="微软雅黑" panose="020B0503020204020204" pitchFamily="34" charset="-122"/>
                <a:ea typeface="微软雅黑" panose="020B0503020204020204" pitchFamily="34" charset="-122"/>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rPr>
              <a:t>CSR</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86070" y="1447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2810" y="1464126"/>
            <a:ext cx="3096466" cy="525657"/>
          </a:xfrm>
          <a:prstGeom prst="rect">
            <a:avLst/>
          </a:prstGeom>
          <a:noFill/>
        </p:spPr>
        <p:txBody>
          <a:bodyPr wrap="square" rtlCol="0">
            <a:spAutoFit/>
          </a:bodyPr>
          <a:lstStyle/>
          <a:p>
            <a:pPr marL="171450" indent="-171450">
              <a:lnSpc>
                <a:spcPct val="130000"/>
              </a:lnSpc>
              <a:buFont typeface="Wingdings" panose="05000000000000000000" pitchFamily="2" charset="2"/>
              <a:buChar char="Ø"/>
            </a:pPr>
            <a:r>
              <a:rPr kumimoji="1" lang="zh-CN" altLang="en-US" sz="2000" b="1" dirty="0">
                <a:solidFill>
                  <a:srgbClr val="203864"/>
                </a:solidFill>
                <a:latin typeface="微软雅黑" panose="020B0503020204020204" pitchFamily="34" charset="-122"/>
                <a:ea typeface="微软雅黑" panose="020B0503020204020204" pitchFamily="34" charset="-122"/>
              </a:rPr>
              <a:t> </a:t>
            </a:r>
            <a:r>
              <a:rPr kumimoji="1" lang="zh-CN" altLang="en-US" sz="2400" b="1" dirty="0">
                <a:solidFill>
                  <a:srgbClr val="203864"/>
                </a:solidFill>
                <a:latin typeface="微软雅黑" panose="020B0503020204020204" pitchFamily="34" charset="-122"/>
                <a:ea typeface="微软雅黑" panose="020B0503020204020204" pitchFamily="34" charset="-122"/>
              </a:rPr>
              <a:t>用户连接模块设计</a:t>
            </a:r>
            <a:endParaRPr kumimoji="1" lang="zh-CN" altLang="en-US" sz="2000" b="1" dirty="0">
              <a:solidFill>
                <a:srgbClr val="203864"/>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56" name="文本框 155"/>
              <p:cNvSpPr txBox="1"/>
              <p:nvPr/>
            </p:nvSpPr>
            <p:spPr>
              <a:xfrm>
                <a:off x="304801" y="2088776"/>
                <a:ext cx="6183632" cy="1420582"/>
              </a:xfrm>
              <a:prstGeom prst="rect">
                <a:avLst/>
              </a:prstGeom>
              <a:noFill/>
              <a:ln w="19050">
                <a:solidFill>
                  <a:srgbClr val="C00000"/>
                </a:solidFill>
                <a:prstDash val="dash"/>
              </a:ln>
            </p:spPr>
            <p:txBody>
              <a:bodyPr wrap="square">
                <a:spAutoFit/>
              </a:bodyPr>
              <a:lstStyle/>
              <a:p>
                <a:pPr marL="285750" indent="-285750" algn="just" eaLnBrk="0" fontAlgn="base" hangingPunct="0">
                  <a:lnSpc>
                    <a:spcPct val="120000"/>
                  </a:lnSpc>
                  <a:spcBef>
                    <a:spcPct val="0"/>
                  </a:spcBef>
                  <a:spcAft>
                    <a:spcPct val="0"/>
                  </a:spcAft>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建模层面，</a:t>
                </a:r>
                <a:r>
                  <a:rPr lang="zh-CN" altLang="en-US" dirty="0">
                    <a:latin typeface="微软雅黑" panose="020B0503020204020204" pitchFamily="34" charset="-122"/>
                    <a:ea typeface="微软雅黑" panose="020B0503020204020204" pitchFamily="34" charset="-122"/>
                  </a:rPr>
                  <a:t>令</a:t>
                </a:r>
                <a:r>
                  <a:rPr lang="zh-CN" altLang="zh-CN" dirty="0">
                    <a:latin typeface="微软雅黑" panose="020B0503020204020204" pitchFamily="34" charset="-122"/>
                    <a:ea typeface="微软雅黑" panose="020B0503020204020204" pitchFamily="34" charset="-122"/>
                  </a:rPr>
                  <a:t>AP和多个STA之间都存在一种“虚拟连接关系”</a:t>
                </a:r>
                <a:r>
                  <a:rPr lang="zh-CN" altLang="en-US" dirty="0">
                    <a:latin typeface="微软雅黑" panose="020B0503020204020204" pitchFamily="34" charset="-122"/>
                    <a:ea typeface="微软雅黑" panose="020B0503020204020204" pitchFamily="34" charset="-122"/>
                  </a:rPr>
                  <a:t>。在每一个虚拟对中，虚拟功率</a:t>
                </a:r>
                <a:r>
                  <a:rPr lang="zh-CN" altLang="zh-CN" dirty="0">
                    <a:latin typeface="微软雅黑" panose="020B0503020204020204" pitchFamily="34" charset="-122"/>
                    <a:ea typeface="微软雅黑" panose="020B0503020204020204" pitchFamily="34" charset="-122"/>
                  </a:rPr>
                  <a:t>由连接概率</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AP</a:t>
                </a:r>
                <a:r>
                  <a:rPr lang="zh-CN" altLang="en-US" dirty="0">
                    <a:latin typeface="微软雅黑" panose="020B0503020204020204" pitchFamily="34" charset="-122"/>
                    <a:ea typeface="微软雅黑" panose="020B0503020204020204" pitchFamily="34" charset="-122"/>
                  </a:rPr>
                  <a:t>真实功率共同</a:t>
                </a:r>
                <a:r>
                  <a:rPr lang="zh-CN" altLang="zh-CN" dirty="0">
                    <a:latin typeface="微软雅黑" panose="020B0503020204020204" pitchFamily="34" charset="-122"/>
                    <a:ea typeface="微软雅黑" panose="020B0503020204020204" pitchFamily="34" charset="-122"/>
                  </a:rPr>
                  <a:t>决定</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𝑛</m:t>
                        </m:r>
                      </m:e>
                      <m:sub>
                        <m:r>
                          <a:rPr lang="en-US" altLang="zh-CN">
                            <a:latin typeface="Cambria Math" panose="02040503050406030204" pitchFamily="18" charset="0"/>
                          </a:rPr>
                          <m:t>𝑖𝑗</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𝑃</m:t>
                        </m:r>
                      </m:e>
                      <m:sub>
                        <m:r>
                          <a:rPr lang="en-US" altLang="zh-CN">
                            <a:latin typeface="Cambria Math" panose="02040503050406030204" pitchFamily="18" charset="0"/>
                          </a:rPr>
                          <m:t>𝑖</m:t>
                        </m:r>
                      </m:sub>
                    </m:sSub>
                    <m:r>
                      <a:rPr lang="en-US" altLang="zh-CN" i="1">
                        <a:latin typeface="Cambria Math" panose="02040503050406030204" pitchFamily="18" charset="0"/>
                      </a:rPr>
                      <m:t> </m:t>
                    </m:r>
                  </m:oMath>
                </a14:m>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lvl="0" indent="-285750" algn="just" eaLnBrk="0" fontAlgn="base" hangingPunct="0">
                  <a:lnSpc>
                    <a:spcPct val="120000"/>
                  </a:lnSpc>
                  <a:spcBef>
                    <a:spcPct val="0"/>
                  </a:spcBef>
                  <a:spcAft>
                    <a:spcPct val="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后续</a:t>
                </a:r>
                <a:r>
                  <a:rPr lang="zh-CN" altLang="zh-CN" dirty="0">
                    <a:latin typeface="微软雅黑" panose="020B0503020204020204" pitchFamily="34" charset="-122"/>
                    <a:ea typeface="微软雅黑" panose="020B0503020204020204" pitchFamily="34" charset="-122"/>
                  </a:rPr>
                  <a:t>仍然</a:t>
                </a:r>
                <a:r>
                  <a:rPr lang="zh-CN" altLang="en-US" dirty="0">
                    <a:latin typeface="微软雅黑" panose="020B0503020204020204" pitchFamily="34" charset="-122"/>
                    <a:ea typeface="微软雅黑" panose="020B0503020204020204" pitchFamily="34" charset="-122"/>
                  </a:rPr>
                  <a:t>通过匈牙利算法转换为</a:t>
                </a:r>
                <a:r>
                  <a:rPr lang="zh-CN" altLang="zh-CN" dirty="0">
                    <a:latin typeface="微软雅黑" panose="020B0503020204020204" pitchFamily="34" charset="-122"/>
                    <a:ea typeface="微软雅黑" panose="020B0503020204020204" pitchFamily="34" charset="-122"/>
                  </a:rPr>
                  <a:t>“单发单收”</a:t>
                </a:r>
                <a:endParaRPr lang="zh-CN" altLang="zh-CN" dirty="0">
                  <a:latin typeface="微软雅黑" panose="020B0503020204020204" pitchFamily="34" charset="-122"/>
                  <a:ea typeface="微软雅黑" panose="020B0503020204020204" pitchFamily="34" charset="-122"/>
                </a:endParaRPr>
              </a:p>
            </p:txBody>
          </p:sp>
        </mc:Choice>
        <mc:Fallback>
          <p:sp>
            <p:nvSpPr>
              <p:cNvPr id="156" name="文本框 155"/>
              <p:cNvSpPr txBox="1">
                <a:spLocks noRot="1" noChangeAspect="1" noMove="1" noResize="1" noEditPoints="1" noAdjustHandles="1" noChangeArrowheads="1" noChangeShapeType="1" noTextEdit="1"/>
              </p:cNvSpPr>
              <p:nvPr/>
            </p:nvSpPr>
            <p:spPr>
              <a:xfrm>
                <a:off x="304801" y="2088776"/>
                <a:ext cx="6183632" cy="1420582"/>
              </a:xfrm>
              <a:prstGeom prst="rect">
                <a:avLst/>
              </a:prstGeom>
              <a:blipFill rotWithShape="1">
                <a:blip r:embed="rId1"/>
                <a:stretch>
                  <a:fillRect l="-154" t="-689" r="-154" b="-646"/>
                </a:stretch>
              </a:blipFill>
              <a:ln w="19050">
                <a:solidFill>
                  <a:srgbClr val="C00000"/>
                </a:solidFill>
                <a:prstDash val="dash"/>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7" name="文本框 156"/>
              <p:cNvSpPr txBox="1"/>
              <p:nvPr/>
            </p:nvSpPr>
            <p:spPr>
              <a:xfrm>
                <a:off x="6494963" y="2062712"/>
                <a:ext cx="5210386" cy="3692165"/>
              </a:xfrm>
              <a:prstGeom prst="rect">
                <a:avLst/>
              </a:prstGeom>
              <a:noFill/>
            </p:spPr>
            <p:txBody>
              <a:bodyPr wrap="square">
                <a:spAutoFit/>
              </a:bodyPr>
              <a:lstStyle/>
              <a:p>
                <a:pPr marL="285750" indent="-285750" algn="just">
                  <a:spcAft>
                    <a:spcPts val="600"/>
                  </a:spcAft>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优化目标（连接概率训练损失）</a:t>
                </a:r>
                <a:endParaRPr lang="en-US" altLang="zh-CN" b="1" dirty="0">
                  <a:latin typeface="微软雅黑" panose="020B0503020204020204" pitchFamily="34" charset="-122"/>
                  <a:ea typeface="微软雅黑" panose="020B0503020204020204" pitchFamily="34" charset="-122"/>
                </a:endParaRPr>
              </a:p>
              <a:p>
                <a:pPr indent="399415" algn="just">
                  <a:spcAft>
                    <a:spcPts val="600"/>
                  </a:spcAft>
                </a:pPr>
                <a:r>
                  <a:rPr lang="zh-CN" altLang="en-US" dirty="0">
                    <a:latin typeface="微软雅黑" panose="020B0503020204020204" pitchFamily="34" charset="-122"/>
                    <a:ea typeface="微软雅黑" panose="020B0503020204020204" pitchFamily="34" charset="-122"/>
                  </a:rPr>
                  <a:t>找到匹配矩阵</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𝑍</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𝑧</m:t>
                        </m:r>
                      </m:e>
                      <m:sub>
                        <m:r>
                          <a:rPr lang="en-US" altLang="zh-CN" b="0" i="1" smtClean="0">
                            <a:latin typeface="Cambria Math" panose="02040503050406030204" pitchFamily="18" charset="0"/>
                            <a:ea typeface="微软雅黑" panose="020B0503020204020204" pitchFamily="34" charset="-122"/>
                          </a:rPr>
                          <m:t>𝑖𝑗</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m:rPr>
                            <m:sty m:val="p"/>
                          </m:rPr>
                          <a:rPr lang="en-US" altLang="zh-CN" b="0" i="0" smtClean="0">
                            <a:latin typeface="Cambria Math" panose="02040503050406030204" pitchFamily="18" charset="0"/>
                            <a:ea typeface="微软雅黑" panose="020B0503020204020204" pitchFamily="34" charset="-122"/>
                          </a:rPr>
                          <m:t>HM</m:t>
                        </m:r>
                        <m:r>
                          <a:rPr lang="zh-CN" altLang="en-US"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𝑛</m:t>
                        </m:r>
                      </m:e>
                      <m:sub>
                        <m:r>
                          <a:rPr lang="en-US" altLang="zh-CN" b="0" i="1" smtClean="0">
                            <a:latin typeface="Cambria Math" panose="02040503050406030204" pitchFamily="18" charset="0"/>
                            <a:ea typeface="微软雅黑" panose="020B0503020204020204" pitchFamily="34" charset="-122"/>
                          </a:rPr>
                          <m:t>𝑖𝑗</m:t>
                        </m:r>
                      </m:sub>
                    </m:sSub>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，其中，</a:t>
                </a:r>
                <a:endParaRPr lang="en-US" altLang="zh-CN" dirty="0">
                  <a:latin typeface="微软雅黑" panose="020B0503020204020204" pitchFamily="34" charset="-122"/>
                  <a:ea typeface="微软雅黑" panose="020B0503020204020204" pitchFamily="34" charset="-122"/>
                </a:endParaRPr>
              </a:p>
              <a:p>
                <a:pPr indent="399415" algn="just">
                  <a:spcAft>
                    <a:spcPts val="600"/>
                  </a:spcAft>
                </a:pPr>
                <a:endParaRPr lang="en-US" altLang="zh-CN" dirty="0">
                  <a:latin typeface="微软雅黑" panose="020B0503020204020204" pitchFamily="34" charset="-122"/>
                  <a:ea typeface="微软雅黑" panose="020B0503020204020204" pitchFamily="34" charset="-122"/>
                </a:endParaRPr>
              </a:p>
              <a:p>
                <a:pPr indent="399415" algn="just">
                  <a:spcAft>
                    <a:spcPts val="600"/>
                  </a:spcAft>
                </a:pPr>
                <a:endParaRPr lang="en-US" altLang="zh-CN" dirty="0">
                  <a:latin typeface="微软雅黑" panose="020B0503020204020204" pitchFamily="34" charset="-122"/>
                  <a:ea typeface="微软雅黑" panose="020B0503020204020204" pitchFamily="34" charset="-122"/>
                </a:endParaRPr>
              </a:p>
              <a:p>
                <a:pPr indent="399415" algn="just">
                  <a:spcBef>
                    <a:spcPts val="600"/>
                  </a:spcBef>
                  <a:spcAft>
                    <a:spcPts val="600"/>
                  </a:spcAft>
                </a:pPr>
                <a:r>
                  <a:rPr lang="zh-CN" altLang="en-US" dirty="0">
                    <a:latin typeface="微软雅黑" panose="020B0503020204020204" pitchFamily="34" charset="-122"/>
                    <a:ea typeface="微软雅黑" panose="020B0503020204020204" pitchFamily="34" charset="-122"/>
                  </a:rPr>
                  <a:t>并最大化</a:t>
                </a:r>
                <a:r>
                  <a:rPr lang="zh-CN" altLang="en-US" dirty="0">
                    <a:solidFill>
                      <a:srgbClr val="C00000"/>
                    </a:solidFill>
                    <a:latin typeface="微软雅黑" panose="020B0503020204020204" pitchFamily="34" charset="-122"/>
                    <a:ea typeface="微软雅黑" panose="020B0503020204020204" pitchFamily="34" charset="-122"/>
                  </a:rPr>
                  <a:t>吞吐量</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indent="399415" algn="just">
                  <a:spcBef>
                    <a:spcPts val="600"/>
                  </a:spcBef>
                  <a:spcAft>
                    <a:spcPts val="600"/>
                  </a:spcAft>
                </a:pPr>
                <a:endParaRPr lang="en-US" altLang="zh-CN" dirty="0">
                  <a:latin typeface="微软雅黑" panose="020B0503020204020204" pitchFamily="34" charset="-122"/>
                  <a:ea typeface="微软雅黑" panose="020B0503020204020204" pitchFamily="34" charset="-122"/>
                </a:endParaRPr>
              </a:p>
              <a:p>
                <a:pPr indent="399415" algn="just">
                  <a:spcBef>
                    <a:spcPts val="600"/>
                  </a:spcBef>
                  <a:spcAft>
                    <a:spcPts val="600"/>
                  </a:spcAft>
                </a:pPr>
                <a:endParaRPr lang="en-US" altLang="zh-CN" dirty="0">
                  <a:latin typeface="微软雅黑" panose="020B0503020204020204" pitchFamily="34" charset="-122"/>
                  <a:ea typeface="微软雅黑" panose="020B0503020204020204" pitchFamily="34" charset="-122"/>
                </a:endParaRPr>
              </a:p>
              <a:p>
                <a:pPr indent="399415" algn="just">
                  <a:spcBef>
                    <a:spcPts val="1200"/>
                  </a:spcBef>
                  <a:spcAft>
                    <a:spcPts val="600"/>
                  </a:spcAft>
                </a:pPr>
                <a:r>
                  <a:rPr lang="zh-CN" altLang="en-US" dirty="0">
                    <a:latin typeface="微软雅黑" panose="020B0503020204020204" pitchFamily="34" charset="-122"/>
                    <a:ea typeface="微软雅黑" panose="020B0503020204020204" pitchFamily="34" charset="-122"/>
                  </a:rPr>
                  <a:t>在单发单收约束下：</a:t>
                </a:r>
                <a:endParaRPr lang="en-US" altLang="zh-CN" dirty="0">
                  <a:latin typeface="微软雅黑" panose="020B0503020204020204" pitchFamily="34" charset="-122"/>
                  <a:ea typeface="微软雅黑" panose="020B0503020204020204" pitchFamily="34" charset="-122"/>
                </a:endParaRPr>
              </a:p>
              <a:p>
                <a:pPr indent="399415" algn="just">
                  <a:spcBef>
                    <a:spcPts val="600"/>
                  </a:spcBef>
                  <a:spcAft>
                    <a:spcPts val="600"/>
                  </a:spcAft>
                </a:pPr>
                <a:endParaRPr lang="en-US" altLang="zh-CN" dirty="0">
                  <a:latin typeface="微软雅黑" panose="020B0503020204020204" pitchFamily="34" charset="-122"/>
                  <a:ea typeface="微软雅黑" panose="020B0503020204020204" pitchFamily="34" charset="-122"/>
                </a:endParaRPr>
              </a:p>
            </p:txBody>
          </p:sp>
        </mc:Choice>
        <mc:Fallback>
          <p:sp>
            <p:nvSpPr>
              <p:cNvPr id="157" name="文本框 156"/>
              <p:cNvSpPr txBox="1">
                <a:spLocks noRot="1" noChangeAspect="1" noMove="1" noResize="1" noEditPoints="1" noAdjustHandles="1" noChangeArrowheads="1" noChangeShapeType="1" noTextEdit="1"/>
              </p:cNvSpPr>
              <p:nvPr/>
            </p:nvSpPr>
            <p:spPr>
              <a:xfrm>
                <a:off x="6494963" y="2062712"/>
                <a:ext cx="5210386" cy="3692165"/>
              </a:xfrm>
              <a:prstGeom prst="rect">
                <a:avLst/>
              </a:prstGeom>
              <a:blipFill rotWithShape="1">
                <a:blip r:embed="rId2"/>
                <a:stretch>
                  <a:fillRect l="-4" t="-6" r="8" b="14"/>
                </a:stretch>
              </a:blipFill>
            </p:spPr>
            <p:txBody>
              <a:bodyPr/>
              <a:lstStyle/>
              <a:p>
                <a:r>
                  <a:rPr lang="zh-CN" altLang="en-US">
                    <a:noFill/>
                  </a:rPr>
                  <a:t> </a:t>
                </a:r>
              </a:p>
            </p:txBody>
          </p:sp>
        </mc:Fallback>
      </mc:AlternateContent>
      <p:graphicFrame>
        <p:nvGraphicFramePr>
          <p:cNvPr id="158" name="对象 157"/>
          <p:cNvGraphicFramePr>
            <a:graphicFrameLocks noChangeAspect="1"/>
          </p:cNvGraphicFramePr>
          <p:nvPr/>
        </p:nvGraphicFramePr>
        <p:xfrm>
          <a:off x="7791071" y="2795557"/>
          <a:ext cx="2618170" cy="777082"/>
        </p:xfrm>
        <a:graphic>
          <a:graphicData uri="http://schemas.openxmlformats.org/presentationml/2006/ole">
            <mc:AlternateContent xmlns:mc="http://schemas.openxmlformats.org/markup-compatibility/2006">
              <mc:Choice xmlns:v="urn:schemas-microsoft-com:vml" Requires="v">
                <p:oleObj spid="_x0000_s5424" name="Equation" r:id="rId3" imgW="66751200" imgH="19812000" progId="Equation.DSMT4">
                  <p:embed/>
                </p:oleObj>
              </mc:Choice>
              <mc:Fallback>
                <p:oleObj name="Equation" r:id="rId3" imgW="66751200" imgH="19812000" progId="Equation.DSMT4">
                  <p:embed/>
                  <p:pic>
                    <p:nvPicPr>
                      <p:cNvPr id="0" name="图片 5136"/>
                      <p:cNvPicPr/>
                      <p:nvPr/>
                    </p:nvPicPr>
                    <p:blipFill>
                      <a:blip r:embed="rId4"/>
                      <a:stretch>
                        <a:fillRect/>
                      </a:stretch>
                    </p:blipFill>
                    <p:spPr>
                      <a:xfrm>
                        <a:off x="7791071" y="2795557"/>
                        <a:ext cx="2618170" cy="777082"/>
                      </a:xfrm>
                      <a:prstGeom prst="rect">
                        <a:avLst/>
                      </a:prstGeom>
                    </p:spPr>
                  </p:pic>
                </p:oleObj>
              </mc:Fallback>
            </mc:AlternateContent>
          </a:graphicData>
        </a:graphic>
      </p:graphicFrame>
      <p:graphicFrame>
        <p:nvGraphicFramePr>
          <p:cNvPr id="159" name="对象 158"/>
          <p:cNvGraphicFramePr>
            <a:graphicFrameLocks noChangeAspect="1"/>
          </p:cNvGraphicFramePr>
          <p:nvPr/>
        </p:nvGraphicFramePr>
        <p:xfrm>
          <a:off x="6378258" y="3936683"/>
          <a:ext cx="5657850" cy="1073150"/>
        </p:xfrm>
        <a:graphic>
          <a:graphicData uri="http://schemas.openxmlformats.org/presentationml/2006/ole">
            <mc:AlternateContent xmlns:mc="http://schemas.openxmlformats.org/markup-compatibility/2006">
              <mc:Choice xmlns:v="urn:schemas-microsoft-com:vml" Requires="v">
                <p:oleObj spid="_x0000_s5425" name="Equation" r:id="rId5" imgW="158191200" imgH="29260800" progId="Equation.DSMT4">
                  <p:embed/>
                </p:oleObj>
              </mc:Choice>
              <mc:Fallback>
                <p:oleObj name="Equation" r:id="rId5" imgW="158191200" imgH="29260800" progId="Equation.DSMT4">
                  <p:embed/>
                  <p:pic>
                    <p:nvPicPr>
                      <p:cNvPr id="0" name="对象 161"/>
                      <p:cNvPicPr/>
                      <p:nvPr/>
                    </p:nvPicPr>
                    <p:blipFill>
                      <a:blip r:embed="rId6"/>
                      <a:stretch>
                        <a:fillRect/>
                      </a:stretch>
                    </p:blipFill>
                    <p:spPr>
                      <a:xfrm>
                        <a:off x="6378258" y="3936683"/>
                        <a:ext cx="5657850" cy="1073150"/>
                      </a:xfrm>
                      <a:prstGeom prst="rect">
                        <a:avLst/>
                      </a:prstGeom>
                    </p:spPr>
                  </p:pic>
                </p:oleObj>
              </mc:Fallback>
            </mc:AlternateContent>
          </a:graphicData>
        </a:graphic>
      </p:graphicFrame>
      <p:graphicFrame>
        <p:nvGraphicFramePr>
          <p:cNvPr id="167" name="对象 166"/>
          <p:cNvGraphicFramePr>
            <a:graphicFrameLocks noChangeAspect="1"/>
          </p:cNvGraphicFramePr>
          <p:nvPr/>
        </p:nvGraphicFramePr>
        <p:xfrm>
          <a:off x="7159756" y="5541964"/>
          <a:ext cx="2286000" cy="609600"/>
        </p:xfrm>
        <a:graphic>
          <a:graphicData uri="http://schemas.openxmlformats.org/presentationml/2006/ole">
            <mc:AlternateContent xmlns:mc="http://schemas.openxmlformats.org/markup-compatibility/2006">
              <mc:Choice xmlns:v="urn:schemas-microsoft-com:vml" Requires="v">
                <p:oleObj spid="_x0000_s5426" name="Equation" r:id="rId7" imgW="54864000" imgH="14630400" progId="Equation.DSMT4">
                  <p:embed/>
                </p:oleObj>
              </mc:Choice>
              <mc:Fallback>
                <p:oleObj name="Equation" r:id="rId7" imgW="54864000" imgH="14630400" progId="Equation.DSMT4">
                  <p:embed/>
                  <p:pic>
                    <p:nvPicPr>
                      <p:cNvPr id="0" name="图片 5138"/>
                      <p:cNvPicPr/>
                      <p:nvPr/>
                    </p:nvPicPr>
                    <p:blipFill>
                      <a:blip r:embed="rId8"/>
                      <a:stretch>
                        <a:fillRect/>
                      </a:stretch>
                    </p:blipFill>
                    <p:spPr>
                      <a:xfrm>
                        <a:off x="7159756" y="5541964"/>
                        <a:ext cx="2286000" cy="609600"/>
                      </a:xfrm>
                      <a:prstGeom prst="rect">
                        <a:avLst/>
                      </a:prstGeom>
                    </p:spPr>
                  </p:pic>
                </p:oleObj>
              </mc:Fallback>
            </mc:AlternateContent>
          </a:graphicData>
        </a:graphic>
      </p:graphicFrame>
      <p:sp>
        <p:nvSpPr>
          <p:cNvPr id="169" name="文本框 168"/>
          <p:cNvSpPr txBox="1"/>
          <p:nvPr/>
        </p:nvSpPr>
        <p:spPr>
          <a:xfrm>
            <a:off x="7016106" y="6110068"/>
            <a:ext cx="4129410" cy="728982"/>
          </a:xfrm>
          <a:prstGeom prst="rect">
            <a:avLst/>
          </a:prstGeom>
          <a:noFill/>
        </p:spPr>
        <p:txBody>
          <a:bodyPr wrap="square">
            <a:spAutoFit/>
          </a:bodyPr>
          <a:lstStyle/>
          <a:p>
            <a:pPr algn="just">
              <a:lnSpc>
                <a:spcPct val="120000"/>
              </a:lnSpc>
            </a:pPr>
            <a:r>
              <a:rPr lang="zh-CN" altLang="en-US" dirty="0">
                <a:latin typeface="微软雅黑" panose="020B0503020204020204" pitchFamily="34" charset="-122"/>
                <a:ea typeface="微软雅黑" panose="020B0503020204020204" pitchFamily="34" charset="-122"/>
              </a:rPr>
              <a:t>该问题正是典型的二分图最大匹配问题，可由匈牙利算法求解。</a:t>
            </a:r>
            <a:endParaRPr lang="zh-CN" altLang="en-US" dirty="0">
              <a:latin typeface="微软雅黑" panose="020B0503020204020204" pitchFamily="34" charset="-122"/>
              <a:ea typeface="微软雅黑" panose="020B0503020204020204" pitchFamily="34" charset="-122"/>
            </a:endParaRPr>
          </a:p>
        </p:txBody>
      </p:sp>
      <p:sp>
        <p:nvSpPr>
          <p:cNvPr id="2" name="椭圆 1"/>
          <p:cNvSpPr/>
          <p:nvPr/>
        </p:nvSpPr>
        <p:spPr>
          <a:xfrm>
            <a:off x="10491891" y="4056431"/>
            <a:ext cx="298257" cy="406400"/>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0203088" y="3656113"/>
            <a:ext cx="2016012" cy="323165"/>
          </a:xfrm>
          <a:prstGeom prst="rect">
            <a:avLst/>
          </a:prstGeom>
          <a:noFill/>
        </p:spPr>
        <p:txBody>
          <a:bodyPr wrap="square">
            <a:spAutoFit/>
          </a:bodyPr>
          <a:lstStyle/>
          <a:p>
            <a:r>
              <a:rPr lang="zh-CN" altLang="en-US" sz="1500" dirty="0">
                <a:latin typeface="微软雅黑" panose="020B0503020204020204" pitchFamily="34" charset="-122"/>
                <a:ea typeface="微软雅黑" panose="020B0503020204020204" pitchFamily="34" charset="-122"/>
              </a:rPr>
              <a:t>可学习的连接概率</a:t>
            </a:r>
            <a:endParaRPr lang="zh-CN" altLang="en-US" sz="1500" dirty="0"/>
          </a:p>
        </p:txBody>
      </p:sp>
      <p:cxnSp>
        <p:nvCxnSpPr>
          <p:cNvPr id="8" name="直接箭头连接符 7"/>
          <p:cNvCxnSpPr>
            <a:endCxn id="2" idx="7"/>
          </p:cNvCxnSpPr>
          <p:nvPr/>
        </p:nvCxnSpPr>
        <p:spPr>
          <a:xfrm flipH="1">
            <a:off x="10746469" y="3936199"/>
            <a:ext cx="348649" cy="17974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11196110" y="4451293"/>
            <a:ext cx="298257" cy="406400"/>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p:cNvCxnSpPr/>
          <p:nvPr/>
        </p:nvCxnSpPr>
        <p:spPr>
          <a:xfrm flipV="1">
            <a:off x="11153692" y="4877202"/>
            <a:ext cx="130586" cy="28916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0066907" y="5078404"/>
            <a:ext cx="2130002" cy="323165"/>
          </a:xfrm>
          <a:prstGeom prst="rect">
            <a:avLst/>
          </a:prstGeom>
          <a:noFill/>
        </p:spPr>
        <p:txBody>
          <a:bodyPr wrap="square">
            <a:spAutoFit/>
          </a:bodyPr>
          <a:lstStyle/>
          <a:p>
            <a:r>
              <a:rPr lang="zh-CN" altLang="en-US" sz="1500" u="sng" dirty="0">
                <a:latin typeface="微软雅黑" panose="020B0503020204020204" pitchFamily="34" charset="-122"/>
                <a:ea typeface="微软雅黑" panose="020B0503020204020204" pitchFamily="34" charset="-122"/>
              </a:rPr>
              <a:t>功率优化网络不断更新</a:t>
            </a:r>
            <a:endParaRPr lang="zh-CN" altLang="en-US" sz="1500" u="sng" dirty="0"/>
          </a:p>
        </p:txBody>
      </p:sp>
      <p:sp>
        <p:nvSpPr>
          <p:cNvPr id="3" name="椭圆 2"/>
          <p:cNvSpPr/>
          <p:nvPr/>
        </p:nvSpPr>
        <p:spPr>
          <a:xfrm>
            <a:off x="5185819" y="5030770"/>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椭圆 4"/>
          <p:cNvSpPr/>
          <p:nvPr/>
        </p:nvSpPr>
        <p:spPr>
          <a:xfrm>
            <a:off x="5167283" y="3966696"/>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椭圆 8"/>
          <p:cNvSpPr/>
          <p:nvPr/>
        </p:nvSpPr>
        <p:spPr>
          <a:xfrm>
            <a:off x="4266286" y="5120796"/>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椭圆 15"/>
          <p:cNvSpPr/>
          <p:nvPr/>
        </p:nvSpPr>
        <p:spPr>
          <a:xfrm>
            <a:off x="4246576" y="4002315"/>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椭圆 18"/>
          <p:cNvSpPr/>
          <p:nvPr/>
        </p:nvSpPr>
        <p:spPr>
          <a:xfrm>
            <a:off x="3357678" y="5015174"/>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椭圆 19"/>
          <p:cNvSpPr/>
          <p:nvPr/>
        </p:nvSpPr>
        <p:spPr>
          <a:xfrm>
            <a:off x="3366308" y="3921274"/>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椭圆 20"/>
          <p:cNvSpPr/>
          <p:nvPr/>
        </p:nvSpPr>
        <p:spPr>
          <a:xfrm>
            <a:off x="2523062" y="5074616"/>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椭圆 21"/>
          <p:cNvSpPr/>
          <p:nvPr/>
        </p:nvSpPr>
        <p:spPr>
          <a:xfrm>
            <a:off x="1689587" y="5066788"/>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椭圆 22"/>
          <p:cNvSpPr/>
          <p:nvPr/>
        </p:nvSpPr>
        <p:spPr>
          <a:xfrm>
            <a:off x="865647" y="5087933"/>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椭圆 24"/>
          <p:cNvSpPr/>
          <p:nvPr/>
        </p:nvSpPr>
        <p:spPr>
          <a:xfrm>
            <a:off x="2452927" y="3913675"/>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椭圆 25"/>
          <p:cNvSpPr/>
          <p:nvPr/>
        </p:nvSpPr>
        <p:spPr>
          <a:xfrm>
            <a:off x="1706527" y="3949352"/>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椭圆 26"/>
          <p:cNvSpPr/>
          <p:nvPr/>
        </p:nvSpPr>
        <p:spPr>
          <a:xfrm>
            <a:off x="885416" y="3954705"/>
            <a:ext cx="561234" cy="1081418"/>
          </a:xfrm>
          <a:prstGeom prst="ellipse">
            <a:avLst/>
          </a:prstGeom>
          <a:solidFill>
            <a:sysClr val="window" lastClr="FFFFFF"/>
          </a:solidFill>
          <a:ln w="12700"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8" name="图形 2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1752108" y="5656345"/>
            <a:ext cx="469634" cy="432764"/>
          </a:xfrm>
          <a:prstGeom prst="rect">
            <a:avLst/>
          </a:prstGeom>
        </p:spPr>
      </p:pic>
      <p:pic>
        <p:nvPicPr>
          <p:cNvPr id="29" name="图形 28"/>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1728029" y="3949430"/>
            <a:ext cx="469634" cy="432764"/>
          </a:xfrm>
          <a:prstGeom prst="rect">
            <a:avLst/>
          </a:prstGeom>
        </p:spPr>
      </p:pic>
      <p:pic>
        <p:nvPicPr>
          <p:cNvPr id="31" name="图形 30"/>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1045988" y="4719980"/>
            <a:ext cx="240653" cy="221760"/>
          </a:xfrm>
          <a:prstGeom prst="rect">
            <a:avLst/>
          </a:prstGeom>
        </p:spPr>
      </p:pic>
      <p:pic>
        <p:nvPicPr>
          <p:cNvPr id="32" name="图形 3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2772175" y="5017739"/>
            <a:ext cx="240653" cy="221760"/>
          </a:xfrm>
          <a:prstGeom prst="rect">
            <a:avLst/>
          </a:prstGeom>
        </p:spPr>
      </p:pic>
      <p:pic>
        <p:nvPicPr>
          <p:cNvPr id="33" name="图形 32"/>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2772175" y="4691348"/>
            <a:ext cx="240653" cy="221760"/>
          </a:xfrm>
          <a:prstGeom prst="rect">
            <a:avLst/>
          </a:prstGeom>
        </p:spPr>
      </p:pic>
      <p:pic>
        <p:nvPicPr>
          <p:cNvPr id="34" name="图形 33"/>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H="1">
            <a:off x="1045988" y="5048114"/>
            <a:ext cx="240653" cy="221760"/>
          </a:xfrm>
          <a:prstGeom prst="rect">
            <a:avLst/>
          </a:prstGeom>
        </p:spPr>
      </p:pic>
      <p:cxnSp>
        <p:nvCxnSpPr>
          <p:cNvPr id="35" name="直接箭头连接符 34"/>
          <p:cNvCxnSpPr/>
          <p:nvPr/>
        </p:nvCxnSpPr>
        <p:spPr>
          <a:xfrm>
            <a:off x="2782591" y="4338868"/>
            <a:ext cx="53726" cy="356987"/>
          </a:xfrm>
          <a:prstGeom prst="straightConnector1">
            <a:avLst/>
          </a:prstGeom>
          <a:noFill/>
          <a:ln w="6350" cap="flat" cmpd="sng" algn="ctr">
            <a:solidFill>
              <a:srgbClr val="C00000"/>
            </a:solidFill>
            <a:prstDash val="lgDash"/>
            <a:miter lim="800000"/>
            <a:tailEnd type="triangle"/>
          </a:ln>
          <a:effectLst/>
        </p:spPr>
      </p:cxnSp>
      <p:cxnSp>
        <p:nvCxnSpPr>
          <p:cNvPr id="36" name="直接箭头连接符 35"/>
          <p:cNvCxnSpPr/>
          <p:nvPr/>
        </p:nvCxnSpPr>
        <p:spPr>
          <a:xfrm flipV="1">
            <a:off x="1237772" y="5267186"/>
            <a:ext cx="0" cy="375362"/>
          </a:xfrm>
          <a:prstGeom prst="straightConnector1">
            <a:avLst/>
          </a:prstGeom>
          <a:noFill/>
          <a:ln w="6350" cap="flat" cmpd="sng" algn="ctr">
            <a:solidFill>
              <a:srgbClr val="C00000"/>
            </a:solidFill>
            <a:prstDash val="dashDot"/>
            <a:miter lim="800000"/>
            <a:tailEnd type="triangle"/>
          </a:ln>
          <a:effectLst/>
        </p:spPr>
      </p:cxnSp>
      <p:cxnSp>
        <p:nvCxnSpPr>
          <p:cNvPr id="38" name="直接箭头连接符 37"/>
          <p:cNvCxnSpPr/>
          <p:nvPr/>
        </p:nvCxnSpPr>
        <p:spPr>
          <a:xfrm flipV="1">
            <a:off x="2791871" y="5267186"/>
            <a:ext cx="45739" cy="407127"/>
          </a:xfrm>
          <a:prstGeom prst="straightConnector1">
            <a:avLst/>
          </a:prstGeom>
          <a:noFill/>
          <a:ln w="6350" cap="flat" cmpd="sng" algn="ctr">
            <a:solidFill>
              <a:srgbClr val="C00000"/>
            </a:solidFill>
            <a:prstDash val="dashDot"/>
            <a:miter lim="800000"/>
            <a:tailEnd type="triangle"/>
          </a:ln>
          <a:effectLst/>
        </p:spPr>
      </p:cxnSp>
      <p:cxnSp>
        <p:nvCxnSpPr>
          <p:cNvPr id="39" name="直接箭头连接符 38"/>
          <p:cNvCxnSpPr/>
          <p:nvPr/>
        </p:nvCxnSpPr>
        <p:spPr>
          <a:xfrm>
            <a:off x="1211664" y="4376000"/>
            <a:ext cx="0" cy="279296"/>
          </a:xfrm>
          <a:prstGeom prst="straightConnector1">
            <a:avLst/>
          </a:prstGeom>
          <a:noFill/>
          <a:ln w="6350" cap="flat" cmpd="sng" algn="ctr">
            <a:solidFill>
              <a:srgbClr val="C00000"/>
            </a:solidFill>
            <a:prstDash val="solid"/>
            <a:miter lim="800000"/>
            <a:tailEnd type="triangle"/>
          </a:ln>
          <a:effectLst/>
        </p:spPr>
      </p:cxnSp>
      <p:pic>
        <p:nvPicPr>
          <p:cNvPr id="40" name="图形 39"/>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1858610" y="4823454"/>
            <a:ext cx="240653" cy="221761"/>
          </a:xfrm>
          <a:prstGeom prst="rect">
            <a:avLst/>
          </a:prstGeom>
        </p:spPr>
      </p:pic>
      <p:cxnSp>
        <p:nvCxnSpPr>
          <p:cNvPr id="41" name="直接箭头连接符 40"/>
          <p:cNvCxnSpPr>
            <a:stCxn id="29" idx="2"/>
            <a:endCxn id="40" idx="0"/>
          </p:cNvCxnSpPr>
          <p:nvPr/>
        </p:nvCxnSpPr>
        <p:spPr>
          <a:xfrm>
            <a:off x="1962846" y="4382194"/>
            <a:ext cx="16090" cy="441260"/>
          </a:xfrm>
          <a:prstGeom prst="straightConnector1">
            <a:avLst/>
          </a:prstGeom>
          <a:noFill/>
          <a:ln w="6350" cap="flat" cmpd="sng" algn="ctr">
            <a:solidFill>
              <a:srgbClr val="C00000"/>
            </a:solidFill>
            <a:prstDash val="dash"/>
            <a:miter lim="800000"/>
            <a:tailEnd type="triangle"/>
          </a:ln>
          <a:effectLst/>
        </p:spPr>
      </p:cxnSp>
      <p:pic>
        <p:nvPicPr>
          <p:cNvPr id="42" name="图形 41"/>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1845868" y="5094605"/>
            <a:ext cx="240653" cy="221761"/>
          </a:xfrm>
          <a:prstGeom prst="rect">
            <a:avLst/>
          </a:prstGeom>
        </p:spPr>
      </p:pic>
      <p:cxnSp>
        <p:nvCxnSpPr>
          <p:cNvPr id="43" name="直接箭头连接符 42"/>
          <p:cNvCxnSpPr>
            <a:stCxn id="28" idx="0"/>
            <a:endCxn id="42" idx="2"/>
          </p:cNvCxnSpPr>
          <p:nvPr/>
        </p:nvCxnSpPr>
        <p:spPr>
          <a:xfrm flipH="1" flipV="1">
            <a:off x="1966194" y="5316366"/>
            <a:ext cx="20731" cy="339978"/>
          </a:xfrm>
          <a:prstGeom prst="straightConnector1">
            <a:avLst/>
          </a:prstGeom>
          <a:noFill/>
          <a:ln w="6350" cap="flat" cmpd="sng" algn="ctr">
            <a:solidFill>
              <a:srgbClr val="C00000"/>
            </a:solidFill>
            <a:prstDash val="solid"/>
            <a:miter lim="800000"/>
            <a:tailEnd type="triangle"/>
          </a:ln>
          <a:effectLst/>
        </p:spPr>
      </p:cxnSp>
      <p:pic>
        <p:nvPicPr>
          <p:cNvPr id="44" name="图形 43"/>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4284107" y="5652301"/>
            <a:ext cx="469634" cy="432764"/>
          </a:xfrm>
          <a:prstGeom prst="rect">
            <a:avLst/>
          </a:prstGeom>
        </p:spPr>
      </p:pic>
      <p:pic>
        <p:nvPicPr>
          <p:cNvPr id="45" name="图形 4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4308633" y="3949352"/>
            <a:ext cx="469634" cy="432764"/>
          </a:xfrm>
          <a:prstGeom prst="rect">
            <a:avLst/>
          </a:prstGeom>
        </p:spPr>
      </p:pic>
      <p:pic>
        <p:nvPicPr>
          <p:cNvPr id="46" name="图形 45"/>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3438286" y="4715937"/>
            <a:ext cx="240653" cy="221760"/>
          </a:xfrm>
          <a:prstGeom prst="rect">
            <a:avLst/>
          </a:prstGeom>
        </p:spPr>
      </p:pic>
      <p:pic>
        <p:nvPicPr>
          <p:cNvPr id="47" name="图形 46"/>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5388840" y="5013695"/>
            <a:ext cx="240653" cy="221760"/>
          </a:xfrm>
          <a:prstGeom prst="rect">
            <a:avLst/>
          </a:prstGeom>
        </p:spPr>
      </p:pic>
      <p:pic>
        <p:nvPicPr>
          <p:cNvPr id="48" name="图形 47"/>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5388840" y="4687304"/>
            <a:ext cx="240653" cy="221760"/>
          </a:xfrm>
          <a:prstGeom prst="rect">
            <a:avLst/>
          </a:prstGeom>
        </p:spPr>
      </p:pic>
      <p:pic>
        <p:nvPicPr>
          <p:cNvPr id="49" name="图形 48"/>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3438286" y="5044070"/>
            <a:ext cx="240653" cy="221760"/>
          </a:xfrm>
          <a:prstGeom prst="rect">
            <a:avLst/>
          </a:prstGeom>
        </p:spPr>
      </p:pic>
      <p:cxnSp>
        <p:nvCxnSpPr>
          <p:cNvPr id="50" name="直接箭头连接符 49"/>
          <p:cNvCxnSpPr/>
          <p:nvPr/>
        </p:nvCxnSpPr>
        <p:spPr>
          <a:xfrm>
            <a:off x="5442818" y="4365316"/>
            <a:ext cx="10164" cy="326495"/>
          </a:xfrm>
          <a:prstGeom prst="straightConnector1">
            <a:avLst/>
          </a:prstGeom>
          <a:noFill/>
          <a:ln w="6350" cap="flat" cmpd="sng" algn="ctr">
            <a:solidFill>
              <a:srgbClr val="C00000"/>
            </a:solidFill>
            <a:prstDash val="dashDot"/>
            <a:miter lim="800000"/>
            <a:tailEnd type="triangle"/>
          </a:ln>
          <a:effectLst/>
        </p:spPr>
      </p:cxnSp>
      <p:cxnSp>
        <p:nvCxnSpPr>
          <p:cNvPr id="51" name="直接箭头连接符 50"/>
          <p:cNvCxnSpPr/>
          <p:nvPr/>
        </p:nvCxnSpPr>
        <p:spPr>
          <a:xfrm flipH="1" flipV="1">
            <a:off x="3630070" y="5263142"/>
            <a:ext cx="31552" cy="428515"/>
          </a:xfrm>
          <a:prstGeom prst="straightConnector1">
            <a:avLst/>
          </a:prstGeom>
          <a:noFill/>
          <a:ln w="6350" cap="flat" cmpd="sng" algn="ctr">
            <a:solidFill>
              <a:srgbClr val="C00000"/>
            </a:solidFill>
            <a:prstDash val="dashDot"/>
            <a:miter lim="800000"/>
            <a:tailEnd type="triangle"/>
          </a:ln>
          <a:effectLst/>
        </p:spPr>
      </p:cxnSp>
      <p:cxnSp>
        <p:nvCxnSpPr>
          <p:cNvPr id="52" name="直接箭头连接符 51"/>
          <p:cNvCxnSpPr/>
          <p:nvPr/>
        </p:nvCxnSpPr>
        <p:spPr>
          <a:xfrm flipV="1">
            <a:off x="5419510" y="5263142"/>
            <a:ext cx="34764" cy="411171"/>
          </a:xfrm>
          <a:prstGeom prst="straightConnector1">
            <a:avLst/>
          </a:prstGeom>
          <a:noFill/>
          <a:ln w="6350" cap="flat" cmpd="sng" algn="ctr">
            <a:solidFill>
              <a:srgbClr val="C00000"/>
            </a:solidFill>
            <a:prstDash val="solid"/>
            <a:miter lim="800000"/>
            <a:tailEnd type="triangle"/>
          </a:ln>
          <a:effectLst/>
        </p:spPr>
      </p:cxnSp>
      <p:cxnSp>
        <p:nvCxnSpPr>
          <p:cNvPr id="53" name="直接箭头连接符 52"/>
          <p:cNvCxnSpPr/>
          <p:nvPr/>
        </p:nvCxnSpPr>
        <p:spPr>
          <a:xfrm flipH="1">
            <a:off x="3603962" y="4358309"/>
            <a:ext cx="71171" cy="303104"/>
          </a:xfrm>
          <a:prstGeom prst="straightConnector1">
            <a:avLst/>
          </a:prstGeom>
          <a:noFill/>
          <a:ln w="6350" cap="flat" cmpd="sng" algn="ctr">
            <a:solidFill>
              <a:srgbClr val="C00000"/>
            </a:solidFill>
            <a:prstDash val="dash"/>
            <a:miter lim="800000"/>
            <a:tailEnd type="triangle"/>
          </a:ln>
          <a:effectLst/>
        </p:spPr>
      </p:cxnSp>
      <p:pic>
        <p:nvPicPr>
          <p:cNvPr id="54" name="图形 53"/>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4390609" y="4819411"/>
            <a:ext cx="240653" cy="221761"/>
          </a:xfrm>
          <a:prstGeom prst="rect">
            <a:avLst/>
          </a:prstGeom>
        </p:spPr>
      </p:pic>
      <p:cxnSp>
        <p:nvCxnSpPr>
          <p:cNvPr id="55" name="直接箭头连接符 54"/>
          <p:cNvCxnSpPr>
            <a:stCxn id="45" idx="2"/>
            <a:endCxn id="54" idx="0"/>
          </p:cNvCxnSpPr>
          <p:nvPr/>
        </p:nvCxnSpPr>
        <p:spPr>
          <a:xfrm flipH="1">
            <a:off x="4510936" y="4382117"/>
            <a:ext cx="32515" cy="437294"/>
          </a:xfrm>
          <a:prstGeom prst="straightConnector1">
            <a:avLst/>
          </a:prstGeom>
          <a:noFill/>
          <a:ln w="6350" cap="flat" cmpd="sng" algn="ctr">
            <a:solidFill>
              <a:srgbClr val="C00000"/>
            </a:solidFill>
            <a:prstDash val="solid"/>
            <a:miter lim="800000"/>
            <a:tailEnd type="triangle"/>
          </a:ln>
          <a:effectLst/>
        </p:spPr>
      </p:cxnSp>
      <p:pic>
        <p:nvPicPr>
          <p:cNvPr id="56" name="图形 55"/>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4377867" y="5090562"/>
            <a:ext cx="240653" cy="221761"/>
          </a:xfrm>
          <a:prstGeom prst="rect">
            <a:avLst/>
          </a:prstGeom>
        </p:spPr>
      </p:pic>
      <p:cxnSp>
        <p:nvCxnSpPr>
          <p:cNvPr id="57" name="直接箭头连接符 56"/>
          <p:cNvCxnSpPr>
            <a:stCxn id="44" idx="0"/>
            <a:endCxn id="56" idx="2"/>
          </p:cNvCxnSpPr>
          <p:nvPr/>
        </p:nvCxnSpPr>
        <p:spPr>
          <a:xfrm flipH="1" flipV="1">
            <a:off x="4498193" y="5312323"/>
            <a:ext cx="20731" cy="339978"/>
          </a:xfrm>
          <a:prstGeom prst="straightConnector1">
            <a:avLst/>
          </a:prstGeom>
          <a:noFill/>
          <a:ln w="6350" cap="flat" cmpd="sng" algn="ctr">
            <a:solidFill>
              <a:srgbClr val="C00000"/>
            </a:solidFill>
            <a:prstDash val="dashDot"/>
            <a:miter lim="800000"/>
            <a:tailEnd type="triangle"/>
          </a:ln>
          <a:effectLst/>
        </p:spPr>
      </p:cxnSp>
      <p:sp>
        <p:nvSpPr>
          <p:cNvPr id="58" name="矩形 57"/>
          <p:cNvSpPr/>
          <p:nvPr/>
        </p:nvSpPr>
        <p:spPr>
          <a:xfrm>
            <a:off x="781703" y="3949352"/>
            <a:ext cx="2363799" cy="2337942"/>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矩形 58"/>
          <p:cNvSpPr/>
          <p:nvPr/>
        </p:nvSpPr>
        <p:spPr>
          <a:xfrm>
            <a:off x="3238005" y="3961519"/>
            <a:ext cx="2678609" cy="2337942"/>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60" name="文本框 59"/>
          <p:cNvSpPr txBox="1"/>
          <p:nvPr/>
        </p:nvSpPr>
        <p:spPr>
          <a:xfrm>
            <a:off x="962127" y="4829607"/>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S1</a:t>
            </a:r>
            <a:endParaRPr lang="zh-CN" altLang="en-US" sz="1600" dirty="0"/>
          </a:p>
        </p:txBody>
      </p:sp>
      <p:sp>
        <p:nvSpPr>
          <p:cNvPr id="61" name="文本框 60"/>
          <p:cNvSpPr txBox="1"/>
          <p:nvPr/>
        </p:nvSpPr>
        <p:spPr>
          <a:xfrm>
            <a:off x="2088454" y="4847575"/>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S2</a:t>
            </a:r>
            <a:endParaRPr lang="zh-CN" altLang="en-US" sz="1600" dirty="0"/>
          </a:p>
        </p:txBody>
      </p:sp>
      <p:sp>
        <p:nvSpPr>
          <p:cNvPr id="62" name="文本框 61"/>
          <p:cNvSpPr txBox="1"/>
          <p:nvPr/>
        </p:nvSpPr>
        <p:spPr>
          <a:xfrm>
            <a:off x="2554926" y="4809082"/>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S3</a:t>
            </a:r>
            <a:endParaRPr lang="zh-CN" altLang="en-US" sz="1600" dirty="0"/>
          </a:p>
        </p:txBody>
      </p:sp>
      <p:sp>
        <p:nvSpPr>
          <p:cNvPr id="63" name="文本框 62"/>
          <p:cNvSpPr txBox="1"/>
          <p:nvPr/>
        </p:nvSpPr>
        <p:spPr>
          <a:xfrm>
            <a:off x="3415465" y="4802867"/>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S1</a:t>
            </a:r>
            <a:endParaRPr lang="zh-CN" altLang="en-US" sz="1600" dirty="0"/>
          </a:p>
        </p:txBody>
      </p:sp>
      <p:sp>
        <p:nvSpPr>
          <p:cNvPr id="128" name="文本框 127"/>
          <p:cNvSpPr txBox="1"/>
          <p:nvPr/>
        </p:nvSpPr>
        <p:spPr>
          <a:xfrm>
            <a:off x="4355527" y="4916751"/>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S2</a:t>
            </a:r>
            <a:endParaRPr lang="zh-CN" altLang="en-US" sz="1600" dirty="0"/>
          </a:p>
        </p:txBody>
      </p:sp>
      <p:sp>
        <p:nvSpPr>
          <p:cNvPr id="129" name="文本框 128"/>
          <p:cNvSpPr txBox="1"/>
          <p:nvPr/>
        </p:nvSpPr>
        <p:spPr>
          <a:xfrm>
            <a:off x="5232631" y="4782342"/>
            <a:ext cx="619786" cy="33855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S3</a:t>
            </a:r>
            <a:endParaRPr lang="zh-CN" altLang="en-US" sz="1600" dirty="0"/>
          </a:p>
        </p:txBody>
      </p:sp>
      <p:pic>
        <p:nvPicPr>
          <p:cNvPr id="130" name="图形 129"/>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956208" y="3959109"/>
            <a:ext cx="469634" cy="432764"/>
          </a:xfrm>
          <a:prstGeom prst="rect">
            <a:avLst/>
          </a:prstGeom>
        </p:spPr>
      </p:pic>
      <p:pic>
        <p:nvPicPr>
          <p:cNvPr id="131" name="图形 130"/>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2521531" y="3949429"/>
            <a:ext cx="469634" cy="432764"/>
          </a:xfrm>
          <a:prstGeom prst="rect">
            <a:avLst/>
          </a:prstGeom>
        </p:spPr>
      </p:pic>
      <p:pic>
        <p:nvPicPr>
          <p:cNvPr id="132" name="图形 131"/>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2521531" y="5654455"/>
            <a:ext cx="469634" cy="432764"/>
          </a:xfrm>
          <a:prstGeom prst="rect">
            <a:avLst/>
          </a:prstGeom>
        </p:spPr>
      </p:pic>
      <p:pic>
        <p:nvPicPr>
          <p:cNvPr id="133" name="图形 132"/>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5193290" y="3949352"/>
            <a:ext cx="469634" cy="432764"/>
          </a:xfrm>
          <a:prstGeom prst="rect">
            <a:avLst/>
          </a:prstGeom>
        </p:spPr>
      </p:pic>
      <p:pic>
        <p:nvPicPr>
          <p:cNvPr id="135" name="图形 134"/>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3471979" y="3954155"/>
            <a:ext cx="469634" cy="432764"/>
          </a:xfrm>
          <a:prstGeom prst="rect">
            <a:avLst/>
          </a:prstGeom>
        </p:spPr>
      </p:pic>
      <p:pic>
        <p:nvPicPr>
          <p:cNvPr id="136" name="图形 135"/>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5208001" y="5651000"/>
            <a:ext cx="469634" cy="432764"/>
          </a:xfrm>
          <a:prstGeom prst="rect">
            <a:avLst/>
          </a:prstGeom>
        </p:spPr>
      </p:pic>
      <p:pic>
        <p:nvPicPr>
          <p:cNvPr id="137" name="图形 13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3427144" y="5651482"/>
            <a:ext cx="469634" cy="432764"/>
          </a:xfrm>
          <a:prstGeom prst="rect">
            <a:avLst/>
          </a:prstGeom>
        </p:spPr>
      </p:pic>
      <p:pic>
        <p:nvPicPr>
          <p:cNvPr id="138" name="图形 13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972596" y="5648747"/>
            <a:ext cx="469634" cy="432764"/>
          </a:xfrm>
          <a:prstGeom prst="rect">
            <a:avLst/>
          </a:prstGeom>
        </p:spPr>
      </p:pic>
      <mc:AlternateContent xmlns:mc="http://schemas.openxmlformats.org/markup-compatibility/2006">
        <mc:Choice xmlns:a14="http://schemas.microsoft.com/office/drawing/2010/main" Requires="a14">
          <p:sp>
            <p:nvSpPr>
              <p:cNvPr id="139" name="文本框 138"/>
              <p:cNvSpPr txBox="1"/>
              <p:nvPr/>
            </p:nvSpPr>
            <p:spPr>
              <a:xfrm>
                <a:off x="724754" y="3697392"/>
                <a:ext cx="782009"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11</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1</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39" name="文本框 138"/>
              <p:cNvSpPr txBox="1">
                <a:spLocks noRot="1" noChangeAspect="1" noMove="1" noResize="1" noEditPoints="1" noAdjustHandles="1" noChangeArrowheads="1" noChangeShapeType="1" noTextEdit="1"/>
              </p:cNvSpPr>
              <p:nvPr/>
            </p:nvSpPr>
            <p:spPr>
              <a:xfrm>
                <a:off x="724754" y="3697392"/>
                <a:ext cx="782009" cy="246221"/>
              </a:xfrm>
              <a:prstGeom prst="rect">
                <a:avLst/>
              </a:prstGeom>
              <a:blipFill rotWithShape="1">
                <a:blip r:embed="rId19"/>
                <a:stretch>
                  <a:fillRect l="-28" t="-171" r="-4965" b="1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0" name="文本框 139"/>
              <p:cNvSpPr txBox="1"/>
              <p:nvPr/>
            </p:nvSpPr>
            <p:spPr>
              <a:xfrm>
                <a:off x="1642411" y="3681558"/>
                <a:ext cx="777199"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12</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1</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40" name="文本框 139"/>
              <p:cNvSpPr txBox="1">
                <a:spLocks noRot="1" noChangeAspect="1" noMove="1" noResize="1" noEditPoints="1" noAdjustHandles="1" noChangeArrowheads="1" noChangeShapeType="1" noTextEdit="1"/>
              </p:cNvSpPr>
              <p:nvPr/>
            </p:nvSpPr>
            <p:spPr>
              <a:xfrm>
                <a:off x="1642411" y="3681558"/>
                <a:ext cx="777199" cy="246221"/>
              </a:xfrm>
              <a:prstGeom prst="rect">
                <a:avLst/>
              </a:prstGeom>
              <a:blipFill rotWithShape="1">
                <a:blip r:embed="rId20"/>
                <a:stretch>
                  <a:fillRect l="-39" t="-188" r="-5277" b="1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1" name="文本框 140"/>
              <p:cNvSpPr txBox="1"/>
              <p:nvPr/>
            </p:nvSpPr>
            <p:spPr>
              <a:xfrm>
                <a:off x="2426140" y="3651702"/>
                <a:ext cx="777200"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13</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1</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41" name="文本框 140"/>
              <p:cNvSpPr txBox="1">
                <a:spLocks noRot="1" noChangeAspect="1" noMove="1" noResize="1" noEditPoints="1" noAdjustHandles="1" noChangeArrowheads="1" noChangeShapeType="1" noTextEdit="1"/>
              </p:cNvSpPr>
              <p:nvPr/>
            </p:nvSpPr>
            <p:spPr>
              <a:xfrm>
                <a:off x="2426140" y="3651702"/>
                <a:ext cx="777200" cy="246221"/>
              </a:xfrm>
              <a:prstGeom prst="rect">
                <a:avLst/>
              </a:prstGeom>
              <a:blipFill rotWithShape="1">
                <a:blip r:embed="rId21"/>
                <a:stretch>
                  <a:fillRect l="-57" t="-184" r="-5259" b="1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2" name="文本框 141"/>
              <p:cNvSpPr txBox="1"/>
              <p:nvPr/>
            </p:nvSpPr>
            <p:spPr>
              <a:xfrm>
                <a:off x="3175175" y="3685580"/>
                <a:ext cx="786690"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31</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3</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42" name="文本框 141"/>
              <p:cNvSpPr txBox="1">
                <a:spLocks noRot="1" noChangeAspect="1" noMove="1" noResize="1" noEditPoints="1" noAdjustHandles="1" noChangeArrowheads="1" noChangeShapeType="1" noTextEdit="1"/>
              </p:cNvSpPr>
              <p:nvPr/>
            </p:nvSpPr>
            <p:spPr>
              <a:xfrm>
                <a:off x="3175175" y="3685580"/>
                <a:ext cx="786690" cy="246221"/>
              </a:xfrm>
              <a:prstGeom prst="rect">
                <a:avLst/>
              </a:prstGeom>
              <a:blipFill rotWithShape="1">
                <a:blip r:embed="rId22"/>
                <a:stretch>
                  <a:fillRect l="-22" t="-16" r="-4669" b="2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3" name="文本框 142"/>
              <p:cNvSpPr txBox="1"/>
              <p:nvPr/>
            </p:nvSpPr>
            <p:spPr>
              <a:xfrm>
                <a:off x="4237917" y="3659407"/>
                <a:ext cx="786690"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32</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3</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43" name="文本框 142"/>
              <p:cNvSpPr txBox="1">
                <a:spLocks noRot="1" noChangeAspect="1" noMove="1" noResize="1" noEditPoints="1" noAdjustHandles="1" noChangeArrowheads="1" noChangeShapeType="1" noTextEdit="1"/>
              </p:cNvSpPr>
              <p:nvPr/>
            </p:nvSpPr>
            <p:spPr>
              <a:xfrm>
                <a:off x="4237917" y="3659407"/>
                <a:ext cx="786690" cy="246221"/>
              </a:xfrm>
              <a:prstGeom prst="rect">
                <a:avLst/>
              </a:prstGeom>
              <a:blipFill rotWithShape="1">
                <a:blip r:embed="rId23"/>
                <a:stretch>
                  <a:fillRect l="-71" t="-218" r="-4620" b="1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4" name="文本框 143"/>
              <p:cNvSpPr txBox="1"/>
              <p:nvPr/>
            </p:nvSpPr>
            <p:spPr>
              <a:xfrm>
                <a:off x="5196016" y="3651394"/>
                <a:ext cx="786690"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33</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3</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44" name="文本框 143"/>
              <p:cNvSpPr txBox="1">
                <a:spLocks noRot="1" noChangeAspect="1" noMove="1" noResize="1" noEditPoints="1" noAdjustHandles="1" noChangeArrowheads="1" noChangeShapeType="1" noTextEdit="1"/>
              </p:cNvSpPr>
              <p:nvPr/>
            </p:nvSpPr>
            <p:spPr>
              <a:xfrm>
                <a:off x="5196016" y="3651394"/>
                <a:ext cx="786690" cy="246221"/>
              </a:xfrm>
              <a:prstGeom prst="rect">
                <a:avLst/>
              </a:prstGeom>
              <a:blipFill rotWithShape="1">
                <a:blip r:embed="rId24"/>
                <a:stretch>
                  <a:fillRect l="-57" t="-58" r="-4634" b="2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5" name="文本框 144"/>
              <p:cNvSpPr txBox="1"/>
              <p:nvPr/>
            </p:nvSpPr>
            <p:spPr>
              <a:xfrm>
                <a:off x="653468" y="6143833"/>
                <a:ext cx="786690"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21</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2</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45" name="文本框 144"/>
              <p:cNvSpPr txBox="1">
                <a:spLocks noRot="1" noChangeAspect="1" noMove="1" noResize="1" noEditPoints="1" noAdjustHandles="1" noChangeArrowheads="1" noChangeShapeType="1" noTextEdit="1"/>
              </p:cNvSpPr>
              <p:nvPr/>
            </p:nvSpPr>
            <p:spPr>
              <a:xfrm>
                <a:off x="653468" y="6143833"/>
                <a:ext cx="786690" cy="246221"/>
              </a:xfrm>
              <a:prstGeom prst="rect">
                <a:avLst/>
              </a:prstGeom>
              <a:blipFill rotWithShape="1">
                <a:blip r:embed="rId25"/>
                <a:stretch>
                  <a:fillRect l="-7" t="-84" r="-4684" b="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6" name="文本框 145"/>
              <p:cNvSpPr txBox="1"/>
              <p:nvPr/>
            </p:nvSpPr>
            <p:spPr>
              <a:xfrm>
                <a:off x="1575360" y="6127999"/>
                <a:ext cx="786690"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22</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2</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46" name="文本框 145"/>
              <p:cNvSpPr txBox="1">
                <a:spLocks noRot="1" noChangeAspect="1" noMove="1" noResize="1" noEditPoints="1" noAdjustHandles="1" noChangeArrowheads="1" noChangeShapeType="1" noTextEdit="1"/>
              </p:cNvSpPr>
              <p:nvPr/>
            </p:nvSpPr>
            <p:spPr>
              <a:xfrm>
                <a:off x="1575360" y="6127999"/>
                <a:ext cx="786690" cy="246221"/>
              </a:xfrm>
              <a:prstGeom prst="rect">
                <a:avLst/>
              </a:prstGeom>
              <a:blipFill rotWithShape="1">
                <a:blip r:embed="rId26"/>
                <a:stretch>
                  <a:fillRect l="-71" t="-101" r="-4620" b="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7" name="文本框 146"/>
              <p:cNvSpPr txBox="1"/>
              <p:nvPr/>
            </p:nvSpPr>
            <p:spPr>
              <a:xfrm>
                <a:off x="2499156" y="6148206"/>
                <a:ext cx="786690"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23</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2</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47" name="文本框 146"/>
              <p:cNvSpPr txBox="1">
                <a:spLocks noRot="1" noChangeAspect="1" noMove="1" noResize="1" noEditPoints="1" noAdjustHandles="1" noChangeArrowheads="1" noChangeShapeType="1" noTextEdit="1"/>
              </p:cNvSpPr>
              <p:nvPr/>
            </p:nvSpPr>
            <p:spPr>
              <a:xfrm>
                <a:off x="2499156" y="6148206"/>
                <a:ext cx="786690" cy="246221"/>
              </a:xfrm>
              <a:prstGeom prst="rect">
                <a:avLst/>
              </a:prstGeom>
              <a:blipFill rotWithShape="1">
                <a:blip r:embed="rId27"/>
                <a:stretch>
                  <a:fillRect l="-55" t="-55" r="-4636" b="2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8" name="文本框 147"/>
              <p:cNvSpPr txBox="1"/>
              <p:nvPr/>
            </p:nvSpPr>
            <p:spPr>
              <a:xfrm>
                <a:off x="3226656" y="6132021"/>
                <a:ext cx="777905"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41</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4</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48" name="文本框 147"/>
              <p:cNvSpPr txBox="1">
                <a:spLocks noRot="1" noChangeAspect="1" noMove="1" noResize="1" noEditPoints="1" noAdjustHandles="1" noChangeArrowheads="1" noChangeShapeType="1" noTextEdit="1"/>
              </p:cNvSpPr>
              <p:nvPr/>
            </p:nvSpPr>
            <p:spPr>
              <a:xfrm>
                <a:off x="3226656" y="6132021"/>
                <a:ext cx="777905" cy="246221"/>
              </a:xfrm>
              <a:prstGeom prst="rect">
                <a:avLst/>
              </a:prstGeom>
              <a:blipFill rotWithShape="1">
                <a:blip r:embed="rId28"/>
                <a:stretch>
                  <a:fillRect l="-28" t="-187" r="-5274" b="1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9" name="文本框 148"/>
              <p:cNvSpPr txBox="1"/>
              <p:nvPr/>
            </p:nvSpPr>
            <p:spPr>
              <a:xfrm>
                <a:off x="4218909" y="6116166"/>
                <a:ext cx="777905"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42</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4</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49" name="文本框 148"/>
              <p:cNvSpPr txBox="1">
                <a:spLocks noRot="1" noChangeAspect="1" noMove="1" noResize="1" noEditPoints="1" noAdjustHandles="1" noChangeArrowheads="1" noChangeShapeType="1" noTextEdit="1"/>
              </p:cNvSpPr>
              <p:nvPr/>
            </p:nvSpPr>
            <p:spPr>
              <a:xfrm>
                <a:off x="4218909" y="6116166"/>
                <a:ext cx="777905" cy="246221"/>
              </a:xfrm>
              <a:prstGeom prst="rect">
                <a:avLst/>
              </a:prstGeom>
              <a:blipFill rotWithShape="1">
                <a:blip r:embed="rId29"/>
                <a:stretch>
                  <a:fillRect l="-78" t="-195" r="-5224" b="1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0" name="文本框 149"/>
              <p:cNvSpPr txBox="1"/>
              <p:nvPr/>
            </p:nvSpPr>
            <p:spPr>
              <a:xfrm>
                <a:off x="5247497" y="6097835"/>
                <a:ext cx="777905"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43</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𝑃</m:t>
                          </m:r>
                        </m:e>
                        <m:sub>
                          <m:r>
                            <a:rPr lang="en-US" altLang="zh-CN" sz="1600" b="0" i="1" smtClean="0">
                              <a:latin typeface="Cambria Math" panose="02040503050406030204" pitchFamily="18" charset="0"/>
                            </a:rPr>
                            <m:t>4</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p:sp>
            <p:nvSpPr>
              <p:cNvPr id="150" name="文本框 149"/>
              <p:cNvSpPr txBox="1">
                <a:spLocks noRot="1" noChangeAspect="1" noMove="1" noResize="1" noEditPoints="1" noAdjustHandles="1" noChangeArrowheads="1" noChangeShapeType="1" noTextEdit="1"/>
              </p:cNvSpPr>
              <p:nvPr/>
            </p:nvSpPr>
            <p:spPr>
              <a:xfrm>
                <a:off x="5247497" y="6097835"/>
                <a:ext cx="777905" cy="246221"/>
              </a:xfrm>
              <a:prstGeom prst="rect">
                <a:avLst/>
              </a:prstGeom>
              <a:blipFill rotWithShape="1">
                <a:blip r:embed="rId30"/>
                <a:stretch>
                  <a:fillRect l="-63" t="-229" r="-5239" b="165"/>
                </a:stretch>
              </a:blipFill>
            </p:spPr>
            <p:txBody>
              <a:bodyPr/>
              <a:lstStyle/>
              <a:p>
                <a:r>
                  <a:rPr lang="zh-CN" altLang="en-US">
                    <a:noFill/>
                  </a:rPr>
                  <a:t> </a:t>
                </a:r>
              </a:p>
            </p:txBody>
          </p:sp>
        </mc:Fallback>
      </mc:AlternateContent>
      <p:sp>
        <p:nvSpPr>
          <p:cNvPr id="6" name="灯片编号占位符 5"/>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7326162"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1</a:t>
            </a:r>
            <a:endParaRPr lang="zh-CN" altLang="en-US" dirty="0"/>
          </a:p>
        </p:txBody>
      </p:sp>
      <p:sp>
        <p:nvSpPr>
          <p:cNvPr id="7" name="标题 15"/>
          <p:cNvSpPr txBox="1"/>
          <p:nvPr/>
        </p:nvSpPr>
        <p:spPr>
          <a:xfrm>
            <a:off x="11452" y="962096"/>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rPr>
              <a:t>GNN</a:t>
            </a:r>
            <a:r>
              <a:rPr lang="zh-CN" altLang="en-US" sz="2800" b="1" dirty="0">
                <a:solidFill>
                  <a:srgbClr val="203864"/>
                </a:solidFill>
                <a:latin typeface="微软雅黑" panose="020B0503020204020204" pitchFamily="34" charset="-122"/>
                <a:ea typeface="微软雅黑" panose="020B0503020204020204" pitchFamily="34" charset="-122"/>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rPr>
              <a:t>CSR</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86070" y="1447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2810" y="1464126"/>
            <a:ext cx="3096466" cy="525657"/>
          </a:xfrm>
          <a:prstGeom prst="rect">
            <a:avLst/>
          </a:prstGeom>
          <a:noFill/>
        </p:spPr>
        <p:txBody>
          <a:bodyPr wrap="square" rtlCol="0">
            <a:spAutoFit/>
          </a:bodyPr>
          <a:lstStyle/>
          <a:p>
            <a:pPr marL="171450" indent="-171450">
              <a:lnSpc>
                <a:spcPct val="130000"/>
              </a:lnSpc>
              <a:buFont typeface="Wingdings" panose="05000000000000000000" pitchFamily="2" charset="2"/>
              <a:buChar char="Ø"/>
            </a:pPr>
            <a:r>
              <a:rPr kumimoji="1" lang="zh-CN" altLang="en-US" sz="2000" b="1" dirty="0">
                <a:solidFill>
                  <a:srgbClr val="203864"/>
                </a:solidFill>
                <a:latin typeface="微软雅黑" panose="020B0503020204020204" pitchFamily="34" charset="-122"/>
                <a:ea typeface="微软雅黑" panose="020B0503020204020204" pitchFamily="34" charset="-122"/>
              </a:rPr>
              <a:t> </a:t>
            </a:r>
            <a:r>
              <a:rPr kumimoji="1" lang="zh-CN" altLang="en-US" sz="2400" b="1" dirty="0">
                <a:solidFill>
                  <a:srgbClr val="203864"/>
                </a:solidFill>
                <a:latin typeface="微软雅黑" panose="020B0503020204020204" pitchFamily="34" charset="-122"/>
                <a:ea typeface="微软雅黑" panose="020B0503020204020204" pitchFamily="34" charset="-122"/>
              </a:rPr>
              <a:t>用户连接模块设计</a:t>
            </a:r>
            <a:endParaRPr kumimoji="1" lang="zh-CN" altLang="en-US" sz="2000" b="1" dirty="0">
              <a:solidFill>
                <a:srgbClr val="203864"/>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452" y="1989783"/>
            <a:ext cx="11721512" cy="646331"/>
          </a:xfrm>
          <a:prstGeom prst="rect">
            <a:avLst/>
          </a:prstGeom>
          <a:noFill/>
        </p:spPr>
        <p:txBody>
          <a:bodyPr wrap="square">
            <a:spAutoFit/>
          </a:bodyPr>
          <a:lstStyle/>
          <a:p>
            <a:pPr marL="285750" indent="-285750" algn="just">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难点问题</a:t>
            </a:r>
            <a:r>
              <a:rPr lang="en-US" altLang="zh-CN" b="1"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：在功率优化与用户连接的训练过程中，功率更新会导致用户连接网络输入特征动态变化，模型在学习新功率分配规律时容易</a:t>
            </a:r>
            <a:r>
              <a:rPr lang="zh-CN" altLang="en-US" b="1" dirty="0">
                <a:solidFill>
                  <a:srgbClr val="C00000"/>
                </a:solidFill>
                <a:latin typeface="微软雅黑" panose="020B0503020204020204" pitchFamily="34" charset="-122"/>
                <a:ea typeface="微软雅黑" panose="020B0503020204020204" pitchFamily="34" charset="-122"/>
              </a:rPr>
              <a:t>遗忘已学知识</a:t>
            </a:r>
            <a:r>
              <a:rPr lang="zh-CN" altLang="en-US" dirty="0">
                <a:latin typeface="微软雅黑" panose="020B0503020204020204" pitchFamily="34" charset="-122"/>
                <a:ea typeface="微软雅黑" panose="020B0503020204020204" pitchFamily="34" charset="-122"/>
              </a:rPr>
              <a:t>，影响网络的协同稳定性。</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1451" y="2700496"/>
            <a:ext cx="11831682" cy="646331"/>
          </a:xfrm>
          <a:prstGeom prst="rect">
            <a:avLst/>
          </a:prstGeom>
          <a:noFill/>
        </p:spPr>
        <p:txBody>
          <a:bodyPr wrap="square">
            <a:spAutoFit/>
          </a:bodyPr>
          <a:lstStyle/>
          <a:p>
            <a:pPr marL="285750" indent="-285750" algn="just">
              <a:spcAft>
                <a:spcPts val="600"/>
              </a:spcAft>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解决策略</a:t>
            </a:r>
            <a:r>
              <a:rPr lang="en-US" altLang="zh-CN" b="1"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：为缓解网络在持续功率更新过程中产生的旧知识遗忘问题，本模块设计了一种</a:t>
            </a:r>
            <a:r>
              <a:rPr lang="zh-CN" altLang="en-US" b="1" dirty="0">
                <a:solidFill>
                  <a:srgbClr val="C00000"/>
                </a:solidFill>
                <a:latin typeface="微软雅黑" panose="020B0503020204020204" pitchFamily="34" charset="-122"/>
                <a:ea typeface="微软雅黑" panose="020B0503020204020204" pitchFamily="34" charset="-122"/>
              </a:rPr>
              <a:t>基于</a:t>
            </a:r>
            <a:r>
              <a:rPr lang="en-US" altLang="zh-CN" b="1" dirty="0">
                <a:solidFill>
                  <a:srgbClr val="C00000"/>
                </a:solidFill>
                <a:latin typeface="微软雅黑" panose="020B0503020204020204" pitchFamily="34" charset="-122"/>
                <a:ea typeface="微软雅黑" panose="020B0503020204020204" pitchFamily="34" charset="-122"/>
              </a:rPr>
              <a:t>Fisher</a:t>
            </a:r>
            <a:r>
              <a:rPr lang="zh-CN" altLang="en-US" b="1" dirty="0">
                <a:solidFill>
                  <a:srgbClr val="C00000"/>
                </a:solidFill>
                <a:latin typeface="微软雅黑" panose="020B0503020204020204" pitchFamily="34" charset="-122"/>
                <a:ea typeface="微软雅黑" panose="020B0503020204020204" pitchFamily="34" charset="-122"/>
              </a:rPr>
              <a:t>信息的参数正则化约束</a:t>
            </a:r>
            <a:r>
              <a:rPr lang="zh-CN" altLang="en-US" dirty="0">
                <a:latin typeface="微软雅黑" panose="020B0503020204020204" pitchFamily="34" charset="-122"/>
                <a:ea typeface="微软雅黑" panose="020B0503020204020204" pitchFamily="34" charset="-122"/>
              </a:rPr>
              <a:t>。</a:t>
            </a:r>
            <a:endParaRPr lang="en-US" altLang="zh-CN" b="1" u="sng" dirty="0">
              <a:solidFill>
                <a:srgbClr val="FF0000"/>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264915" y="5895904"/>
            <a:ext cx="9088126" cy="728982"/>
          </a:xfrm>
          <a:prstGeom prst="rect">
            <a:avLst/>
          </a:prstGeom>
          <a:noFill/>
          <a:ln w="28575">
            <a:solidFill>
              <a:srgbClr val="C00000"/>
            </a:solidFill>
          </a:ln>
        </p:spPr>
        <p:txBody>
          <a:bodyPr wrap="square">
            <a:spAutoFit/>
          </a:bodyPr>
          <a:lstStyle/>
          <a:p>
            <a:pPr algn="just">
              <a:lnSpc>
                <a:spcPct val="120000"/>
              </a:lnSpc>
            </a:pPr>
            <a:r>
              <a:rPr lang="zh-CN" altLang="en-US" b="1" dirty="0">
                <a:latin typeface="微软雅黑" panose="020B0503020204020204" pitchFamily="34" charset="-122"/>
                <a:ea typeface="微软雅黑" panose="020B0503020204020204" pitchFamily="34" charset="-122"/>
              </a:rPr>
              <a:t>创新点：</a:t>
            </a:r>
            <a:r>
              <a:rPr lang="zh-CN" altLang="en-US" dirty="0">
                <a:latin typeface="微软雅黑" panose="020B0503020204020204" pitchFamily="34" charset="-122"/>
                <a:ea typeface="微软雅黑" panose="020B0503020204020204" pitchFamily="34" charset="-122"/>
              </a:rPr>
              <a:t>针对功率动态更新导致的知识遗忘问题，设计了基于</a:t>
            </a:r>
            <a:r>
              <a:rPr lang="en-US" altLang="zh-CN" dirty="0">
                <a:latin typeface="微软雅黑" panose="020B0503020204020204" pitchFamily="34" charset="-122"/>
                <a:ea typeface="微软雅黑" panose="020B0503020204020204" pitchFamily="34" charset="-122"/>
              </a:rPr>
              <a:t>Fisher</a:t>
            </a:r>
            <a:r>
              <a:rPr lang="zh-CN" altLang="en-US" dirty="0">
                <a:latin typeface="微软雅黑" panose="020B0503020204020204" pitchFamily="34" charset="-122"/>
                <a:ea typeface="微软雅黑" panose="020B0503020204020204" pitchFamily="34" charset="-122"/>
              </a:rPr>
              <a:t>信息的参数正则化约束，通过限制关键参数的更新幅度，实现用户连接网络在持续学习过程中的旧知识保持。</a:t>
            </a:r>
            <a:endParaRPr lang="zh-CN" altLang="en-US"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6467720" y="3863630"/>
            <a:ext cx="3661799" cy="1726178"/>
          </a:xfrm>
          <a:prstGeom prst="rect">
            <a:avLst/>
          </a:prstGeom>
          <a:noFill/>
        </p:spPr>
        <p:txBody>
          <a:bodyPr wrap="square">
            <a:spAutoFit/>
          </a:bodyPr>
          <a:lstStyle/>
          <a:p>
            <a:pPr algn="just">
              <a:lnSpc>
                <a:spcPct val="120000"/>
              </a:lnSpc>
            </a:pPr>
            <a:r>
              <a:rPr lang="zh-CN" altLang="en-US" dirty="0">
                <a:latin typeface="微软雅黑" panose="020B0503020204020204" pitchFamily="34" charset="-122"/>
                <a:ea typeface="微软雅黑" panose="020B0503020204020204" pitchFamily="34" charset="-122"/>
              </a:rPr>
              <a:t>如左图所示，我们希望通过引入参数正则化约束</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红色线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，使模型在收敛后能够位于</a:t>
            </a:r>
            <a:r>
              <a:rPr lang="zh-CN" altLang="en-US" dirty="0">
                <a:solidFill>
                  <a:srgbClr val="C00000"/>
                </a:solidFill>
                <a:latin typeface="微软雅黑" panose="020B0503020204020204" pitchFamily="34" charset="-122"/>
                <a:ea typeface="微软雅黑" panose="020B0503020204020204" pitchFamily="34" charset="-122"/>
              </a:rPr>
              <a:t>旧任务</a:t>
            </a:r>
            <a:r>
              <a:rPr lang="en-US" altLang="zh-CN" dirty="0">
                <a:solidFill>
                  <a:srgbClr val="C00000"/>
                </a:solidFill>
                <a:latin typeface="微软雅黑" panose="020B0503020204020204" pitchFamily="34" charset="-122"/>
                <a:ea typeface="微软雅黑" panose="020B0503020204020204" pitchFamily="34" charset="-122"/>
              </a:rPr>
              <a:t>A</a:t>
            </a:r>
            <a:r>
              <a:rPr lang="zh-CN" altLang="en-US" dirty="0">
                <a:solidFill>
                  <a:srgbClr val="C00000"/>
                </a:solidFill>
                <a:latin typeface="微软雅黑" panose="020B0503020204020204" pitchFamily="34" charset="-122"/>
                <a:ea typeface="微软雅黑" panose="020B0503020204020204" pitchFamily="34" charset="-122"/>
              </a:rPr>
              <a:t>和新任务</a:t>
            </a:r>
            <a:r>
              <a:rPr lang="en-US" altLang="zh-CN" dirty="0">
                <a:solidFill>
                  <a:srgbClr val="C00000"/>
                </a:solidFill>
                <a:latin typeface="微软雅黑" panose="020B0503020204020204" pitchFamily="34" charset="-122"/>
                <a:ea typeface="微软雅黑" panose="020B0503020204020204" pitchFamily="34" charset="-122"/>
              </a:rPr>
              <a:t>B</a:t>
            </a:r>
            <a:r>
              <a:rPr lang="zh-CN" altLang="en-US" dirty="0">
                <a:solidFill>
                  <a:srgbClr val="C00000"/>
                </a:solidFill>
                <a:latin typeface="微软雅黑" panose="020B0503020204020204" pitchFamily="34" charset="-122"/>
                <a:ea typeface="微软雅黑" panose="020B0503020204020204" pitchFamily="34" charset="-122"/>
              </a:rPr>
              <a:t>解空间的交集</a:t>
            </a:r>
            <a:r>
              <a:rPr lang="zh-CN" altLang="en-US" dirty="0">
                <a:latin typeface="微软雅黑" panose="020B0503020204020204" pitchFamily="34" charset="-122"/>
                <a:ea typeface="微软雅黑" panose="020B0503020204020204" pitchFamily="34" charset="-122"/>
              </a:rPr>
              <a:t>，从而兼顾对旧知识的保持与对新知识的适应。</a:t>
            </a:r>
            <a:endParaRPr lang="zh-CN" altLang="en-US" dirty="0">
              <a:latin typeface="微软雅黑" panose="020B0503020204020204" pitchFamily="34" charset="-122"/>
              <a:ea typeface="微软雅黑" panose="020B0503020204020204" pitchFamily="34" charset="-122"/>
            </a:endParaRPr>
          </a:p>
        </p:txBody>
      </p:sp>
      <p:grpSp>
        <p:nvGrpSpPr>
          <p:cNvPr id="29" name="组合 28"/>
          <p:cNvGrpSpPr/>
          <p:nvPr/>
        </p:nvGrpSpPr>
        <p:grpSpPr>
          <a:xfrm>
            <a:off x="2554107" y="3557534"/>
            <a:ext cx="4096415" cy="2338370"/>
            <a:chOff x="3844427" y="3557534"/>
            <a:chExt cx="4096415" cy="2338370"/>
          </a:xfrm>
        </p:grpSpPr>
        <p:pic>
          <p:nvPicPr>
            <p:cNvPr id="22" name="图片 21"/>
            <p:cNvPicPr>
              <a:picLocks noChangeAspect="1"/>
            </p:cNvPicPr>
            <p:nvPr/>
          </p:nvPicPr>
          <p:blipFill>
            <a:blip r:embed="rId1">
              <a:clrChange>
                <a:clrFrom>
                  <a:srgbClr val="FFFFFF"/>
                </a:clrFrom>
                <a:clrTo>
                  <a:srgbClr val="FFFFFF">
                    <a:alpha val="0"/>
                  </a:srgbClr>
                </a:clrTo>
              </a:clrChange>
            </a:blip>
            <a:stretch>
              <a:fillRect/>
            </a:stretch>
          </p:blipFill>
          <p:spPr>
            <a:xfrm>
              <a:off x="3844427" y="3557534"/>
              <a:ext cx="4096415" cy="2338370"/>
            </a:xfrm>
            <a:prstGeom prst="rect">
              <a:avLst/>
            </a:prstGeom>
          </p:spPr>
        </p:pic>
        <p:sp>
          <p:nvSpPr>
            <p:cNvPr id="28" name="矩形 27"/>
            <p:cNvSpPr/>
            <p:nvPr/>
          </p:nvSpPr>
          <p:spPr>
            <a:xfrm>
              <a:off x="6817360" y="3791782"/>
              <a:ext cx="477520" cy="206024"/>
            </a:xfrm>
            <a:prstGeom prst="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715760" y="3774976"/>
              <a:ext cx="726440" cy="284693"/>
            </a:xfrm>
            <a:prstGeom prst="rect">
              <a:avLst/>
            </a:prstGeom>
            <a:noFill/>
          </p:spPr>
          <p:txBody>
            <a:bodyPr wrap="square">
              <a:spAutoFit/>
            </a:bodyPr>
            <a:lstStyle/>
            <a:p>
              <a:r>
                <a:rPr lang="en-US" altLang="zh-CN" sz="1250" dirty="0">
                  <a:latin typeface="微软雅黑" panose="020B0503020204020204" pitchFamily="34" charset="-122"/>
                  <a:ea typeface="微软雅黑" panose="020B0503020204020204" pitchFamily="34" charset="-122"/>
                </a:rPr>
                <a:t>Ours</a:t>
              </a:r>
              <a:endParaRPr lang="zh-CN" altLang="en-US" sz="1250" dirty="0"/>
            </a:p>
          </p:txBody>
        </p:sp>
      </p:grpSp>
      <p:sp>
        <p:nvSpPr>
          <p:cNvPr id="2" name="灯片编号占位符 1"/>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7326162"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1</a:t>
            </a:r>
            <a:endParaRPr lang="zh-CN" altLang="en-US" dirty="0"/>
          </a:p>
        </p:txBody>
      </p:sp>
      <p:sp>
        <p:nvSpPr>
          <p:cNvPr id="7" name="标题 15"/>
          <p:cNvSpPr txBox="1"/>
          <p:nvPr/>
        </p:nvSpPr>
        <p:spPr>
          <a:xfrm>
            <a:off x="11452" y="962096"/>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rPr>
              <a:t>GNN</a:t>
            </a:r>
            <a:r>
              <a:rPr lang="zh-CN" altLang="en-US" sz="2800" b="1" dirty="0">
                <a:solidFill>
                  <a:srgbClr val="203864"/>
                </a:solidFill>
                <a:latin typeface="微软雅黑" panose="020B0503020204020204" pitchFamily="34" charset="-122"/>
                <a:ea typeface="微软雅黑" panose="020B0503020204020204" pitchFamily="34" charset="-122"/>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rPr>
              <a:t>CSR</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86070" y="1447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2810" y="1464126"/>
            <a:ext cx="3096466" cy="525657"/>
          </a:xfrm>
          <a:prstGeom prst="rect">
            <a:avLst/>
          </a:prstGeom>
          <a:noFill/>
        </p:spPr>
        <p:txBody>
          <a:bodyPr wrap="square" rtlCol="0">
            <a:spAutoFit/>
          </a:bodyPr>
          <a:lstStyle/>
          <a:p>
            <a:pPr marL="171450" indent="-171450">
              <a:lnSpc>
                <a:spcPct val="130000"/>
              </a:lnSpc>
              <a:buFont typeface="Wingdings" panose="05000000000000000000" pitchFamily="2" charset="2"/>
              <a:buChar char="Ø"/>
            </a:pPr>
            <a:r>
              <a:rPr kumimoji="1" lang="zh-CN" altLang="en-US" sz="2000" b="1" dirty="0">
                <a:solidFill>
                  <a:srgbClr val="203864"/>
                </a:solidFill>
                <a:latin typeface="微软雅黑" panose="020B0503020204020204" pitchFamily="34" charset="-122"/>
                <a:ea typeface="微软雅黑" panose="020B0503020204020204" pitchFamily="34" charset="-122"/>
              </a:rPr>
              <a:t> </a:t>
            </a:r>
            <a:r>
              <a:rPr kumimoji="1" lang="zh-CN" altLang="en-US" sz="2400" b="1" dirty="0">
                <a:solidFill>
                  <a:srgbClr val="203864"/>
                </a:solidFill>
                <a:latin typeface="微软雅黑" panose="020B0503020204020204" pitchFamily="34" charset="-122"/>
                <a:ea typeface="微软雅黑" panose="020B0503020204020204" pitchFamily="34" charset="-122"/>
              </a:rPr>
              <a:t>用户连接模块设计</a:t>
            </a:r>
            <a:endParaRPr kumimoji="1" lang="zh-CN" altLang="en-US" sz="2000" b="1" dirty="0">
              <a:solidFill>
                <a:srgbClr val="20386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86070" y="2043306"/>
            <a:ext cx="2497807"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训练阶段</a:t>
            </a:r>
            <a:endParaRPr lang="zh-CN" altLang="en-US" b="1" dirty="0">
              <a:latin typeface="微软雅黑" panose="020B0503020204020204" pitchFamily="34" charset="-122"/>
              <a:ea typeface="微软雅黑" panose="020B0503020204020204" pitchFamily="34" charset="-122"/>
            </a:endParaRPr>
          </a:p>
        </p:txBody>
      </p:sp>
      <p:sp>
        <p:nvSpPr>
          <p:cNvPr id="141" name="文本框 140"/>
          <p:cNvSpPr txBox="1"/>
          <p:nvPr/>
        </p:nvSpPr>
        <p:spPr>
          <a:xfrm>
            <a:off x="394663" y="2395306"/>
            <a:ext cx="4655255" cy="369332"/>
          </a:xfrm>
          <a:prstGeom prst="rect">
            <a:avLst/>
          </a:prstGeom>
          <a:noFill/>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Fisher</a:t>
            </a:r>
            <a:r>
              <a:rPr lang="zh-CN" altLang="en-US" dirty="0">
                <a:latin typeface="微软雅黑" panose="020B0503020204020204" pitchFamily="34" charset="-122"/>
                <a:ea typeface="微软雅黑" panose="020B0503020204020204" pitchFamily="34" charset="-122"/>
              </a:rPr>
              <a:t>信息的参数正则化约束</a:t>
            </a:r>
            <a:endParaRPr lang="zh-CN" altLang="en-US" dirty="0"/>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338525" y="2654598"/>
            <a:ext cx="3368772" cy="1923007"/>
          </a:xfrm>
          <a:prstGeom prst="rect">
            <a:avLst/>
          </a:prstGeom>
        </p:spPr>
      </p:pic>
      <p:sp>
        <p:nvSpPr>
          <p:cNvPr id="23" name="文本框 22"/>
          <p:cNvSpPr txBox="1"/>
          <p:nvPr/>
        </p:nvSpPr>
        <p:spPr>
          <a:xfrm>
            <a:off x="5141808" y="1932819"/>
            <a:ext cx="6755784" cy="646331"/>
          </a:xfrm>
          <a:prstGeom prst="rect">
            <a:avLst/>
          </a:prstGeom>
          <a:noFill/>
        </p:spPr>
        <p:txBody>
          <a:bodyPr wrap="square">
            <a:spAutoFit/>
          </a:bodyPr>
          <a:lstStyle/>
          <a:p>
            <a:pPr algn="just"/>
            <a:r>
              <a:rPr lang="zh-CN" altLang="en-US" b="0" i="0" dirty="0">
                <a:solidFill>
                  <a:srgbClr val="121212"/>
                </a:solidFill>
                <a:effectLst/>
                <a:latin typeface="微软雅黑" panose="020B0503020204020204" pitchFamily="34" charset="-122"/>
                <a:ea typeface="微软雅黑" panose="020B0503020204020204" pitchFamily="34" charset="-122"/>
              </a:rPr>
              <a:t>如果按照贝叶斯方法来学习参数的话，贝叶斯方法希望估计出参数的后验分布：</a:t>
            </a:r>
            <a:endParaRPr lang="zh-CN" altLang="en-US" dirty="0">
              <a:latin typeface="微软雅黑" panose="020B0503020204020204" pitchFamily="34" charset="-122"/>
              <a:ea typeface="微软雅黑" panose="020B0503020204020204" pitchFamily="34" charset="-122"/>
            </a:endParaRPr>
          </a:p>
        </p:txBody>
      </p:sp>
      <p:grpSp>
        <p:nvGrpSpPr>
          <p:cNvPr id="30" name="组合 29"/>
          <p:cNvGrpSpPr/>
          <p:nvPr/>
        </p:nvGrpSpPr>
        <p:grpSpPr>
          <a:xfrm>
            <a:off x="74517" y="4546546"/>
            <a:ext cx="4824929" cy="2053519"/>
            <a:chOff x="6277644" y="4549676"/>
            <a:chExt cx="4824929" cy="2053519"/>
          </a:xfrm>
        </p:grpSpPr>
        <p:grpSp>
          <p:nvGrpSpPr>
            <p:cNvPr id="28" name="组合 27"/>
            <p:cNvGrpSpPr/>
            <p:nvPr/>
          </p:nvGrpSpPr>
          <p:grpSpPr>
            <a:xfrm>
              <a:off x="6277644" y="4549676"/>
              <a:ext cx="4824929" cy="1387054"/>
              <a:chOff x="2809101" y="1951129"/>
              <a:chExt cx="4824929" cy="1387054"/>
            </a:xfrm>
          </p:grpSpPr>
          <p:graphicFrame>
            <p:nvGraphicFramePr>
              <p:cNvPr id="9" name="对象 8"/>
              <p:cNvGraphicFramePr>
                <a:graphicFrameLocks noChangeAspect="1"/>
              </p:cNvGraphicFramePr>
              <p:nvPr/>
            </p:nvGraphicFramePr>
            <p:xfrm>
              <a:off x="4021623" y="2254081"/>
              <a:ext cx="3528217" cy="666919"/>
            </p:xfrm>
            <a:graphic>
              <a:graphicData uri="http://schemas.openxmlformats.org/presentationml/2006/ole">
                <mc:AlternateContent xmlns:mc="http://schemas.openxmlformats.org/markup-compatibility/2006">
                  <mc:Choice xmlns:v="urn:schemas-microsoft-com:vml" Requires="v">
                    <p:oleObj spid="_x0000_s6648" name="Equation" r:id="rId2" imgW="49987200" imgH="9448800" progId="Equation.DSMT4">
                      <p:embed/>
                    </p:oleObj>
                  </mc:Choice>
                  <mc:Fallback>
                    <p:oleObj name="Equation" r:id="rId2" imgW="49987200" imgH="9448800" progId="Equation.DSMT4">
                      <p:embed/>
                      <p:pic>
                        <p:nvPicPr>
                          <p:cNvPr id="0" name="对象 7"/>
                          <p:cNvPicPr/>
                          <p:nvPr/>
                        </p:nvPicPr>
                        <p:blipFill>
                          <a:blip r:embed="rId3"/>
                          <a:stretch>
                            <a:fillRect/>
                          </a:stretch>
                        </p:blipFill>
                        <p:spPr>
                          <a:xfrm>
                            <a:off x="4021623" y="2254081"/>
                            <a:ext cx="3528217" cy="666919"/>
                          </a:xfrm>
                          <a:prstGeom prst="rect">
                            <a:avLst/>
                          </a:prstGeom>
                        </p:spPr>
                      </p:pic>
                    </p:oleObj>
                  </mc:Fallback>
                </mc:AlternateContent>
              </a:graphicData>
            </a:graphic>
          </p:graphicFrame>
          <p:sp>
            <p:nvSpPr>
              <p:cNvPr id="8" name="矩形 7"/>
              <p:cNvSpPr/>
              <p:nvPr/>
            </p:nvSpPr>
            <p:spPr>
              <a:xfrm>
                <a:off x="6468537" y="2410472"/>
                <a:ext cx="1037426" cy="31609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flipV="1">
                <a:off x="4699000" y="2741635"/>
                <a:ext cx="345077" cy="256979"/>
              </a:xfrm>
              <a:prstGeom prst="straightConnector1">
                <a:avLst/>
              </a:prstGeom>
              <a:noFill/>
              <a:ln w="6350" cap="flat" cmpd="sng" algn="ctr">
                <a:solidFill>
                  <a:srgbClr val="C00000"/>
                </a:solidFill>
                <a:prstDash val="solid"/>
                <a:miter lim="800000"/>
                <a:tailEnd type="triangle"/>
              </a:ln>
              <a:effectLst/>
            </p:spPr>
          </p:cxnSp>
          <p:cxnSp>
            <p:nvCxnSpPr>
              <p:cNvPr id="11" name="直接箭头连接符 10"/>
              <p:cNvCxnSpPr/>
              <p:nvPr/>
            </p:nvCxnSpPr>
            <p:spPr>
              <a:xfrm flipH="1" flipV="1">
                <a:off x="6342975" y="2760983"/>
                <a:ext cx="1" cy="237631"/>
              </a:xfrm>
              <a:prstGeom prst="straightConnector1">
                <a:avLst/>
              </a:prstGeom>
              <a:noFill/>
              <a:ln w="6350" cap="flat" cmpd="sng" algn="ctr">
                <a:solidFill>
                  <a:srgbClr val="C00000"/>
                </a:solidFill>
                <a:prstDash val="solid"/>
                <a:miter lim="800000"/>
                <a:tailEnd type="triangle"/>
              </a:ln>
              <a:effectLst/>
            </p:spPr>
          </p:cxnSp>
          <p:sp>
            <p:nvSpPr>
              <p:cNvPr id="15" name="文本框 14"/>
              <p:cNvSpPr txBox="1"/>
              <p:nvPr/>
            </p:nvSpPr>
            <p:spPr>
              <a:xfrm>
                <a:off x="2809101" y="2968851"/>
                <a:ext cx="2797536" cy="369332"/>
              </a:xfrm>
              <a:prstGeom prst="rect">
                <a:avLst/>
              </a:prstGeom>
              <a:noFill/>
            </p:spPr>
            <p:txBody>
              <a:bodyPr wrap="square">
                <a:spAutoFit/>
              </a:bodyPr>
              <a:lstStyle/>
              <a:p>
                <a:r>
                  <a:rPr lang="zh-CN" altLang="en-US" b="0" i="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新任务的</a:t>
                </a:r>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系统吞吐量</a:t>
                </a:r>
                <a:r>
                  <a:rPr lang="zh-CN" altLang="en-US" b="0" i="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损失</a:t>
                </a:r>
                <a:endParaRPr lang="zh-CN" altLang="en-US" dirty="0"/>
              </a:p>
            </p:txBody>
          </p:sp>
          <p:sp>
            <p:nvSpPr>
              <p:cNvPr id="18" name="文本框 17"/>
              <p:cNvSpPr txBox="1"/>
              <p:nvPr/>
            </p:nvSpPr>
            <p:spPr>
              <a:xfrm>
                <a:off x="5502077" y="2957788"/>
                <a:ext cx="2047764"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参数重要程度权重</a:t>
                </a:r>
                <a:endParaRPr lang="zh-CN" altLang="en-US" dirty="0">
                  <a:latin typeface="微软雅黑" panose="020B0503020204020204" pitchFamily="34" charset="-122"/>
                  <a:ea typeface="微软雅黑" panose="020B0503020204020204" pitchFamily="34" charset="-122"/>
                </a:endParaRPr>
              </a:p>
            </p:txBody>
          </p:sp>
          <p:cxnSp>
            <p:nvCxnSpPr>
              <p:cNvPr id="19" name="直接箭头连接符 18"/>
              <p:cNvCxnSpPr/>
              <p:nvPr/>
            </p:nvCxnSpPr>
            <p:spPr>
              <a:xfrm>
                <a:off x="6468537" y="2281358"/>
                <a:ext cx="234271" cy="100537"/>
              </a:xfrm>
              <a:prstGeom prst="straightConnector1">
                <a:avLst/>
              </a:prstGeom>
              <a:noFill/>
              <a:ln w="6350" cap="flat" cmpd="sng" algn="ctr">
                <a:solidFill>
                  <a:srgbClr val="C00000"/>
                </a:solidFill>
                <a:prstDash val="solid"/>
                <a:miter lim="800000"/>
                <a:tailEnd type="triangle"/>
              </a:ln>
              <a:effectLst/>
            </p:spPr>
          </p:cxnSp>
          <p:sp>
            <p:nvSpPr>
              <p:cNvPr id="21" name="文本框 20"/>
              <p:cNvSpPr txBox="1"/>
              <p:nvPr/>
            </p:nvSpPr>
            <p:spPr>
              <a:xfrm>
                <a:off x="5318397" y="1951129"/>
                <a:ext cx="2315633"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参数更新幅度的平方</a:t>
                </a:r>
                <a:endParaRPr lang="zh-CN" altLang="en-US" dirty="0">
                  <a:latin typeface="微软雅黑" panose="020B0503020204020204" pitchFamily="34" charset="-122"/>
                  <a:ea typeface="微软雅黑" panose="020B0503020204020204" pitchFamily="34" charset="-122"/>
                </a:endParaRPr>
              </a:p>
            </p:txBody>
          </p:sp>
        </p:grpSp>
        <p:sp>
          <p:nvSpPr>
            <p:cNvPr id="29" name="文本框 28"/>
            <p:cNvSpPr txBox="1"/>
            <p:nvPr/>
          </p:nvSpPr>
          <p:spPr>
            <a:xfrm>
              <a:off x="6883846" y="5956864"/>
              <a:ext cx="4105039" cy="646331"/>
            </a:xfrm>
            <a:prstGeom prst="rect">
              <a:avLst/>
            </a:prstGeom>
            <a:noFill/>
          </p:spPr>
          <p:txBody>
            <a:bodyPr wrap="square">
              <a:spAutoFit/>
            </a:bodyPr>
            <a:lstStyle/>
            <a:p>
              <a:r>
                <a:rPr lang="zh-CN" altLang="en-US" dirty="0">
                  <a:solidFill>
                    <a:srgbClr val="C00000"/>
                  </a:solidFill>
                  <a:latin typeface="微软雅黑" panose="020B0503020204020204" pitchFamily="34" charset="-122"/>
                  <a:ea typeface="微软雅黑" panose="020B0503020204020204" pitchFamily="34" charset="-122"/>
                </a:rPr>
                <a:t>核心思想：对旧任务重要程度高的参数施加较大的惩罚权重，限制其更新幅度。</a:t>
              </a:r>
              <a:endParaRPr lang="zh-CN" altLang="en-US" dirty="0">
                <a:solidFill>
                  <a:srgbClr val="C00000"/>
                </a:solidFill>
                <a:latin typeface="微软雅黑" panose="020B0503020204020204" pitchFamily="34" charset="-122"/>
                <a:ea typeface="微软雅黑" panose="020B0503020204020204" pitchFamily="34" charset="-122"/>
              </a:endParaRPr>
            </a:p>
          </p:txBody>
        </p:sp>
      </p:grpSp>
      <p:cxnSp>
        <p:nvCxnSpPr>
          <p:cNvPr id="31" name="直接连接符 30"/>
          <p:cNvCxnSpPr/>
          <p:nvPr/>
        </p:nvCxnSpPr>
        <p:spPr>
          <a:xfrm>
            <a:off x="5141807" y="1989783"/>
            <a:ext cx="0" cy="4797108"/>
          </a:xfrm>
          <a:prstGeom prst="line">
            <a:avLst/>
          </a:prstGeom>
          <a:ln w="38100">
            <a:solidFill>
              <a:srgbClr val="203864"/>
            </a:solidFill>
            <a:prstDash val="dashDot"/>
          </a:ln>
        </p:spPr>
        <p:style>
          <a:lnRef idx="1">
            <a:schemeClr val="accent1"/>
          </a:lnRef>
          <a:fillRef idx="0">
            <a:schemeClr val="accent1"/>
          </a:fillRef>
          <a:effectRef idx="0">
            <a:schemeClr val="accent1"/>
          </a:effectRef>
          <a:fontRef idx="minor">
            <a:schemeClr val="tx1"/>
          </a:fontRef>
        </p:style>
      </p:cxnSp>
      <p:graphicFrame>
        <p:nvGraphicFramePr>
          <p:cNvPr id="34" name="对象 33"/>
          <p:cNvGraphicFramePr>
            <a:graphicFrameLocks noChangeAspect="1"/>
          </p:cNvGraphicFramePr>
          <p:nvPr/>
        </p:nvGraphicFramePr>
        <p:xfrm>
          <a:off x="7650480" y="4495800"/>
          <a:ext cx="914400" cy="185738"/>
        </p:xfrm>
        <a:graphic>
          <a:graphicData uri="http://schemas.openxmlformats.org/presentationml/2006/ole">
            <mc:AlternateContent xmlns:mc="http://schemas.openxmlformats.org/markup-compatibility/2006">
              <mc:Choice xmlns:v="urn:schemas-microsoft-com:vml" Requires="v">
                <p:oleObj spid="_x0000_s6649" name="Equation" r:id="rId4" imgW="2438400" imgH="3962400" progId="Equation.DSMT4">
                  <p:embed/>
                </p:oleObj>
              </mc:Choice>
              <mc:Fallback>
                <p:oleObj name="Equation" r:id="rId4" imgW="2438400" imgH="3962400" progId="Equation.DSMT4">
                  <p:embed/>
                  <p:pic>
                    <p:nvPicPr>
                      <p:cNvPr id="0" name="图片 6171"/>
                      <p:cNvPicPr/>
                      <p:nvPr/>
                    </p:nvPicPr>
                    <p:blipFill>
                      <a:blip r:embed="rId5"/>
                      <a:stretch>
                        <a:fillRect/>
                      </a:stretch>
                    </p:blipFill>
                    <p:spPr>
                      <a:xfrm>
                        <a:off x="7650480" y="4495800"/>
                        <a:ext cx="914400" cy="185738"/>
                      </a:xfrm>
                      <a:prstGeom prst="rect">
                        <a:avLst/>
                      </a:prstGeom>
                    </p:spPr>
                  </p:pic>
                </p:oleObj>
              </mc:Fallback>
            </mc:AlternateContent>
          </a:graphicData>
        </a:graphic>
      </p:graphicFrame>
      <p:graphicFrame>
        <p:nvGraphicFramePr>
          <p:cNvPr id="36" name="对象 35"/>
          <p:cNvGraphicFramePr>
            <a:graphicFrameLocks noChangeAspect="1"/>
          </p:cNvGraphicFramePr>
          <p:nvPr/>
        </p:nvGraphicFramePr>
        <p:xfrm>
          <a:off x="6275388" y="2555875"/>
          <a:ext cx="4914900" cy="558800"/>
        </p:xfrm>
        <a:graphic>
          <a:graphicData uri="http://schemas.openxmlformats.org/presentationml/2006/ole">
            <mc:AlternateContent xmlns:mc="http://schemas.openxmlformats.org/markup-compatibility/2006">
              <mc:Choice xmlns:v="urn:schemas-microsoft-com:vml" Requires="v">
                <p:oleObj spid="_x0000_s6650" name="Equation" r:id="rId6" imgW="117957600" imgH="13411200" progId="Equation.DSMT4">
                  <p:embed/>
                </p:oleObj>
              </mc:Choice>
              <mc:Fallback>
                <p:oleObj name="Equation" r:id="rId6" imgW="117957600" imgH="13411200" progId="Equation.DSMT4">
                  <p:embed/>
                  <p:pic>
                    <p:nvPicPr>
                      <p:cNvPr id="0" name="图片 6172"/>
                      <p:cNvPicPr/>
                      <p:nvPr/>
                    </p:nvPicPr>
                    <p:blipFill>
                      <a:blip r:embed="rId7"/>
                      <a:stretch>
                        <a:fillRect/>
                      </a:stretch>
                    </p:blipFill>
                    <p:spPr>
                      <a:xfrm>
                        <a:off x="6275388" y="2555875"/>
                        <a:ext cx="4914900" cy="558800"/>
                      </a:xfrm>
                      <a:prstGeom prst="rect">
                        <a:avLst/>
                      </a:prstGeom>
                    </p:spPr>
                  </p:pic>
                </p:oleObj>
              </mc:Fallback>
            </mc:AlternateContent>
          </a:graphicData>
        </a:graphic>
      </p:graphicFrame>
      <p:sp>
        <p:nvSpPr>
          <p:cNvPr id="38" name="文本框 37"/>
          <p:cNvSpPr txBox="1"/>
          <p:nvPr/>
        </p:nvSpPr>
        <p:spPr>
          <a:xfrm>
            <a:off x="5210232" y="3209188"/>
            <a:ext cx="3362524" cy="369332"/>
          </a:xfrm>
          <a:prstGeom prst="rect">
            <a:avLst/>
          </a:prstGeom>
          <a:noFill/>
        </p:spPr>
        <p:txBody>
          <a:bodyPr wrap="square">
            <a:spAutoFit/>
          </a:bodyPr>
          <a:lstStyle/>
          <a:p>
            <a:pPr algn="just"/>
            <a:r>
              <a:rPr lang="zh-CN" altLang="en-US" dirty="0">
                <a:solidFill>
                  <a:srgbClr val="121212"/>
                </a:solidFill>
                <a:latin typeface="微软雅黑" panose="020B0503020204020204" pitchFamily="34" charset="-122"/>
                <a:ea typeface="微软雅黑" panose="020B0503020204020204" pitchFamily="34" charset="-122"/>
              </a:rPr>
              <a:t>对等式两边取对数</a:t>
            </a:r>
            <a:endParaRPr lang="zh-CN" altLang="en-US" dirty="0">
              <a:solidFill>
                <a:srgbClr val="121212"/>
              </a:solidFill>
              <a:latin typeface="微软雅黑" panose="020B0503020204020204" pitchFamily="34" charset="-122"/>
              <a:ea typeface="微软雅黑" panose="020B0503020204020204" pitchFamily="34" charset="-122"/>
            </a:endParaRPr>
          </a:p>
        </p:txBody>
      </p:sp>
      <p:graphicFrame>
        <p:nvGraphicFramePr>
          <p:cNvPr id="39" name="对象 38"/>
          <p:cNvGraphicFramePr>
            <a:graphicFrameLocks noChangeAspect="1"/>
          </p:cNvGraphicFramePr>
          <p:nvPr/>
        </p:nvGraphicFramePr>
        <p:xfrm>
          <a:off x="6434023" y="3578520"/>
          <a:ext cx="4419600" cy="279400"/>
        </p:xfrm>
        <a:graphic>
          <a:graphicData uri="http://schemas.openxmlformats.org/presentationml/2006/ole">
            <mc:AlternateContent xmlns:mc="http://schemas.openxmlformats.org/markup-compatibility/2006">
              <mc:Choice xmlns:v="urn:schemas-microsoft-com:vml" Requires="v">
                <p:oleObj spid="_x0000_s6651" name="Equation" r:id="rId8" imgW="106070400" imgH="6705600" progId="Equation.DSMT4">
                  <p:embed/>
                </p:oleObj>
              </mc:Choice>
              <mc:Fallback>
                <p:oleObj name="Equation" r:id="rId8" imgW="106070400" imgH="6705600" progId="Equation.DSMT4">
                  <p:embed/>
                  <p:pic>
                    <p:nvPicPr>
                      <p:cNvPr id="0" name="图片 6173"/>
                      <p:cNvPicPr/>
                      <p:nvPr/>
                    </p:nvPicPr>
                    <p:blipFill>
                      <a:blip r:embed="rId9"/>
                      <a:stretch>
                        <a:fillRect/>
                      </a:stretch>
                    </p:blipFill>
                    <p:spPr>
                      <a:xfrm>
                        <a:off x="6434023" y="3578520"/>
                        <a:ext cx="4419600" cy="279400"/>
                      </a:xfrm>
                      <a:prstGeom prst="rect">
                        <a:avLst/>
                      </a:prstGeom>
                    </p:spPr>
                  </p:pic>
                </p:oleObj>
              </mc:Fallback>
            </mc:AlternateContent>
          </a:graphicData>
        </a:graphic>
      </p:graphicFrame>
      <p:sp>
        <p:nvSpPr>
          <p:cNvPr id="40" name="矩形 39"/>
          <p:cNvSpPr/>
          <p:nvPr/>
        </p:nvSpPr>
        <p:spPr>
          <a:xfrm>
            <a:off x="7515981" y="3531512"/>
            <a:ext cx="1160762" cy="32640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7195375" y="3874388"/>
            <a:ext cx="1879849" cy="338554"/>
          </a:xfrm>
          <a:prstGeom prst="rect">
            <a:avLst/>
          </a:prstGeom>
          <a:noFill/>
        </p:spPr>
        <p:txBody>
          <a:bodyPr wrap="square">
            <a:spAutoFit/>
          </a:bodyPr>
          <a:lstStyle/>
          <a:p>
            <a:pPr algn="just"/>
            <a:r>
              <a:rPr lang="zh-CN" altLang="en-US" sz="1600" dirty="0">
                <a:solidFill>
                  <a:srgbClr val="121212"/>
                </a:solidFill>
                <a:latin typeface="微软雅黑" panose="020B0503020204020204" pitchFamily="34" charset="-122"/>
                <a:ea typeface="微软雅黑" panose="020B0503020204020204" pitchFamily="34" charset="-122"/>
              </a:rPr>
              <a:t>似然函数</a:t>
            </a:r>
            <a:endParaRPr lang="zh-CN" altLang="en-US" sz="1600" dirty="0">
              <a:solidFill>
                <a:srgbClr val="121212"/>
              </a:solidFill>
              <a:latin typeface="微软雅黑" panose="020B0503020204020204" pitchFamily="34" charset="-122"/>
              <a:ea typeface="微软雅黑" panose="020B0503020204020204" pitchFamily="34" charset="-122"/>
            </a:endParaRPr>
          </a:p>
        </p:txBody>
      </p:sp>
      <p:sp>
        <p:nvSpPr>
          <p:cNvPr id="42" name="矩形 41"/>
          <p:cNvSpPr/>
          <p:nvPr/>
        </p:nvSpPr>
        <p:spPr>
          <a:xfrm>
            <a:off x="8778620" y="3555016"/>
            <a:ext cx="1086349" cy="31937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8872424" y="3881813"/>
            <a:ext cx="1219198" cy="338554"/>
          </a:xfrm>
          <a:prstGeom prst="rect">
            <a:avLst/>
          </a:prstGeom>
          <a:noFill/>
        </p:spPr>
        <p:txBody>
          <a:bodyPr wrap="square">
            <a:spAutoFit/>
          </a:bodyPr>
          <a:lstStyle/>
          <a:p>
            <a:pPr algn="just"/>
            <a:r>
              <a:rPr lang="zh-CN" altLang="en-US" sz="1600" dirty="0">
                <a:solidFill>
                  <a:srgbClr val="121212"/>
                </a:solidFill>
                <a:latin typeface="微软雅黑" panose="020B0503020204020204" pitchFamily="34" charset="-122"/>
                <a:ea typeface="微软雅黑" panose="020B0503020204020204" pitchFamily="34" charset="-122"/>
              </a:rPr>
              <a:t>先验</a:t>
            </a:r>
            <a:endParaRPr lang="zh-CN" altLang="en-US" sz="1600" dirty="0">
              <a:solidFill>
                <a:srgbClr val="121212"/>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5233697" y="4304804"/>
            <a:ext cx="4226067" cy="369332"/>
          </a:xfrm>
          <a:prstGeom prst="rect">
            <a:avLst/>
          </a:prstGeom>
          <a:noFill/>
        </p:spPr>
        <p:txBody>
          <a:bodyPr wrap="square">
            <a:spAutoFit/>
          </a:bodyPr>
          <a:lstStyle/>
          <a:p>
            <a:pPr algn="just"/>
            <a:r>
              <a:rPr lang="zh-CN" altLang="en-US" dirty="0">
                <a:solidFill>
                  <a:srgbClr val="121212"/>
                </a:solidFill>
                <a:latin typeface="微软雅黑" panose="020B0503020204020204" pitchFamily="34" charset="-122"/>
                <a:ea typeface="微软雅黑" panose="020B0503020204020204" pitchFamily="34" charset="-122"/>
              </a:rPr>
              <a:t>优化目标变为最大后验估计：</a:t>
            </a:r>
            <a:endParaRPr lang="zh-CN" altLang="en-US" dirty="0">
              <a:solidFill>
                <a:srgbClr val="121212"/>
              </a:solidFill>
              <a:latin typeface="微软雅黑" panose="020B0503020204020204" pitchFamily="34" charset="-122"/>
              <a:ea typeface="微软雅黑" panose="020B0503020204020204" pitchFamily="34" charset="-122"/>
            </a:endParaRPr>
          </a:p>
        </p:txBody>
      </p:sp>
      <p:graphicFrame>
        <p:nvGraphicFramePr>
          <p:cNvPr id="45" name="对象 44"/>
          <p:cNvGraphicFramePr>
            <a:graphicFrameLocks noChangeAspect="1"/>
          </p:cNvGraphicFramePr>
          <p:nvPr/>
        </p:nvGraphicFramePr>
        <p:xfrm>
          <a:off x="6434023" y="4826975"/>
          <a:ext cx="3048000" cy="939800"/>
        </p:xfrm>
        <a:graphic>
          <a:graphicData uri="http://schemas.openxmlformats.org/presentationml/2006/ole">
            <mc:AlternateContent xmlns:mc="http://schemas.openxmlformats.org/markup-compatibility/2006">
              <mc:Choice xmlns:v="urn:schemas-microsoft-com:vml" Requires="v">
                <p:oleObj spid="_x0000_s6652" name="Equation" r:id="rId10" imgW="73152000" imgH="22555200" progId="Equation.DSMT4">
                  <p:embed/>
                </p:oleObj>
              </mc:Choice>
              <mc:Fallback>
                <p:oleObj name="Equation" r:id="rId10" imgW="73152000" imgH="22555200" progId="Equation.DSMT4">
                  <p:embed/>
                  <p:pic>
                    <p:nvPicPr>
                      <p:cNvPr id="0" name="图片 6174"/>
                      <p:cNvPicPr/>
                      <p:nvPr/>
                    </p:nvPicPr>
                    <p:blipFill>
                      <a:blip r:embed="rId11"/>
                      <a:stretch>
                        <a:fillRect/>
                      </a:stretch>
                    </p:blipFill>
                    <p:spPr>
                      <a:xfrm>
                        <a:off x="6434023" y="4826975"/>
                        <a:ext cx="3048000" cy="939800"/>
                      </a:xfrm>
                      <a:prstGeom prst="rect">
                        <a:avLst/>
                      </a:prstGeom>
                    </p:spPr>
                  </p:pic>
                </p:oleObj>
              </mc:Fallback>
            </mc:AlternateContent>
          </a:graphicData>
        </a:graphic>
      </p:graphicFrame>
      <p:sp>
        <p:nvSpPr>
          <p:cNvPr id="46" name="矩形 45"/>
          <p:cNvSpPr/>
          <p:nvPr/>
        </p:nvSpPr>
        <p:spPr>
          <a:xfrm>
            <a:off x="6690314" y="5410543"/>
            <a:ext cx="2700065" cy="40752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7" name="文本框 46"/>
              <p:cNvSpPr txBox="1"/>
              <p:nvPr/>
            </p:nvSpPr>
            <p:spPr>
              <a:xfrm>
                <a:off x="6232314" y="5818069"/>
                <a:ext cx="4506801" cy="584775"/>
              </a:xfrm>
              <a:prstGeom prst="rect">
                <a:avLst/>
              </a:prstGeom>
              <a:noFill/>
            </p:spPr>
            <p:txBody>
              <a:bodyPr wrap="square">
                <a:spAutoFit/>
              </a:bodyPr>
              <a:lstStyle/>
              <a:p>
                <a:pPr algn="just"/>
                <a:r>
                  <a:rPr lang="zh-CN" altLang="en-US" sz="1600" dirty="0">
                    <a:solidFill>
                      <a:srgbClr val="121212"/>
                    </a:solidFill>
                    <a:latin typeface="微软雅黑" panose="020B0503020204020204" pitchFamily="34" charset="-122"/>
                    <a:ea typeface="微软雅黑" panose="020B0503020204020204" pitchFamily="34" charset="-122"/>
                  </a:rPr>
                  <a:t>一边最小化新任务</a:t>
                </a:r>
                <a14:m>
                  <m:oMath xmlns:m="http://schemas.openxmlformats.org/officeDocument/2006/math">
                    <m:sSub>
                      <m:sSubPr>
                        <m:ctrlPr>
                          <a:rPr lang="en-US" altLang="zh-CN" sz="1600" i="1">
                            <a:solidFill>
                              <a:srgbClr val="121212"/>
                            </a:solidFill>
                            <a:latin typeface="Cambria Math" panose="02040503050406030204" pitchFamily="18" charset="0"/>
                            <a:ea typeface="微软雅黑" panose="020B0503020204020204" pitchFamily="34" charset="-122"/>
                          </a:rPr>
                        </m:ctrlPr>
                      </m:sSubPr>
                      <m:e>
                        <m:r>
                          <a:rPr lang="en-US" altLang="zh-CN" sz="1600">
                            <a:solidFill>
                              <a:srgbClr val="121212"/>
                            </a:solidFill>
                            <a:latin typeface="Cambria Math" panose="02040503050406030204" pitchFamily="18" charset="0"/>
                            <a:ea typeface="微软雅黑" panose="020B0503020204020204" pitchFamily="34" charset="-122"/>
                          </a:rPr>
                          <m:t>𝐷</m:t>
                        </m:r>
                      </m:e>
                      <m:sub>
                        <m:r>
                          <a:rPr lang="en-US" altLang="zh-CN" sz="1600">
                            <a:solidFill>
                              <a:srgbClr val="121212"/>
                            </a:solidFill>
                            <a:latin typeface="Cambria Math" panose="02040503050406030204" pitchFamily="18" charset="0"/>
                            <a:ea typeface="微软雅黑" panose="020B0503020204020204" pitchFamily="34" charset="-122"/>
                          </a:rPr>
                          <m:t>𝐵</m:t>
                        </m:r>
                      </m:sub>
                    </m:sSub>
                  </m:oMath>
                </a14:m>
                <a:r>
                  <a:rPr lang="zh-CN" altLang="en-US" sz="1600" dirty="0">
                    <a:solidFill>
                      <a:srgbClr val="121212"/>
                    </a:solidFill>
                    <a:latin typeface="微软雅黑" panose="020B0503020204020204" pitchFamily="34" charset="-122"/>
                    <a:ea typeface="微软雅黑" panose="020B0503020204020204" pitchFamily="34" charset="-122"/>
                  </a:rPr>
                  <a:t>上的损失函数，</a:t>
                </a:r>
                <a:r>
                  <a:rPr lang="zh-CN" altLang="en-US" sz="1600" dirty="0">
                    <a:solidFill>
                      <a:srgbClr val="C00000"/>
                    </a:solidFill>
                    <a:latin typeface="微软雅黑" panose="020B0503020204020204" pitchFamily="34" charset="-122"/>
                    <a:ea typeface="微软雅黑" panose="020B0503020204020204" pitchFamily="34" charset="-122"/>
                  </a:rPr>
                  <a:t>一边最大化</a:t>
                </a:r>
                <a14:m>
                  <m:oMath xmlns:m="http://schemas.openxmlformats.org/officeDocument/2006/math">
                    <m:sSub>
                      <m:sSubPr>
                        <m:ctrlPr>
                          <a:rPr lang="en-US" altLang="zh-CN" sz="1600" i="1">
                            <a:solidFill>
                              <a:srgbClr val="C00000"/>
                            </a:solidFill>
                            <a:latin typeface="Cambria Math" panose="02040503050406030204" pitchFamily="18" charset="0"/>
                            <a:ea typeface="微软雅黑" panose="020B0503020204020204" pitchFamily="34" charset="-122"/>
                          </a:rPr>
                        </m:ctrlPr>
                      </m:sSubPr>
                      <m:e>
                        <m:r>
                          <a:rPr lang="en-US" altLang="zh-CN" sz="1600">
                            <a:solidFill>
                              <a:srgbClr val="C00000"/>
                            </a:solidFill>
                            <a:latin typeface="Cambria Math" panose="02040503050406030204" pitchFamily="18" charset="0"/>
                            <a:ea typeface="微软雅黑" panose="020B0503020204020204" pitchFamily="34" charset="-122"/>
                          </a:rPr>
                          <m:t>𝐷</m:t>
                        </m:r>
                      </m:e>
                      <m:sub>
                        <m:r>
                          <a:rPr lang="en-US" altLang="zh-CN" sz="1600">
                            <a:solidFill>
                              <a:srgbClr val="C00000"/>
                            </a:solidFill>
                            <a:latin typeface="Cambria Math" panose="02040503050406030204" pitchFamily="18" charset="0"/>
                            <a:ea typeface="微软雅黑" panose="020B0503020204020204" pitchFamily="34" charset="-122"/>
                          </a:rPr>
                          <m:t>𝐴</m:t>
                        </m:r>
                      </m:sub>
                    </m:sSub>
                  </m:oMath>
                </a14:m>
                <a:r>
                  <a:rPr lang="zh-CN" altLang="en-US" sz="1600" dirty="0">
                    <a:solidFill>
                      <a:srgbClr val="C00000"/>
                    </a:solidFill>
                    <a:latin typeface="微软雅黑" panose="020B0503020204020204" pitchFamily="34" charset="-122"/>
                    <a:ea typeface="微软雅黑" panose="020B0503020204020204" pitchFamily="34" charset="-122"/>
                  </a:rPr>
                  <a:t>上的参数后验，从而避免旧任务遗忘的发生</a:t>
                </a:r>
                <a:endParaRPr lang="zh-CN" altLang="en-US" sz="1600" dirty="0">
                  <a:solidFill>
                    <a:srgbClr val="121212"/>
                  </a:solidFill>
                  <a:latin typeface="微软雅黑" panose="020B0503020204020204" pitchFamily="34" charset="-122"/>
                  <a:ea typeface="微软雅黑" panose="020B0503020204020204" pitchFamily="34" charset="-122"/>
                </a:endParaRPr>
              </a:p>
            </p:txBody>
          </p:sp>
        </mc:Choice>
        <mc:Fallback>
          <p:sp>
            <p:nvSpPr>
              <p:cNvPr id="47" name="文本框 46"/>
              <p:cNvSpPr txBox="1">
                <a:spLocks noRot="1" noChangeAspect="1" noMove="1" noResize="1" noEditPoints="1" noAdjustHandles="1" noChangeArrowheads="1" noChangeShapeType="1" noTextEdit="1"/>
              </p:cNvSpPr>
              <p:nvPr/>
            </p:nvSpPr>
            <p:spPr>
              <a:xfrm>
                <a:off x="6232314" y="5818069"/>
                <a:ext cx="4506801" cy="584775"/>
              </a:xfrm>
              <a:prstGeom prst="rect">
                <a:avLst/>
              </a:prstGeom>
              <a:blipFill rotWithShape="1">
                <a:blip r:embed="rId12"/>
                <a:stretch>
                  <a:fillRect l="-9" t="-34" r="14" b="24"/>
                </a:stretch>
              </a:blipFill>
            </p:spPr>
            <p:txBody>
              <a:bodyPr/>
              <a:lstStyle/>
              <a:p>
                <a:r>
                  <a:rPr lang="zh-CN" altLang="en-US">
                    <a:noFill/>
                  </a:rPr>
                  <a:t> </a:t>
                </a:r>
              </a:p>
            </p:txBody>
          </p:sp>
        </mc:Fallback>
      </mc:AlternateContent>
      <p:sp>
        <p:nvSpPr>
          <p:cNvPr id="3" name="文本框 2"/>
          <p:cNvSpPr txBox="1"/>
          <p:nvPr/>
        </p:nvSpPr>
        <p:spPr>
          <a:xfrm>
            <a:off x="9755380" y="2162791"/>
            <a:ext cx="1056469"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可省略</a:t>
            </a:r>
            <a:endParaRPr lang="zh-CN" altLang="en-US" dirty="0">
              <a:latin typeface="微软雅黑" panose="020B0503020204020204" pitchFamily="34" charset="-122"/>
              <a:ea typeface="微软雅黑" panose="020B0503020204020204" pitchFamily="34" charset="-122"/>
            </a:endParaRPr>
          </a:p>
        </p:txBody>
      </p:sp>
      <p:cxnSp>
        <p:nvCxnSpPr>
          <p:cNvPr id="4" name="直接箭头连接符 3"/>
          <p:cNvCxnSpPr/>
          <p:nvPr/>
        </p:nvCxnSpPr>
        <p:spPr>
          <a:xfrm flipH="1">
            <a:off x="10188915" y="2461362"/>
            <a:ext cx="198669" cy="122055"/>
          </a:xfrm>
          <a:prstGeom prst="straightConnector1">
            <a:avLst/>
          </a:prstGeom>
          <a:noFill/>
          <a:ln w="6350" cap="flat" cmpd="sng" algn="ctr">
            <a:solidFill>
              <a:srgbClr val="C00000"/>
            </a:solidFill>
            <a:prstDash val="solid"/>
            <a:miter lim="800000"/>
            <a:tailEnd type="triangle"/>
          </a:ln>
          <a:effectLst/>
        </p:spPr>
      </p:cxnSp>
      <p:sp>
        <p:nvSpPr>
          <p:cNvPr id="6" name="灯片编号占位符 5"/>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7326162"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1</a:t>
            </a:r>
            <a:endParaRPr lang="zh-CN" altLang="en-US" dirty="0"/>
          </a:p>
        </p:txBody>
      </p:sp>
      <p:sp>
        <p:nvSpPr>
          <p:cNvPr id="7" name="标题 15"/>
          <p:cNvSpPr txBox="1"/>
          <p:nvPr/>
        </p:nvSpPr>
        <p:spPr>
          <a:xfrm>
            <a:off x="11452" y="962096"/>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rPr>
              <a:t>GNN</a:t>
            </a:r>
            <a:r>
              <a:rPr lang="zh-CN" altLang="en-US" sz="2800" b="1" dirty="0">
                <a:solidFill>
                  <a:srgbClr val="203864"/>
                </a:solidFill>
                <a:latin typeface="微软雅黑" panose="020B0503020204020204" pitchFamily="34" charset="-122"/>
                <a:ea typeface="微软雅黑" panose="020B0503020204020204" pitchFamily="34" charset="-122"/>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rPr>
              <a:t>CSR</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86070" y="1447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2810" y="1464126"/>
            <a:ext cx="3096466" cy="525657"/>
          </a:xfrm>
          <a:prstGeom prst="rect">
            <a:avLst/>
          </a:prstGeom>
          <a:noFill/>
        </p:spPr>
        <p:txBody>
          <a:bodyPr wrap="square" rtlCol="0">
            <a:spAutoFit/>
          </a:bodyPr>
          <a:lstStyle/>
          <a:p>
            <a:pPr marL="171450" indent="-171450">
              <a:lnSpc>
                <a:spcPct val="130000"/>
              </a:lnSpc>
              <a:buFont typeface="Wingdings" panose="05000000000000000000" pitchFamily="2" charset="2"/>
              <a:buChar char="Ø"/>
            </a:pPr>
            <a:r>
              <a:rPr kumimoji="1" lang="zh-CN" altLang="en-US" sz="2000" b="1" dirty="0">
                <a:solidFill>
                  <a:srgbClr val="203864"/>
                </a:solidFill>
                <a:latin typeface="微软雅黑" panose="020B0503020204020204" pitchFamily="34" charset="-122"/>
                <a:ea typeface="微软雅黑" panose="020B0503020204020204" pitchFamily="34" charset="-122"/>
              </a:rPr>
              <a:t> </a:t>
            </a:r>
            <a:r>
              <a:rPr kumimoji="1" lang="zh-CN" altLang="en-US" sz="2400" b="1" dirty="0">
                <a:solidFill>
                  <a:srgbClr val="203864"/>
                </a:solidFill>
                <a:latin typeface="微软雅黑" panose="020B0503020204020204" pitchFamily="34" charset="-122"/>
                <a:ea typeface="微软雅黑" panose="020B0503020204020204" pitchFamily="34" charset="-122"/>
              </a:rPr>
              <a:t>用户连接模块设计</a:t>
            </a:r>
            <a:endParaRPr kumimoji="1" lang="zh-CN" altLang="en-US" sz="2000" b="1" dirty="0">
              <a:solidFill>
                <a:srgbClr val="20386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86070" y="2043306"/>
            <a:ext cx="2497807"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训练阶段</a:t>
            </a:r>
            <a:endParaRPr lang="zh-CN" altLang="en-US" b="1" dirty="0">
              <a:latin typeface="微软雅黑" panose="020B0503020204020204" pitchFamily="34" charset="-122"/>
              <a:ea typeface="微软雅黑" panose="020B0503020204020204" pitchFamily="34" charset="-122"/>
            </a:endParaRPr>
          </a:p>
        </p:txBody>
      </p:sp>
      <p:sp>
        <p:nvSpPr>
          <p:cNvPr id="141" name="文本框 140"/>
          <p:cNvSpPr txBox="1"/>
          <p:nvPr/>
        </p:nvSpPr>
        <p:spPr>
          <a:xfrm>
            <a:off x="394663" y="2395306"/>
            <a:ext cx="4655255" cy="369332"/>
          </a:xfrm>
          <a:prstGeom prst="rect">
            <a:avLst/>
          </a:prstGeom>
          <a:noFill/>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Fisher</a:t>
            </a:r>
            <a:r>
              <a:rPr lang="zh-CN" altLang="en-US" dirty="0">
                <a:latin typeface="微软雅黑" panose="020B0503020204020204" pitchFamily="34" charset="-122"/>
                <a:ea typeface="微软雅黑" panose="020B0503020204020204" pitchFamily="34" charset="-122"/>
              </a:rPr>
              <a:t>信息的参数正则化约束</a:t>
            </a:r>
            <a:endParaRPr lang="zh-CN" altLang="en-US" dirty="0"/>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338525" y="2654598"/>
            <a:ext cx="3368772" cy="1923007"/>
          </a:xfrm>
          <a:prstGeom prst="rect">
            <a:avLst/>
          </a:prstGeom>
        </p:spPr>
      </p:pic>
      <mc:AlternateContent xmlns:mc="http://schemas.openxmlformats.org/markup-compatibility/2006">
        <mc:Choice xmlns:a14="http://schemas.microsoft.com/office/drawing/2010/main" Requires="a14">
          <p:sp>
            <p:nvSpPr>
              <p:cNvPr id="23" name="文本框 22"/>
              <p:cNvSpPr txBox="1"/>
              <p:nvPr/>
            </p:nvSpPr>
            <p:spPr>
              <a:xfrm>
                <a:off x="5135040" y="1932819"/>
                <a:ext cx="6926978" cy="646331"/>
              </a:xfrm>
              <a:prstGeom prst="rect">
                <a:avLst/>
              </a:prstGeom>
              <a:noFill/>
            </p:spPr>
            <p:txBody>
              <a:bodyPr wrap="square">
                <a:spAutoFit/>
              </a:bodyPr>
              <a:lstStyle/>
              <a:p>
                <a:pPr algn="just"/>
                <a:r>
                  <a:rPr lang="zh-CN" altLang="en-US" dirty="0">
                    <a:solidFill>
                      <a:srgbClr val="121212"/>
                    </a:solidFill>
                    <a:latin typeface="微软雅黑" panose="020B0503020204020204" pitchFamily="34" charset="-122"/>
                    <a:ea typeface="微软雅黑" panose="020B0503020204020204" pitchFamily="34" charset="-122"/>
                  </a:rPr>
                  <a:t>拉普拉斯近似的目标是用一个高斯分布来近似</a:t>
                </a:r>
                <a14:m>
                  <m:oMath xmlns:m="http://schemas.openxmlformats.org/officeDocument/2006/math">
                    <m:r>
                      <a:rPr lang="en-US" altLang="zh-CN" b="0" i="1" smtClean="0">
                        <a:solidFill>
                          <a:srgbClr val="121212"/>
                        </a:solidFill>
                        <a:latin typeface="Cambria Math" panose="02040503050406030204" pitchFamily="18" charset="0"/>
                        <a:ea typeface="微软雅黑" panose="020B0503020204020204" pitchFamily="34" charset="-122"/>
                      </a:rPr>
                      <m:t>𝑝</m:t>
                    </m:r>
                    <m:r>
                      <a:rPr lang="en-US" altLang="zh-CN" b="0" i="1" smtClean="0">
                        <a:solidFill>
                          <a:srgbClr val="121212"/>
                        </a:solidFill>
                        <a:latin typeface="Cambria Math" panose="02040503050406030204" pitchFamily="18" charset="0"/>
                        <a:ea typeface="微软雅黑" panose="020B0503020204020204" pitchFamily="34" charset="-122"/>
                      </a:rPr>
                      <m:t>(</m:t>
                    </m:r>
                    <m:r>
                      <a:rPr lang="en-US" altLang="zh-CN" b="0" i="1" smtClean="0">
                        <a:solidFill>
                          <a:srgbClr val="121212"/>
                        </a:solidFill>
                        <a:latin typeface="Cambria Math" panose="02040503050406030204" pitchFamily="18" charset="0"/>
                        <a:ea typeface="微软雅黑" panose="020B0503020204020204" pitchFamily="34" charset="-122"/>
                      </a:rPr>
                      <m:t>𝜃</m:t>
                    </m:r>
                    <m:r>
                      <a:rPr lang="en-US" altLang="zh-CN" b="0" i="1" smtClean="0">
                        <a:solidFill>
                          <a:srgbClr val="121212"/>
                        </a:solidFill>
                        <a:latin typeface="Cambria Math" panose="02040503050406030204" pitchFamily="18" charset="0"/>
                        <a:ea typeface="微软雅黑" panose="020B0503020204020204" pitchFamily="34" charset="-122"/>
                      </a:rPr>
                      <m:t>|</m:t>
                    </m:r>
                    <m:sSub>
                      <m:sSubPr>
                        <m:ctrlPr>
                          <a:rPr lang="en-US" altLang="zh-CN" b="0" i="1" smtClean="0">
                            <a:solidFill>
                              <a:srgbClr val="121212"/>
                            </a:solidFill>
                            <a:latin typeface="Cambria Math" panose="02040503050406030204" pitchFamily="18" charset="0"/>
                            <a:ea typeface="微软雅黑" panose="020B0503020204020204" pitchFamily="34" charset="-122"/>
                          </a:rPr>
                        </m:ctrlPr>
                      </m:sSubPr>
                      <m:e>
                        <m:r>
                          <a:rPr lang="en-US" altLang="zh-CN" b="0" i="1" smtClean="0">
                            <a:solidFill>
                              <a:srgbClr val="121212"/>
                            </a:solidFill>
                            <a:latin typeface="Cambria Math" panose="02040503050406030204" pitchFamily="18" charset="0"/>
                            <a:ea typeface="微软雅黑" panose="020B0503020204020204" pitchFamily="34" charset="-122"/>
                          </a:rPr>
                          <m:t>𝐷</m:t>
                        </m:r>
                      </m:e>
                      <m:sub>
                        <m:r>
                          <a:rPr lang="en-US" altLang="zh-CN" b="0" i="1" smtClean="0">
                            <a:solidFill>
                              <a:srgbClr val="121212"/>
                            </a:solidFill>
                            <a:latin typeface="Cambria Math" panose="02040503050406030204" pitchFamily="18" charset="0"/>
                            <a:ea typeface="微软雅黑" panose="020B0503020204020204" pitchFamily="34" charset="-122"/>
                          </a:rPr>
                          <m:t>𝐴</m:t>
                        </m:r>
                      </m:sub>
                    </m:sSub>
                    <m:r>
                      <a:rPr lang="en-US" altLang="zh-CN" b="0" i="1" smtClean="0">
                        <a:solidFill>
                          <a:srgbClr val="121212"/>
                        </a:solidFill>
                        <a:latin typeface="Cambria Math" panose="02040503050406030204" pitchFamily="18" charset="0"/>
                        <a:ea typeface="微软雅黑" panose="020B0503020204020204" pitchFamily="34" charset="-122"/>
                      </a:rPr>
                      <m:t>)</m:t>
                    </m:r>
                  </m:oMath>
                </a14:m>
                <a:endParaRPr lang="zh-CN" altLang="en-US" dirty="0">
                  <a:solidFill>
                    <a:srgbClr val="121212"/>
                  </a:solidFill>
                  <a:latin typeface="微软雅黑" panose="020B0503020204020204" pitchFamily="34" charset="-122"/>
                  <a:ea typeface="微软雅黑" panose="020B0503020204020204" pitchFamily="34" charset="-122"/>
                </a:endParaRPr>
              </a:p>
              <a:p>
                <a:pPr algn="just"/>
                <a:endParaRPr lang="zh-CN" altLang="en-US" dirty="0">
                  <a:latin typeface="微软雅黑" panose="020B0503020204020204" pitchFamily="34" charset="-122"/>
                  <a:ea typeface="微软雅黑" panose="020B0503020204020204" pitchFamily="34" charset="-122"/>
                </a:endParaRPr>
              </a:p>
            </p:txBody>
          </p:sp>
        </mc:Choice>
        <mc:Fallback>
          <p:sp>
            <p:nvSpPr>
              <p:cNvPr id="23" name="文本框 22"/>
              <p:cNvSpPr txBox="1">
                <a:spLocks noRot="1" noChangeAspect="1" noMove="1" noResize="1" noEditPoints="1" noAdjustHandles="1" noChangeArrowheads="1" noChangeShapeType="1" noTextEdit="1"/>
              </p:cNvSpPr>
              <p:nvPr/>
            </p:nvSpPr>
            <p:spPr>
              <a:xfrm>
                <a:off x="5135040" y="1932819"/>
                <a:ext cx="6926978" cy="646331"/>
              </a:xfrm>
              <a:prstGeom prst="rect">
                <a:avLst/>
              </a:prstGeom>
              <a:blipFill rotWithShape="1">
                <a:blip r:embed="rId2"/>
                <a:stretch>
                  <a:fillRect l="-6" t="-80" r="3" b="64"/>
                </a:stretch>
              </a:blipFill>
            </p:spPr>
            <p:txBody>
              <a:bodyPr/>
              <a:lstStyle/>
              <a:p>
                <a:r>
                  <a:rPr lang="zh-CN" altLang="en-US">
                    <a:noFill/>
                  </a:rPr>
                  <a:t> </a:t>
                </a:r>
              </a:p>
            </p:txBody>
          </p:sp>
        </mc:Fallback>
      </mc:AlternateContent>
      <p:cxnSp>
        <p:nvCxnSpPr>
          <p:cNvPr id="31" name="直接连接符 30"/>
          <p:cNvCxnSpPr/>
          <p:nvPr/>
        </p:nvCxnSpPr>
        <p:spPr>
          <a:xfrm>
            <a:off x="5135040" y="1989783"/>
            <a:ext cx="0" cy="4797108"/>
          </a:xfrm>
          <a:prstGeom prst="line">
            <a:avLst/>
          </a:prstGeom>
          <a:ln w="38100">
            <a:solidFill>
              <a:srgbClr val="203864"/>
            </a:solidFill>
            <a:prstDash val="dashDot"/>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395301" y="3960983"/>
            <a:ext cx="1281539" cy="112942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575840" y="4808035"/>
            <a:ext cx="1743551" cy="338554"/>
          </a:xfrm>
          <a:prstGeom prst="rect">
            <a:avLst/>
          </a:prstGeom>
          <a:noFill/>
        </p:spPr>
        <p:txBody>
          <a:bodyPr wrap="square">
            <a:spAutoFit/>
          </a:bodyPr>
          <a:lstStyle/>
          <a:p>
            <a:pPr algn="just"/>
            <a:r>
              <a:rPr lang="zh-CN" altLang="en-US" sz="1600" dirty="0">
                <a:solidFill>
                  <a:srgbClr val="121212"/>
                </a:solidFill>
                <a:latin typeface="微软雅黑" panose="020B0503020204020204" pitchFamily="34" charset="-122"/>
                <a:ea typeface="微软雅黑" panose="020B0503020204020204" pitchFamily="34" charset="-122"/>
              </a:rPr>
              <a:t>一阶导基本为</a:t>
            </a:r>
            <a:r>
              <a:rPr lang="en-US" altLang="zh-CN" sz="1600" dirty="0">
                <a:solidFill>
                  <a:srgbClr val="121212"/>
                </a:solidFill>
                <a:latin typeface="微软雅黑" panose="020B0503020204020204" pitchFamily="34" charset="-122"/>
                <a:ea typeface="微软雅黑" panose="020B0503020204020204" pitchFamily="34" charset="-122"/>
              </a:rPr>
              <a:t>0</a:t>
            </a:r>
            <a:endParaRPr lang="zh-CN" altLang="en-US" sz="1600" dirty="0">
              <a:solidFill>
                <a:srgbClr val="121212"/>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5174088" y="2255984"/>
            <a:ext cx="7017912" cy="2851820"/>
            <a:chOff x="5174088" y="2255984"/>
            <a:chExt cx="7017912" cy="2851820"/>
          </a:xfrm>
        </p:grpSpPr>
        <p:pic>
          <p:nvPicPr>
            <p:cNvPr id="12" name="图片 11"/>
            <p:cNvPicPr>
              <a:picLocks noChangeAspect="1"/>
            </p:cNvPicPr>
            <p:nvPr/>
          </p:nvPicPr>
          <p:blipFill rotWithShape="1">
            <a:blip r:embed="rId3">
              <a:clrChange>
                <a:clrFrom>
                  <a:srgbClr val="FFFFFF"/>
                </a:clrFrom>
                <a:clrTo>
                  <a:srgbClr val="FFFFFF">
                    <a:alpha val="0"/>
                  </a:srgbClr>
                </a:clrTo>
              </a:clrChange>
            </a:blip>
            <a:srcRect b="11266"/>
            <a:stretch>
              <a:fillRect/>
            </a:stretch>
          </p:blipFill>
          <p:spPr>
            <a:xfrm>
              <a:off x="5174088" y="2255984"/>
              <a:ext cx="6481732" cy="2851820"/>
            </a:xfrm>
            <a:prstGeom prst="rect">
              <a:avLst/>
            </a:prstGeom>
          </p:spPr>
        </p:pic>
        <p:pic>
          <p:nvPicPr>
            <p:cNvPr id="22" name="图片 21"/>
            <p:cNvPicPr>
              <a:picLocks noChangeAspect="1"/>
            </p:cNvPicPr>
            <p:nvPr/>
          </p:nvPicPr>
          <p:blipFill rotWithShape="1">
            <a:blip r:embed="rId3">
              <a:clrChange>
                <a:clrFrom>
                  <a:srgbClr val="FFFFFF"/>
                </a:clrFrom>
                <a:clrTo>
                  <a:srgbClr val="FFFFFF">
                    <a:alpha val="0"/>
                  </a:srgbClr>
                </a:clrTo>
              </a:clrChange>
            </a:blip>
            <a:srcRect t="89423" r="87097"/>
            <a:stretch>
              <a:fillRect/>
            </a:stretch>
          </p:blipFill>
          <p:spPr>
            <a:xfrm>
              <a:off x="11283332" y="4290350"/>
              <a:ext cx="908668" cy="369332"/>
            </a:xfrm>
            <a:prstGeom prst="rect">
              <a:avLst/>
            </a:prstGeom>
          </p:spPr>
        </p:pic>
      </p:grpSp>
      <p:sp>
        <p:nvSpPr>
          <p:cNvPr id="25" name="矩形 24"/>
          <p:cNvSpPr/>
          <p:nvPr/>
        </p:nvSpPr>
        <p:spPr>
          <a:xfrm>
            <a:off x="11283332" y="4278851"/>
            <a:ext cx="908668" cy="38083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0934700" y="4634655"/>
            <a:ext cx="1221937" cy="584775"/>
          </a:xfrm>
          <a:prstGeom prst="rect">
            <a:avLst/>
          </a:prstGeom>
          <a:noFill/>
        </p:spPr>
        <p:txBody>
          <a:bodyPr wrap="square">
            <a:spAutoFit/>
          </a:bodyPr>
          <a:lstStyle/>
          <a:p>
            <a:pPr algn="just"/>
            <a:r>
              <a:rPr lang="zh-CN" altLang="en-US" sz="1600" dirty="0">
                <a:solidFill>
                  <a:srgbClr val="121212"/>
                </a:solidFill>
                <a:latin typeface="微软雅黑" panose="020B0503020204020204" pitchFamily="34" charset="-122"/>
                <a:ea typeface="微软雅黑" panose="020B0503020204020204" pitchFamily="34" charset="-122"/>
              </a:rPr>
              <a:t>三阶导及以上忽略不计</a:t>
            </a:r>
            <a:endParaRPr lang="zh-CN" altLang="en-US" sz="1600" dirty="0">
              <a:solidFill>
                <a:srgbClr val="121212"/>
              </a:solidFill>
              <a:latin typeface="微软雅黑" panose="020B0503020204020204" pitchFamily="34" charset="-122"/>
              <a:ea typeface="微软雅黑" panose="020B0503020204020204" pitchFamily="34" charset="-122"/>
            </a:endParaRPr>
          </a:p>
        </p:txBody>
      </p:sp>
      <p:pic>
        <p:nvPicPr>
          <p:cNvPr id="32" name="图片 31"/>
          <p:cNvPicPr>
            <a:picLocks noChangeAspect="1"/>
          </p:cNvPicPr>
          <p:nvPr/>
        </p:nvPicPr>
        <p:blipFill>
          <a:blip r:embed="rId4">
            <a:clrChange>
              <a:clrFrom>
                <a:srgbClr val="FFFFFF"/>
              </a:clrFrom>
              <a:clrTo>
                <a:srgbClr val="FFFFFF">
                  <a:alpha val="0"/>
                </a:srgbClr>
              </a:clrTo>
            </a:clrChange>
          </a:blip>
          <a:stretch>
            <a:fillRect/>
          </a:stretch>
        </p:blipFill>
        <p:spPr>
          <a:xfrm>
            <a:off x="6690019" y="5102763"/>
            <a:ext cx="4571205" cy="547919"/>
          </a:xfrm>
          <a:prstGeom prst="rect">
            <a:avLst/>
          </a:prstGeom>
        </p:spPr>
      </p:pic>
      <p:sp>
        <p:nvSpPr>
          <p:cNvPr id="33" name="文本框 32"/>
          <p:cNvSpPr txBox="1"/>
          <p:nvPr/>
        </p:nvSpPr>
        <p:spPr>
          <a:xfrm>
            <a:off x="5174088" y="5234253"/>
            <a:ext cx="1686079" cy="369332"/>
          </a:xfrm>
          <a:prstGeom prst="rect">
            <a:avLst/>
          </a:prstGeom>
          <a:noFill/>
        </p:spPr>
        <p:txBody>
          <a:bodyPr wrap="square">
            <a:spAutoFit/>
          </a:bodyPr>
          <a:lstStyle/>
          <a:p>
            <a:pPr algn="just"/>
            <a:r>
              <a:rPr lang="zh-CN" altLang="en-US" dirty="0">
                <a:solidFill>
                  <a:srgbClr val="121212"/>
                </a:solidFill>
                <a:latin typeface="微软雅黑" panose="020B0503020204020204" pitchFamily="34" charset="-122"/>
                <a:ea typeface="微软雅黑" panose="020B0503020204020204" pitchFamily="34" charset="-122"/>
              </a:rPr>
              <a:t>因此，近似为</a:t>
            </a:r>
            <a:endParaRPr lang="zh-CN" altLang="en-US"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5174088" y="5770190"/>
            <a:ext cx="6926978" cy="369332"/>
          </a:xfrm>
          <a:prstGeom prst="rect">
            <a:avLst/>
          </a:prstGeom>
          <a:noFill/>
        </p:spPr>
        <p:txBody>
          <a:bodyPr wrap="square">
            <a:spAutoFit/>
          </a:bodyPr>
          <a:lstStyle/>
          <a:p>
            <a:pPr algn="just"/>
            <a:r>
              <a:rPr lang="zh-CN" altLang="en-US" dirty="0">
                <a:solidFill>
                  <a:srgbClr val="121212"/>
                </a:solidFill>
                <a:latin typeface="微软雅黑" panose="020B0503020204020204" pitchFamily="34" charset="-122"/>
                <a:ea typeface="微软雅黑" panose="020B0503020204020204" pitchFamily="34" charset="-122"/>
              </a:rPr>
              <a:t>所以，</a:t>
            </a:r>
            <a:endParaRPr lang="zh-CN" altLang="en-US" dirty="0">
              <a:latin typeface="微软雅黑" panose="020B0503020204020204" pitchFamily="34" charset="-122"/>
              <a:ea typeface="微软雅黑" panose="020B0503020204020204" pitchFamily="34" charset="-122"/>
            </a:endParaRPr>
          </a:p>
        </p:txBody>
      </p:sp>
      <p:pic>
        <p:nvPicPr>
          <p:cNvPr id="48" name="图片 47"/>
          <p:cNvPicPr>
            <a:picLocks noChangeAspect="1"/>
          </p:cNvPicPr>
          <p:nvPr/>
        </p:nvPicPr>
        <p:blipFill>
          <a:blip r:embed="rId5">
            <a:clrChange>
              <a:clrFrom>
                <a:srgbClr val="FFFFFF"/>
              </a:clrFrom>
              <a:clrTo>
                <a:srgbClr val="FFFFFF">
                  <a:alpha val="0"/>
                </a:srgbClr>
              </a:clrTo>
            </a:clrChange>
          </a:blip>
          <a:stretch>
            <a:fillRect/>
          </a:stretch>
        </p:blipFill>
        <p:spPr>
          <a:xfrm>
            <a:off x="5775019" y="5605430"/>
            <a:ext cx="2426344" cy="664052"/>
          </a:xfrm>
          <a:prstGeom prst="rect">
            <a:avLst/>
          </a:prstGeom>
        </p:spPr>
      </p:pic>
      <p:grpSp>
        <p:nvGrpSpPr>
          <p:cNvPr id="8" name="组合 7"/>
          <p:cNvGrpSpPr/>
          <p:nvPr/>
        </p:nvGrpSpPr>
        <p:grpSpPr>
          <a:xfrm>
            <a:off x="74517" y="4546546"/>
            <a:ext cx="4824929" cy="2053519"/>
            <a:chOff x="6277644" y="4549676"/>
            <a:chExt cx="4824929" cy="2053519"/>
          </a:xfrm>
        </p:grpSpPr>
        <p:grpSp>
          <p:nvGrpSpPr>
            <p:cNvPr id="9" name="组合 8"/>
            <p:cNvGrpSpPr/>
            <p:nvPr/>
          </p:nvGrpSpPr>
          <p:grpSpPr>
            <a:xfrm>
              <a:off x="6277644" y="4549676"/>
              <a:ext cx="4824929" cy="1387054"/>
              <a:chOff x="2809101" y="1951129"/>
              <a:chExt cx="4824929" cy="1387054"/>
            </a:xfrm>
          </p:grpSpPr>
          <p:graphicFrame>
            <p:nvGraphicFramePr>
              <p:cNvPr id="11" name="对象 10"/>
              <p:cNvGraphicFramePr>
                <a:graphicFrameLocks noChangeAspect="1"/>
              </p:cNvGraphicFramePr>
              <p:nvPr/>
            </p:nvGraphicFramePr>
            <p:xfrm>
              <a:off x="4021623" y="2254081"/>
              <a:ext cx="3528217" cy="666919"/>
            </p:xfrm>
            <a:graphic>
              <a:graphicData uri="http://schemas.openxmlformats.org/presentationml/2006/ole">
                <mc:AlternateContent xmlns:mc="http://schemas.openxmlformats.org/markup-compatibility/2006">
                  <mc:Choice xmlns:v="urn:schemas-microsoft-com:vml" Requires="v">
                    <p:oleObj spid="_x0000_s7272" name="Equation" r:id="rId6" imgW="49987200" imgH="9448800" progId="Equation.DSMT4">
                      <p:embed/>
                    </p:oleObj>
                  </mc:Choice>
                  <mc:Fallback>
                    <p:oleObj name="Equation" r:id="rId6" imgW="49987200" imgH="9448800" progId="Equation.DSMT4">
                      <p:embed/>
                      <p:pic>
                        <p:nvPicPr>
                          <p:cNvPr id="0" name="对象 8"/>
                          <p:cNvPicPr/>
                          <p:nvPr/>
                        </p:nvPicPr>
                        <p:blipFill>
                          <a:blip r:embed="rId7"/>
                          <a:stretch>
                            <a:fillRect/>
                          </a:stretch>
                        </p:blipFill>
                        <p:spPr>
                          <a:xfrm>
                            <a:off x="4021623" y="2254081"/>
                            <a:ext cx="3528217" cy="666919"/>
                          </a:xfrm>
                          <a:prstGeom prst="rect">
                            <a:avLst/>
                          </a:prstGeom>
                        </p:spPr>
                      </p:pic>
                    </p:oleObj>
                  </mc:Fallback>
                </mc:AlternateContent>
              </a:graphicData>
            </a:graphic>
          </p:graphicFrame>
          <p:sp>
            <p:nvSpPr>
              <p:cNvPr id="15" name="矩形 14"/>
              <p:cNvSpPr/>
              <p:nvPr/>
            </p:nvSpPr>
            <p:spPr>
              <a:xfrm>
                <a:off x="6468537" y="2443130"/>
                <a:ext cx="1037426" cy="31609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p:cNvCxnSpPr/>
              <p:nvPr/>
            </p:nvCxnSpPr>
            <p:spPr>
              <a:xfrm flipV="1">
                <a:off x="4699000" y="2741635"/>
                <a:ext cx="345077" cy="256979"/>
              </a:xfrm>
              <a:prstGeom prst="straightConnector1">
                <a:avLst/>
              </a:prstGeom>
              <a:noFill/>
              <a:ln w="6350" cap="flat" cmpd="sng" algn="ctr">
                <a:solidFill>
                  <a:srgbClr val="C00000"/>
                </a:solidFill>
                <a:prstDash val="solid"/>
                <a:miter lim="800000"/>
                <a:tailEnd type="triangle"/>
              </a:ln>
              <a:effectLst/>
            </p:spPr>
          </p:cxnSp>
          <p:cxnSp>
            <p:nvCxnSpPr>
              <p:cNvPr id="19" name="直接箭头连接符 18"/>
              <p:cNvCxnSpPr/>
              <p:nvPr/>
            </p:nvCxnSpPr>
            <p:spPr>
              <a:xfrm flipH="1" flipV="1">
                <a:off x="6342975" y="2760983"/>
                <a:ext cx="1" cy="237631"/>
              </a:xfrm>
              <a:prstGeom prst="straightConnector1">
                <a:avLst/>
              </a:prstGeom>
              <a:noFill/>
              <a:ln w="6350" cap="flat" cmpd="sng" algn="ctr">
                <a:solidFill>
                  <a:srgbClr val="C00000"/>
                </a:solidFill>
                <a:prstDash val="solid"/>
                <a:miter lim="800000"/>
                <a:tailEnd type="triangle"/>
              </a:ln>
              <a:effectLst/>
            </p:spPr>
          </p:cxnSp>
          <p:sp>
            <p:nvSpPr>
              <p:cNvPr id="21" name="文本框 20"/>
              <p:cNvSpPr txBox="1"/>
              <p:nvPr/>
            </p:nvSpPr>
            <p:spPr>
              <a:xfrm>
                <a:off x="2809101" y="2968851"/>
                <a:ext cx="2797536" cy="369332"/>
              </a:xfrm>
              <a:prstGeom prst="rect">
                <a:avLst/>
              </a:prstGeom>
              <a:noFill/>
            </p:spPr>
            <p:txBody>
              <a:bodyPr wrap="square">
                <a:spAutoFit/>
              </a:bodyPr>
              <a:lstStyle/>
              <a:p>
                <a:r>
                  <a:rPr lang="zh-CN" altLang="en-US" b="0" i="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新任务的</a:t>
                </a:r>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系统吞吐量</a:t>
                </a:r>
                <a:r>
                  <a:rPr lang="zh-CN" altLang="en-US" b="0" i="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损失</a:t>
                </a:r>
                <a:endParaRPr lang="zh-CN" altLang="en-US" dirty="0"/>
              </a:p>
            </p:txBody>
          </p:sp>
          <p:sp>
            <p:nvSpPr>
              <p:cNvPr id="28" name="文本框 27"/>
              <p:cNvSpPr txBox="1"/>
              <p:nvPr/>
            </p:nvSpPr>
            <p:spPr>
              <a:xfrm>
                <a:off x="5502077" y="2957788"/>
                <a:ext cx="2047764"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参数重要程度权重</a:t>
                </a:r>
                <a:endParaRPr lang="zh-CN" altLang="en-US" dirty="0">
                  <a:latin typeface="微软雅黑" panose="020B0503020204020204" pitchFamily="34" charset="-122"/>
                  <a:ea typeface="微软雅黑" panose="020B0503020204020204" pitchFamily="34" charset="-122"/>
                </a:endParaRPr>
              </a:p>
            </p:txBody>
          </p:sp>
          <p:cxnSp>
            <p:nvCxnSpPr>
              <p:cNvPr id="29" name="直接箭头连接符 28"/>
              <p:cNvCxnSpPr/>
              <p:nvPr/>
            </p:nvCxnSpPr>
            <p:spPr>
              <a:xfrm>
                <a:off x="6468537" y="2281358"/>
                <a:ext cx="234271" cy="100537"/>
              </a:xfrm>
              <a:prstGeom prst="straightConnector1">
                <a:avLst/>
              </a:prstGeom>
              <a:noFill/>
              <a:ln w="6350" cap="flat" cmpd="sng" algn="ctr">
                <a:solidFill>
                  <a:srgbClr val="C00000"/>
                </a:solidFill>
                <a:prstDash val="solid"/>
                <a:miter lim="800000"/>
                <a:tailEnd type="triangle"/>
              </a:ln>
              <a:effectLst/>
            </p:spPr>
          </p:cxnSp>
          <p:sp>
            <p:nvSpPr>
              <p:cNvPr id="30" name="文本框 29"/>
              <p:cNvSpPr txBox="1"/>
              <p:nvPr/>
            </p:nvSpPr>
            <p:spPr>
              <a:xfrm>
                <a:off x="5318397" y="1951129"/>
                <a:ext cx="2315633"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参数更新幅度的平方</a:t>
                </a:r>
                <a:endParaRPr lang="zh-CN" altLang="en-US" dirty="0">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6883846" y="5956864"/>
              <a:ext cx="4105039" cy="646331"/>
            </a:xfrm>
            <a:prstGeom prst="rect">
              <a:avLst/>
            </a:prstGeom>
            <a:noFill/>
          </p:spPr>
          <p:txBody>
            <a:bodyPr wrap="square">
              <a:spAutoFit/>
            </a:bodyPr>
            <a:lstStyle/>
            <a:p>
              <a:r>
                <a:rPr lang="zh-CN" altLang="en-US" dirty="0">
                  <a:solidFill>
                    <a:srgbClr val="C00000"/>
                  </a:solidFill>
                  <a:latin typeface="微软雅黑" panose="020B0503020204020204" pitchFamily="34" charset="-122"/>
                  <a:ea typeface="微软雅黑" panose="020B0503020204020204" pitchFamily="34" charset="-122"/>
                </a:rPr>
                <a:t>核心思想：对旧任务重要程度高的参数施加加到的惩罚权重，限制其更新幅度。</a:t>
              </a:r>
              <a:endParaRPr lang="zh-CN" altLang="en-US" dirty="0">
                <a:solidFill>
                  <a:srgbClr val="C00000"/>
                </a:solidFill>
                <a:latin typeface="微软雅黑" panose="020B0503020204020204" pitchFamily="34" charset="-122"/>
                <a:ea typeface="微软雅黑" panose="020B0503020204020204" pitchFamily="34" charset="-122"/>
              </a:endParaRPr>
            </a:p>
          </p:txBody>
        </p:sp>
      </p:grpSp>
      <p:sp>
        <p:nvSpPr>
          <p:cNvPr id="3" name="灯片编号占位符 2"/>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7326162"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1</a:t>
            </a:r>
            <a:endParaRPr lang="zh-CN" altLang="en-US" dirty="0"/>
          </a:p>
        </p:txBody>
      </p:sp>
      <p:sp>
        <p:nvSpPr>
          <p:cNvPr id="7" name="标题 15"/>
          <p:cNvSpPr txBox="1"/>
          <p:nvPr/>
        </p:nvSpPr>
        <p:spPr>
          <a:xfrm>
            <a:off x="11452" y="962096"/>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rPr>
              <a:t>GNN</a:t>
            </a:r>
            <a:r>
              <a:rPr lang="zh-CN" altLang="en-US" sz="2800" b="1" dirty="0">
                <a:solidFill>
                  <a:srgbClr val="203864"/>
                </a:solidFill>
                <a:latin typeface="微软雅黑" panose="020B0503020204020204" pitchFamily="34" charset="-122"/>
                <a:ea typeface="微软雅黑" panose="020B0503020204020204" pitchFamily="34" charset="-122"/>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rPr>
              <a:t>CSR</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86070" y="1447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2810" y="1464126"/>
            <a:ext cx="3096466" cy="525657"/>
          </a:xfrm>
          <a:prstGeom prst="rect">
            <a:avLst/>
          </a:prstGeom>
          <a:noFill/>
        </p:spPr>
        <p:txBody>
          <a:bodyPr wrap="square" rtlCol="0">
            <a:spAutoFit/>
          </a:bodyPr>
          <a:lstStyle/>
          <a:p>
            <a:pPr marL="171450" indent="-171450">
              <a:lnSpc>
                <a:spcPct val="130000"/>
              </a:lnSpc>
              <a:buFont typeface="Wingdings" panose="05000000000000000000" pitchFamily="2" charset="2"/>
              <a:buChar char="Ø"/>
            </a:pPr>
            <a:r>
              <a:rPr kumimoji="1" lang="zh-CN" altLang="en-US" sz="2000" b="1" dirty="0">
                <a:solidFill>
                  <a:srgbClr val="203864"/>
                </a:solidFill>
                <a:latin typeface="微软雅黑" panose="020B0503020204020204" pitchFamily="34" charset="-122"/>
                <a:ea typeface="微软雅黑" panose="020B0503020204020204" pitchFamily="34" charset="-122"/>
              </a:rPr>
              <a:t> </a:t>
            </a:r>
            <a:r>
              <a:rPr kumimoji="1" lang="zh-CN" altLang="en-US" sz="2400" b="1" dirty="0">
                <a:solidFill>
                  <a:srgbClr val="203864"/>
                </a:solidFill>
                <a:latin typeface="微软雅黑" panose="020B0503020204020204" pitchFamily="34" charset="-122"/>
                <a:ea typeface="微软雅黑" panose="020B0503020204020204" pitchFamily="34" charset="-122"/>
              </a:rPr>
              <a:t>用户连接模块设计</a:t>
            </a:r>
            <a:endParaRPr kumimoji="1" lang="zh-CN" altLang="en-US" sz="2000" b="1" dirty="0">
              <a:solidFill>
                <a:srgbClr val="203864"/>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86070" y="2043306"/>
            <a:ext cx="2497807" cy="369332"/>
          </a:xfrm>
          <a:prstGeom prst="rect">
            <a:avLst/>
          </a:prstGeom>
          <a:noFill/>
        </p:spPr>
        <p:txBody>
          <a:bodyPr wrap="square" rtlCol="0">
            <a:spAutoFit/>
          </a:bodyPr>
          <a:lstStyle/>
          <a:p>
            <a:pPr marL="285750" indent="-28575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训练阶段</a:t>
            </a:r>
            <a:endParaRPr lang="zh-CN" altLang="en-US" b="1" dirty="0">
              <a:latin typeface="微软雅黑" panose="020B0503020204020204" pitchFamily="34" charset="-122"/>
              <a:ea typeface="微软雅黑" panose="020B0503020204020204" pitchFamily="34" charset="-122"/>
            </a:endParaRPr>
          </a:p>
        </p:txBody>
      </p:sp>
      <p:sp>
        <p:nvSpPr>
          <p:cNvPr id="141" name="文本框 140"/>
          <p:cNvSpPr txBox="1"/>
          <p:nvPr/>
        </p:nvSpPr>
        <p:spPr>
          <a:xfrm>
            <a:off x="394663" y="2395306"/>
            <a:ext cx="4655255" cy="369332"/>
          </a:xfrm>
          <a:prstGeom prst="rect">
            <a:avLst/>
          </a:prstGeom>
          <a:noFill/>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Fisher</a:t>
            </a:r>
            <a:r>
              <a:rPr lang="zh-CN" altLang="en-US" dirty="0">
                <a:latin typeface="微软雅黑" panose="020B0503020204020204" pitchFamily="34" charset="-122"/>
                <a:ea typeface="微软雅黑" panose="020B0503020204020204" pitchFamily="34" charset="-122"/>
              </a:rPr>
              <a:t>信息的参数正则化约束</a:t>
            </a:r>
            <a:endParaRPr lang="zh-CN" altLang="en-US" dirty="0"/>
          </a:p>
        </p:txBody>
      </p:sp>
      <p:pic>
        <p:nvPicPr>
          <p:cNvPr id="5" name="图片 4"/>
          <p:cNvPicPr>
            <a:picLocks noChangeAspect="1"/>
          </p:cNvPicPr>
          <p:nvPr/>
        </p:nvPicPr>
        <p:blipFill>
          <a:blip r:embed="rId1">
            <a:clrChange>
              <a:clrFrom>
                <a:srgbClr val="FFFFFF"/>
              </a:clrFrom>
              <a:clrTo>
                <a:srgbClr val="FFFFFF">
                  <a:alpha val="0"/>
                </a:srgbClr>
              </a:clrTo>
            </a:clrChange>
          </a:blip>
          <a:stretch>
            <a:fillRect/>
          </a:stretch>
        </p:blipFill>
        <p:spPr>
          <a:xfrm>
            <a:off x="338525" y="2654598"/>
            <a:ext cx="3368772" cy="1923007"/>
          </a:xfrm>
          <a:prstGeom prst="rect">
            <a:avLst/>
          </a:prstGeom>
        </p:spPr>
      </p:pic>
      <p:sp>
        <p:nvSpPr>
          <p:cNvPr id="23" name="文本框 22"/>
          <p:cNvSpPr txBox="1"/>
          <p:nvPr/>
        </p:nvSpPr>
        <p:spPr>
          <a:xfrm>
            <a:off x="5135040" y="1932819"/>
            <a:ext cx="6926978" cy="369332"/>
          </a:xfrm>
          <a:prstGeom prst="rect">
            <a:avLst/>
          </a:prstGeom>
          <a:noFill/>
        </p:spPr>
        <p:txBody>
          <a:bodyPr wrap="square">
            <a:spAutoFit/>
          </a:bodyPr>
          <a:lstStyle/>
          <a:p>
            <a:pPr algn="just"/>
            <a:r>
              <a:rPr lang="zh-CN" altLang="en-US" dirty="0">
                <a:solidFill>
                  <a:srgbClr val="121212"/>
                </a:solidFill>
                <a:latin typeface="微软雅黑" panose="020B0503020204020204" pitchFamily="34" charset="-122"/>
                <a:ea typeface="微软雅黑" panose="020B0503020204020204" pitchFamily="34" charset="-122"/>
              </a:rPr>
              <a:t>因此，优化目标可以改写</a:t>
            </a:r>
            <a:endParaRPr lang="zh-CN" altLang="en-US" dirty="0">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5135040" y="1989783"/>
            <a:ext cx="0" cy="4797108"/>
          </a:xfrm>
          <a:prstGeom prst="line">
            <a:avLst/>
          </a:prstGeom>
          <a:ln w="38100">
            <a:solidFill>
              <a:srgbClr val="203864"/>
            </a:solidFill>
            <a:prstDash val="dashDot"/>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6878163" y="2351330"/>
            <a:ext cx="3081523" cy="1339034"/>
            <a:chOff x="5828681" y="2361721"/>
            <a:chExt cx="3081523" cy="1339034"/>
          </a:xfrm>
        </p:grpSpPr>
        <p:graphicFrame>
          <p:nvGraphicFramePr>
            <p:cNvPr id="3" name="对象 2"/>
            <p:cNvGraphicFramePr>
              <a:graphicFrameLocks noChangeAspect="1"/>
            </p:cNvGraphicFramePr>
            <p:nvPr/>
          </p:nvGraphicFramePr>
          <p:xfrm>
            <a:off x="5862204" y="2361721"/>
            <a:ext cx="3048000" cy="939800"/>
          </p:xfrm>
          <a:graphic>
            <a:graphicData uri="http://schemas.openxmlformats.org/presentationml/2006/ole">
              <mc:AlternateContent xmlns:mc="http://schemas.openxmlformats.org/markup-compatibility/2006">
                <mc:Choice xmlns:v="urn:schemas-microsoft-com:vml" Requires="v">
                  <p:oleObj spid="_x0000_s8396" name="Equation" r:id="rId2" imgW="73152000" imgH="22555200" progId="Equation.DSMT4">
                    <p:embed/>
                  </p:oleObj>
                </mc:Choice>
                <mc:Fallback>
                  <p:oleObj name="Equation" r:id="rId2" imgW="73152000" imgH="22555200" progId="Equation.DSMT4">
                    <p:embed/>
                    <p:pic>
                      <p:nvPicPr>
                        <p:cNvPr id="0" name="对象 44"/>
                        <p:cNvPicPr/>
                        <p:nvPr/>
                      </p:nvPicPr>
                      <p:blipFill>
                        <a:blip r:embed="rId3"/>
                        <a:stretch>
                          <a:fillRect/>
                        </a:stretch>
                      </p:blipFill>
                      <p:spPr>
                        <a:xfrm>
                          <a:off x="5862204" y="2361721"/>
                          <a:ext cx="3048000" cy="939800"/>
                        </a:xfrm>
                        <a:prstGeom prst="rect">
                          <a:avLst/>
                        </a:prstGeom>
                      </p:spPr>
                    </p:pic>
                  </p:oleObj>
                </mc:Fallback>
              </mc:AlternateContent>
            </a:graphicData>
          </a:graphic>
        </p:graphicFrame>
        <p:pic>
          <p:nvPicPr>
            <p:cNvPr id="4" name="图片 3"/>
            <p:cNvPicPr>
              <a:picLocks noChangeAspect="1"/>
            </p:cNvPicPr>
            <p:nvPr/>
          </p:nvPicPr>
          <p:blipFill>
            <a:blip r:embed="rId4">
              <a:clrChange>
                <a:clrFrom>
                  <a:srgbClr val="FFFFFF"/>
                </a:clrFrom>
                <a:clrTo>
                  <a:srgbClr val="FFFFFF">
                    <a:alpha val="0"/>
                  </a:srgbClr>
                </a:clrTo>
              </a:clrChange>
            </a:blip>
            <a:srcRect t="52508"/>
            <a:stretch>
              <a:fillRect/>
            </a:stretch>
          </p:blipFill>
          <p:spPr>
            <a:xfrm>
              <a:off x="5828681" y="3316322"/>
              <a:ext cx="2865822" cy="384433"/>
            </a:xfrm>
            <a:prstGeom prst="rect">
              <a:avLst/>
            </a:prstGeom>
            <a:ln w="12700">
              <a:solidFill>
                <a:srgbClr val="FF0000"/>
              </a:solidFill>
            </a:ln>
          </p:spPr>
        </p:pic>
      </p:grpSp>
      <p:sp>
        <p:nvSpPr>
          <p:cNvPr id="20" name="箭头: 下 19"/>
          <p:cNvSpPr/>
          <p:nvPr/>
        </p:nvSpPr>
        <p:spPr>
          <a:xfrm>
            <a:off x="8156845" y="3718806"/>
            <a:ext cx="298123" cy="17499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8374330" y="3690364"/>
            <a:ext cx="2152839" cy="338554"/>
          </a:xfrm>
          <a:prstGeom prst="rect">
            <a:avLst/>
          </a:prstGeom>
          <a:noFill/>
        </p:spPr>
        <p:txBody>
          <a:bodyPr wrap="square">
            <a:spAutoFit/>
          </a:bodyPr>
          <a:lstStyle/>
          <a:p>
            <a:pPr algn="just"/>
            <a:r>
              <a:rPr lang="en-US" altLang="zh-CN"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Fisher</a:t>
            </a:r>
            <a:r>
              <a:rPr lang="zh-CN" altLang="en-US"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信息矩阵替换</a:t>
            </a:r>
            <a:r>
              <a:rPr lang="en-US" altLang="zh-CN"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文本框 37"/>
          <p:cNvSpPr txBox="1"/>
          <p:nvPr/>
        </p:nvSpPr>
        <p:spPr>
          <a:xfrm>
            <a:off x="5165519" y="6329449"/>
            <a:ext cx="6856160" cy="307777"/>
          </a:xfrm>
          <a:prstGeom prst="rect">
            <a:avLst/>
          </a:prstGeom>
          <a:noFill/>
        </p:spPr>
        <p:txBody>
          <a:bodyPr wrap="square">
            <a:spAutoFit/>
          </a:bodyPr>
          <a:lstStyle/>
          <a:p>
            <a:pPr marL="0" indent="0" algn="just">
              <a:buFont typeface="Arial" panose="020B0604020202020204" pitchFamily="34" charset="0"/>
              <a:buNone/>
            </a:pPr>
            <a:r>
              <a:rPr lang="en-US" altLang="zh-CN" sz="1400" b="1" dirty="0">
                <a:solidFill>
                  <a:srgbClr val="121212"/>
                </a:solidFill>
                <a:latin typeface="微软雅黑" panose="020B0503020204020204" pitchFamily="34" charset="-122"/>
                <a:ea typeface="微软雅黑" panose="020B0503020204020204" pitchFamily="34" charset="-122"/>
              </a:rPr>
              <a:t>*</a:t>
            </a:r>
            <a:r>
              <a:rPr lang="en-US" altLang="zh-CN" sz="1400" b="0" i="0" dirty="0">
                <a:solidFill>
                  <a:srgbClr val="121212"/>
                </a:solidFill>
                <a:effectLst/>
                <a:latin typeface="微软雅黑" panose="020B0503020204020204" pitchFamily="34" charset="-122"/>
                <a:ea typeface="微软雅黑" panose="020B0503020204020204" pitchFamily="34" charset="-122"/>
              </a:rPr>
              <a:t>Fisher</a:t>
            </a:r>
            <a:r>
              <a:rPr lang="zh-CN" altLang="en-US" sz="1400" b="0" i="0" dirty="0">
                <a:solidFill>
                  <a:srgbClr val="121212"/>
                </a:solidFill>
                <a:effectLst/>
                <a:latin typeface="微软雅黑" panose="020B0503020204020204" pitchFamily="34" charset="-122"/>
                <a:ea typeface="微软雅黑" panose="020B0503020204020204" pitchFamily="34" charset="-122"/>
              </a:rPr>
              <a:t>信息矩阵等于海森矩阵的期望取负（</a:t>
            </a:r>
            <a:r>
              <a:rPr lang="en-US" altLang="zh-CN" sz="1400" b="0" i="0" dirty="0">
                <a:solidFill>
                  <a:srgbClr val="121212"/>
                </a:solidFill>
                <a:effectLst/>
                <a:latin typeface="微软雅黑" panose="020B0503020204020204" pitchFamily="34" charset="-122"/>
                <a:ea typeface="微软雅黑" panose="020B0503020204020204" pitchFamily="34" charset="-122"/>
              </a:rPr>
              <a:t>Fisher</a:t>
            </a:r>
            <a:r>
              <a:rPr lang="zh-CN" altLang="en-US" sz="1400" b="0" i="0" dirty="0">
                <a:solidFill>
                  <a:srgbClr val="121212"/>
                </a:solidFill>
                <a:effectLst/>
                <a:latin typeface="微软雅黑" panose="020B0503020204020204" pitchFamily="34" charset="-122"/>
                <a:ea typeface="微软雅黑" panose="020B0503020204020204" pitchFamily="34" charset="-122"/>
              </a:rPr>
              <a:t>信息矩阵可以只靠一阶导算出来）</a:t>
            </a:r>
            <a:endParaRPr lang="en-US" altLang="zh-CN" sz="1400" b="0" i="0" dirty="0">
              <a:solidFill>
                <a:srgbClr val="121212"/>
              </a:solidFill>
              <a:effectLst/>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5">
            <a:clrChange>
              <a:clrFrom>
                <a:srgbClr val="FFFFFF"/>
              </a:clrFrom>
              <a:clrTo>
                <a:srgbClr val="FFFFFF">
                  <a:alpha val="0"/>
                </a:srgbClr>
              </a:clrTo>
            </a:clrChange>
          </a:blip>
          <a:stretch>
            <a:fillRect/>
          </a:stretch>
        </p:blipFill>
        <p:spPr>
          <a:xfrm>
            <a:off x="6913014" y="4035371"/>
            <a:ext cx="3061982" cy="1135897"/>
          </a:xfrm>
          <a:prstGeom prst="rect">
            <a:avLst/>
          </a:prstGeom>
          <a:ln w="12700">
            <a:noFill/>
          </a:ln>
        </p:spPr>
      </p:pic>
      <p:sp>
        <p:nvSpPr>
          <p:cNvPr id="40" name="文本框 39"/>
          <p:cNvSpPr txBox="1"/>
          <p:nvPr/>
        </p:nvSpPr>
        <p:spPr>
          <a:xfrm>
            <a:off x="5693598" y="5628581"/>
            <a:ext cx="5119795" cy="646331"/>
          </a:xfrm>
          <a:prstGeom prst="rect">
            <a:avLst/>
          </a:prstGeom>
          <a:noFill/>
          <a:ln w="19050">
            <a:solidFill>
              <a:srgbClr val="C00000"/>
            </a:solidFill>
            <a:prstDash val="dash"/>
          </a:ln>
        </p:spPr>
        <p:txBody>
          <a:bodyPr wrap="square">
            <a:spAutoFit/>
          </a:bodyPr>
          <a:lstStyle/>
          <a:p>
            <a:pPr algn="just"/>
            <a:r>
              <a:rPr lang="zh-CN" altLang="en-US" b="1"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结论：</a:t>
            </a:r>
            <a:r>
              <a:rPr lang="en-US" altLang="zh-CN" b="1"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Fisher</a:t>
            </a:r>
            <a:r>
              <a:rPr lang="zh-CN" altLang="en-US" b="1"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信息越大，当前参数对旧任务越重要，需要限制其更新以减缓已学得的旧知识遗忘。</a:t>
            </a:r>
            <a:endParaRPr lang="zh-CN" altLang="en-US"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椭圆 13"/>
          <p:cNvSpPr/>
          <p:nvPr/>
        </p:nvSpPr>
        <p:spPr>
          <a:xfrm>
            <a:off x="8747760" y="4627388"/>
            <a:ext cx="1075869" cy="518193"/>
          </a:xfrm>
          <a:prstGeom prst="ellipse">
            <a:avLst/>
          </a:prstGeom>
          <a:noFill/>
          <a:ln w="28575">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a:endCxn id="14" idx="7"/>
          </p:cNvCxnSpPr>
          <p:nvPr/>
        </p:nvCxnSpPr>
        <p:spPr>
          <a:xfrm flipH="1">
            <a:off x="9666072" y="4437217"/>
            <a:ext cx="359098" cy="26605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0025170" y="4161063"/>
            <a:ext cx="1337032" cy="646331"/>
          </a:xfrm>
          <a:prstGeom prst="rect">
            <a:avLst/>
          </a:prstGeom>
          <a:noFill/>
        </p:spPr>
        <p:txBody>
          <a:bodyPr wrap="square">
            <a:spAutoFit/>
          </a:bodyPr>
          <a:lstStyle/>
          <a:p>
            <a:pPr algn="just"/>
            <a:r>
              <a:rPr lang="en-US" altLang="zh-CN" dirty="0">
                <a:latin typeface="微软雅黑" panose="020B0503020204020204" pitchFamily="34" charset="-122"/>
                <a:ea typeface="微软雅黑" panose="020B0503020204020204" pitchFamily="34" charset="-122"/>
              </a:rPr>
              <a:t>Fisher</a:t>
            </a:r>
            <a:r>
              <a:rPr lang="zh-CN" altLang="en-US" dirty="0">
                <a:latin typeface="微软雅黑" panose="020B0503020204020204" pitchFamily="34" charset="-122"/>
                <a:ea typeface="微软雅黑" panose="020B0503020204020204" pitchFamily="34" charset="-122"/>
              </a:rPr>
              <a:t>信息正则化约束</a:t>
            </a:r>
            <a:endParaRPr lang="zh-CN" altLang="en-US" dirty="0"/>
          </a:p>
        </p:txBody>
      </p:sp>
      <p:cxnSp>
        <p:nvCxnSpPr>
          <p:cNvPr id="32" name="直接箭头连接符 31"/>
          <p:cNvCxnSpPr/>
          <p:nvPr/>
        </p:nvCxnSpPr>
        <p:spPr>
          <a:xfrm flipV="1">
            <a:off x="7248773" y="4917794"/>
            <a:ext cx="216779" cy="29824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7437440" y="4623044"/>
            <a:ext cx="706636" cy="518193"/>
          </a:xfrm>
          <a:prstGeom prst="ellipse">
            <a:avLst/>
          </a:prstGeom>
          <a:noFill/>
          <a:ln w="28575">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6530887" y="5216038"/>
            <a:ext cx="3470370" cy="369332"/>
          </a:xfrm>
          <a:prstGeom prst="rect">
            <a:avLst/>
          </a:prstGeom>
          <a:noFill/>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吞吐量训练损失</a:t>
            </a:r>
            <a:endParaRPr lang="zh-CN" altLang="en-US" dirty="0"/>
          </a:p>
        </p:txBody>
      </p:sp>
      <p:sp>
        <p:nvSpPr>
          <p:cNvPr id="44" name="文本框 43"/>
          <p:cNvSpPr txBox="1"/>
          <p:nvPr/>
        </p:nvSpPr>
        <p:spPr>
          <a:xfrm>
            <a:off x="5164035" y="3836955"/>
            <a:ext cx="3197231" cy="369332"/>
          </a:xfrm>
          <a:prstGeom prst="rect">
            <a:avLst/>
          </a:prstGeom>
          <a:noFill/>
        </p:spPr>
        <p:txBody>
          <a:bodyPr wrap="square">
            <a:spAutoFit/>
          </a:bodyPr>
          <a:lstStyle/>
          <a:p>
            <a:pPr marL="285750" indent="-285750" algn="just">
              <a:buFont typeface="Wingdings" panose="05000000000000000000" pitchFamily="2" charset="2"/>
              <a:buChar char="Ø"/>
            </a:pPr>
            <a:r>
              <a:rPr lang="zh-CN" altLang="en-US" b="1" dirty="0">
                <a:solidFill>
                  <a:srgbClr val="C00000"/>
                </a:solidFill>
                <a:latin typeface="微软雅黑" panose="020B0503020204020204" pitchFamily="34" charset="-122"/>
                <a:ea typeface="微软雅黑" panose="020B0503020204020204" pitchFamily="34" charset="-122"/>
              </a:rPr>
              <a:t>用户连接网络训练损失</a:t>
            </a:r>
            <a:endParaRPr lang="zh-CN" altLang="en-US" b="1" dirty="0">
              <a:solidFill>
                <a:srgbClr val="C00000"/>
              </a:solidFill>
            </a:endParaRPr>
          </a:p>
        </p:txBody>
      </p:sp>
      <p:grpSp>
        <p:nvGrpSpPr>
          <p:cNvPr id="8" name="组合 7"/>
          <p:cNvGrpSpPr/>
          <p:nvPr/>
        </p:nvGrpSpPr>
        <p:grpSpPr>
          <a:xfrm>
            <a:off x="74517" y="4546546"/>
            <a:ext cx="4824929" cy="2053519"/>
            <a:chOff x="6277644" y="4549676"/>
            <a:chExt cx="4824929" cy="2053519"/>
          </a:xfrm>
        </p:grpSpPr>
        <p:grpSp>
          <p:nvGrpSpPr>
            <p:cNvPr id="9" name="组合 8"/>
            <p:cNvGrpSpPr/>
            <p:nvPr/>
          </p:nvGrpSpPr>
          <p:grpSpPr>
            <a:xfrm>
              <a:off x="6277644" y="4549676"/>
              <a:ext cx="4824929" cy="1387054"/>
              <a:chOff x="2809101" y="1951129"/>
              <a:chExt cx="4824929" cy="1387054"/>
            </a:xfrm>
          </p:grpSpPr>
          <p:graphicFrame>
            <p:nvGraphicFramePr>
              <p:cNvPr id="11" name="对象 10"/>
              <p:cNvGraphicFramePr>
                <a:graphicFrameLocks noChangeAspect="1"/>
              </p:cNvGraphicFramePr>
              <p:nvPr/>
            </p:nvGraphicFramePr>
            <p:xfrm>
              <a:off x="4021623" y="2254081"/>
              <a:ext cx="3528217" cy="666919"/>
            </p:xfrm>
            <a:graphic>
              <a:graphicData uri="http://schemas.openxmlformats.org/presentationml/2006/ole">
                <mc:AlternateContent xmlns:mc="http://schemas.openxmlformats.org/markup-compatibility/2006">
                  <mc:Choice xmlns:v="urn:schemas-microsoft-com:vml" Requires="v">
                    <p:oleObj spid="_x0000_s8397" name="Equation" r:id="rId6" imgW="49987200" imgH="9448800" progId="Equation.DSMT4">
                      <p:embed/>
                    </p:oleObj>
                  </mc:Choice>
                  <mc:Fallback>
                    <p:oleObj name="Equation" r:id="rId6" imgW="49987200" imgH="9448800" progId="Equation.DSMT4">
                      <p:embed/>
                      <p:pic>
                        <p:nvPicPr>
                          <p:cNvPr id="0" name="对象 8"/>
                          <p:cNvPicPr/>
                          <p:nvPr/>
                        </p:nvPicPr>
                        <p:blipFill>
                          <a:blip r:embed="rId7"/>
                          <a:stretch>
                            <a:fillRect/>
                          </a:stretch>
                        </p:blipFill>
                        <p:spPr>
                          <a:xfrm>
                            <a:off x="4021623" y="2254081"/>
                            <a:ext cx="3528217" cy="666919"/>
                          </a:xfrm>
                          <a:prstGeom prst="rect">
                            <a:avLst/>
                          </a:prstGeom>
                        </p:spPr>
                      </p:pic>
                    </p:oleObj>
                  </mc:Fallback>
                </mc:AlternateContent>
              </a:graphicData>
            </a:graphic>
          </p:graphicFrame>
          <p:sp>
            <p:nvSpPr>
              <p:cNvPr id="15" name="矩形 14"/>
              <p:cNvSpPr/>
              <p:nvPr/>
            </p:nvSpPr>
            <p:spPr>
              <a:xfrm>
                <a:off x="6468537" y="2443130"/>
                <a:ext cx="1037426" cy="3160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p:cNvCxnSpPr/>
              <p:nvPr/>
            </p:nvCxnSpPr>
            <p:spPr>
              <a:xfrm flipV="1">
                <a:off x="4699000" y="2741635"/>
                <a:ext cx="345077" cy="256979"/>
              </a:xfrm>
              <a:prstGeom prst="straightConnector1">
                <a:avLst/>
              </a:prstGeom>
              <a:noFill/>
              <a:ln w="6350" cap="flat" cmpd="sng" algn="ctr">
                <a:solidFill>
                  <a:srgbClr val="C00000"/>
                </a:solidFill>
                <a:prstDash val="solid"/>
                <a:miter lim="800000"/>
                <a:tailEnd type="triangle"/>
              </a:ln>
              <a:effectLst/>
            </p:spPr>
          </p:cxnSp>
          <p:cxnSp>
            <p:nvCxnSpPr>
              <p:cNvPr id="19" name="直接箭头连接符 18"/>
              <p:cNvCxnSpPr/>
              <p:nvPr/>
            </p:nvCxnSpPr>
            <p:spPr>
              <a:xfrm flipH="1" flipV="1">
                <a:off x="6342975" y="2760983"/>
                <a:ext cx="1" cy="237631"/>
              </a:xfrm>
              <a:prstGeom prst="straightConnector1">
                <a:avLst/>
              </a:prstGeom>
              <a:noFill/>
              <a:ln w="6350" cap="flat" cmpd="sng" algn="ctr">
                <a:solidFill>
                  <a:srgbClr val="C00000"/>
                </a:solidFill>
                <a:prstDash val="solid"/>
                <a:miter lim="800000"/>
                <a:tailEnd type="triangle"/>
              </a:ln>
              <a:effectLst/>
            </p:spPr>
          </p:cxnSp>
          <p:sp>
            <p:nvSpPr>
              <p:cNvPr id="21" name="文本框 20"/>
              <p:cNvSpPr txBox="1"/>
              <p:nvPr/>
            </p:nvSpPr>
            <p:spPr>
              <a:xfrm>
                <a:off x="2809101" y="2968851"/>
                <a:ext cx="2797536" cy="369332"/>
              </a:xfrm>
              <a:prstGeom prst="rect">
                <a:avLst/>
              </a:prstGeom>
              <a:noFill/>
            </p:spPr>
            <p:txBody>
              <a:bodyPr wrap="square">
                <a:spAutoFit/>
              </a:bodyPr>
              <a:lstStyle/>
              <a:p>
                <a:r>
                  <a:rPr lang="zh-CN" altLang="en-US" b="0" i="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新任务的</a:t>
                </a:r>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系统吞吐量</a:t>
                </a:r>
                <a:r>
                  <a:rPr lang="zh-CN" altLang="en-US" b="0" i="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损失</a:t>
                </a:r>
                <a:endParaRPr lang="zh-CN" altLang="en-US" dirty="0"/>
              </a:p>
            </p:txBody>
          </p:sp>
          <p:sp>
            <p:nvSpPr>
              <p:cNvPr id="28" name="文本框 27"/>
              <p:cNvSpPr txBox="1"/>
              <p:nvPr/>
            </p:nvSpPr>
            <p:spPr>
              <a:xfrm>
                <a:off x="5502077" y="2957788"/>
                <a:ext cx="2047764"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参数重要程度权重</a:t>
                </a:r>
                <a:endParaRPr lang="zh-CN" altLang="en-US" dirty="0">
                  <a:latin typeface="微软雅黑" panose="020B0503020204020204" pitchFamily="34" charset="-122"/>
                  <a:ea typeface="微软雅黑" panose="020B0503020204020204" pitchFamily="34" charset="-122"/>
                </a:endParaRPr>
              </a:p>
            </p:txBody>
          </p:sp>
          <p:cxnSp>
            <p:nvCxnSpPr>
              <p:cNvPr id="29" name="直接箭头连接符 28"/>
              <p:cNvCxnSpPr/>
              <p:nvPr/>
            </p:nvCxnSpPr>
            <p:spPr>
              <a:xfrm>
                <a:off x="6468537" y="2281358"/>
                <a:ext cx="234271" cy="100537"/>
              </a:xfrm>
              <a:prstGeom prst="straightConnector1">
                <a:avLst/>
              </a:prstGeom>
              <a:noFill/>
              <a:ln w="6350" cap="flat" cmpd="sng" algn="ctr">
                <a:solidFill>
                  <a:srgbClr val="C00000"/>
                </a:solidFill>
                <a:prstDash val="solid"/>
                <a:miter lim="800000"/>
                <a:tailEnd type="triangle"/>
              </a:ln>
              <a:effectLst/>
            </p:spPr>
          </p:cxnSp>
          <p:sp>
            <p:nvSpPr>
              <p:cNvPr id="30" name="文本框 29"/>
              <p:cNvSpPr txBox="1"/>
              <p:nvPr/>
            </p:nvSpPr>
            <p:spPr>
              <a:xfrm>
                <a:off x="5318397" y="1951129"/>
                <a:ext cx="2315633"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参数更新幅度的平方</a:t>
                </a:r>
                <a:endParaRPr lang="zh-CN" altLang="en-US" dirty="0">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6883846" y="5956864"/>
              <a:ext cx="4105039" cy="646331"/>
            </a:xfrm>
            <a:prstGeom prst="rect">
              <a:avLst/>
            </a:prstGeom>
            <a:noFill/>
          </p:spPr>
          <p:txBody>
            <a:bodyPr wrap="square">
              <a:spAutoFit/>
            </a:bodyPr>
            <a:lstStyle/>
            <a:p>
              <a:r>
                <a:rPr lang="zh-CN" altLang="en-US" dirty="0">
                  <a:solidFill>
                    <a:srgbClr val="C00000"/>
                  </a:solidFill>
                  <a:latin typeface="微软雅黑" panose="020B0503020204020204" pitchFamily="34" charset="-122"/>
                  <a:ea typeface="微软雅黑" panose="020B0503020204020204" pitchFamily="34" charset="-122"/>
                </a:rPr>
                <a:t>核心思想：对旧任务重要程度高的参数施加加到的惩罚权重，限制其更新幅度。</a:t>
              </a:r>
              <a:endParaRPr lang="zh-CN" altLang="en-US" dirty="0">
                <a:solidFill>
                  <a:srgbClr val="C00000"/>
                </a:solidFill>
                <a:latin typeface="微软雅黑" panose="020B0503020204020204" pitchFamily="34" charset="-122"/>
                <a:ea typeface="微软雅黑" panose="020B0503020204020204" pitchFamily="34" charset="-122"/>
              </a:endParaRPr>
            </a:p>
          </p:txBody>
        </p:sp>
      </p:grpSp>
      <p:sp>
        <p:nvSpPr>
          <p:cNvPr id="12" name="矩形: 圆角 11"/>
          <p:cNvSpPr/>
          <p:nvPr/>
        </p:nvSpPr>
        <p:spPr>
          <a:xfrm>
            <a:off x="8666018" y="2961409"/>
            <a:ext cx="1157611" cy="329721"/>
          </a:xfrm>
          <a:prstGeom prst="roundRect">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a:off x="8479989" y="3312225"/>
            <a:ext cx="1157611" cy="329721"/>
          </a:xfrm>
          <a:prstGeom prst="roundRect">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灯片编号占位符 24"/>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6642100" cy="730249"/>
          </a:xfrm>
        </p:spPr>
        <p:txBody>
          <a:bodyPr/>
          <a:lstStyle/>
          <a:p>
            <a:r>
              <a:rPr lang="zh-CN" altLang="en-US" dirty="0"/>
              <a:t>选题意义与研究目标</a:t>
            </a:r>
            <a:endParaRPr lang="zh-CN" altLang="en-US" dirty="0"/>
          </a:p>
        </p:txBody>
      </p:sp>
      <p:sp>
        <p:nvSpPr>
          <p:cNvPr id="33" name="标题 15"/>
          <p:cNvSpPr txBox="1"/>
          <p:nvPr/>
        </p:nvSpPr>
        <p:spPr>
          <a:xfrm>
            <a:off x="647065" y="918845"/>
            <a:ext cx="3262630" cy="4718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203864"/>
              </a:buClr>
              <a:buFont typeface="Wingdings" panose="05000000000000000000" pitchFamily="2" charset="2"/>
              <a:buChar char="u"/>
            </a:pPr>
            <a:r>
              <a:rPr lang="en-US" altLang="zh-CN" sz="2800" b="1" dirty="0">
                <a:latin typeface="微软雅黑" panose="020B0503020204020204" pitchFamily="34" charset="-122"/>
                <a:ea typeface="微软雅黑" panose="020B0503020204020204" pitchFamily="34" charset="-122"/>
              </a:rPr>
              <a:t> </a:t>
            </a:r>
            <a:r>
              <a:rPr lang="en-US" altLang="zh-CN" sz="2800" b="1" dirty="0">
                <a:solidFill>
                  <a:srgbClr val="203864"/>
                </a:solidFill>
                <a:latin typeface="微软雅黑" panose="020B0503020204020204" pitchFamily="34" charset="-122"/>
                <a:ea typeface="微软雅黑" panose="020B0503020204020204" pitchFamily="34" charset="-122"/>
              </a:rPr>
              <a:t>Wi-Fi </a:t>
            </a:r>
            <a:r>
              <a:rPr lang="zh-CN" altLang="en-US" sz="2800" b="1" dirty="0">
                <a:solidFill>
                  <a:srgbClr val="203864"/>
                </a:solidFill>
                <a:latin typeface="微软雅黑" panose="020B0503020204020204" pitchFamily="34" charset="-122"/>
                <a:ea typeface="微软雅黑" panose="020B0503020204020204" pitchFamily="34" charset="-122"/>
              </a:rPr>
              <a:t>的重要性</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690245" y="1527175"/>
            <a:ext cx="4744720" cy="4153087"/>
            <a:chOff x="175831" y="1803124"/>
            <a:chExt cx="4760688" cy="4018722"/>
          </a:xfrm>
        </p:grpSpPr>
        <p:sp>
          <p:nvSpPr>
            <p:cNvPr id="36" name="矩形 35"/>
            <p:cNvSpPr/>
            <p:nvPr/>
          </p:nvSpPr>
          <p:spPr>
            <a:xfrm>
              <a:off x="175832" y="1803124"/>
              <a:ext cx="4760687" cy="3180514"/>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2" name="文本框 41"/>
            <p:cNvSpPr txBox="1"/>
            <p:nvPr/>
          </p:nvSpPr>
          <p:spPr>
            <a:xfrm>
              <a:off x="266304" y="2464893"/>
              <a:ext cx="4568273" cy="162707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100"/>
                </a:lnSpc>
              </a:pPr>
              <a:r>
                <a:rPr lang="zh-CN" altLang="en-US" sz="2000" b="1" dirty="0">
                  <a:latin typeface="微软雅黑" panose="020B0503020204020204" pitchFamily="34" charset="-122"/>
                  <a:ea typeface="微软雅黑" panose="020B0503020204020204" pitchFamily="34" charset="-122"/>
                </a:rPr>
                <a:t>“要适应人民期待和需求，加快</a:t>
              </a:r>
              <a:r>
                <a:rPr lang="zh-CN" altLang="en-US" sz="2000" b="1" dirty="0">
                  <a:solidFill>
                    <a:srgbClr val="C00000"/>
                  </a:solidFill>
                  <a:latin typeface="微软雅黑" panose="020B0503020204020204" pitchFamily="34" charset="-122"/>
                  <a:ea typeface="微软雅黑" panose="020B0503020204020204" pitchFamily="34" charset="-122"/>
                </a:rPr>
                <a:t>信息化</a:t>
              </a:r>
              <a:r>
                <a:rPr lang="zh-CN" altLang="en-US" sz="2000" b="1" dirty="0">
                  <a:latin typeface="微软雅黑" panose="020B0503020204020204" pitchFamily="34" charset="-122"/>
                  <a:ea typeface="微软雅黑" panose="020B0503020204020204" pitchFamily="34" charset="-122"/>
                </a:rPr>
                <a:t>服务普及”，“让亿万人民在共享</a:t>
              </a:r>
              <a:r>
                <a:rPr lang="zh-CN" altLang="en-US" sz="2000" b="1" dirty="0">
                  <a:solidFill>
                    <a:srgbClr val="C00000"/>
                  </a:solidFill>
                  <a:latin typeface="微软雅黑" panose="020B0503020204020204" pitchFamily="34" charset="-122"/>
                  <a:ea typeface="微软雅黑" panose="020B0503020204020204" pitchFamily="34" charset="-122"/>
                </a:rPr>
                <a:t>互联网发展</a:t>
              </a:r>
              <a:r>
                <a:rPr lang="zh-CN" altLang="en-US" sz="2000" b="1" dirty="0">
                  <a:latin typeface="微软雅黑" panose="020B0503020204020204" pitchFamily="34" charset="-122"/>
                  <a:ea typeface="微软雅黑" panose="020B0503020204020204" pitchFamily="34" charset="-122"/>
                </a:rPr>
                <a:t>成果上有更多</a:t>
              </a:r>
              <a:r>
                <a:rPr lang="zh-CN" altLang="en-US" sz="2000" b="1" dirty="0">
                  <a:solidFill>
                    <a:srgbClr val="C00000"/>
                  </a:solidFill>
                  <a:latin typeface="微软雅黑" panose="020B0503020204020204" pitchFamily="34" charset="-122"/>
                  <a:ea typeface="微软雅黑" panose="020B0503020204020204" pitchFamily="34" charset="-122"/>
                </a:rPr>
                <a:t>获得感</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gn="r">
                <a:lnSpc>
                  <a:spcPts val="3100"/>
                </a:lnSpc>
              </a:pP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习近平</a:t>
              </a:r>
              <a:endParaRPr lang="zh-CN" altLang="en-US" sz="1800" b="1" dirty="0">
                <a:latin typeface="微软雅黑" panose="020B0503020204020204" pitchFamily="34" charset="-122"/>
                <a:ea typeface="微软雅黑" panose="020B0503020204020204" pitchFamily="34" charset="-122"/>
              </a:endParaRPr>
            </a:p>
          </p:txBody>
        </p:sp>
        <p:sp>
          <p:nvSpPr>
            <p:cNvPr id="43" name="矩形 42"/>
            <p:cNvSpPr/>
            <p:nvPr/>
          </p:nvSpPr>
          <p:spPr>
            <a:xfrm>
              <a:off x="175831" y="4974770"/>
              <a:ext cx="4760687" cy="847076"/>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文本框 43"/>
            <p:cNvSpPr txBox="1"/>
            <p:nvPr/>
          </p:nvSpPr>
          <p:spPr>
            <a:xfrm>
              <a:off x="321355" y="5017237"/>
              <a:ext cx="4452043" cy="78404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hangingPunct="0">
                <a:lnSpc>
                  <a:spcPct val="130000"/>
                </a:lnSpc>
              </a:pPr>
              <a:r>
                <a:rPr lang="en-US" altLang="zh-CN" b="1" spc="100" dirty="0">
                  <a:latin typeface="微软雅黑" panose="020B0503020204020204" pitchFamily="34" charset="-122"/>
                  <a:ea typeface="微软雅黑" panose="020B0503020204020204" pitchFamily="34" charset="-122"/>
                </a:rPr>
                <a:t>Wi-Fi</a:t>
              </a:r>
              <a:r>
                <a:rPr lang="zh-CN" altLang="en-US" b="1" spc="100" dirty="0">
                  <a:latin typeface="微软雅黑" panose="020B0503020204020204" pitchFamily="34" charset="-122"/>
                  <a:ea typeface="微软雅黑" panose="020B0503020204020204" pitchFamily="34" charset="-122"/>
                </a:rPr>
                <a:t>几乎是所有终端连接互联网的最后一里路。</a:t>
              </a:r>
              <a:endParaRPr lang="zh-CN" altLang="en-US" b="1" spc="100" dirty="0">
                <a:latin typeface="微软雅黑" panose="020B0503020204020204" pitchFamily="34" charset="-122"/>
                <a:ea typeface="微软雅黑" panose="020B0503020204020204" pitchFamily="34" charset="-122"/>
              </a:endParaRPr>
            </a:p>
          </p:txBody>
        </p:sp>
      </p:grpSp>
      <p:sp>
        <p:nvSpPr>
          <p:cNvPr id="45" name="箭头: 右 44"/>
          <p:cNvSpPr/>
          <p:nvPr/>
        </p:nvSpPr>
        <p:spPr>
          <a:xfrm>
            <a:off x="5462615" y="2908935"/>
            <a:ext cx="762926" cy="730249"/>
          </a:xfrm>
          <a:prstGeom prst="rightArrow">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46" name="组合 45"/>
          <p:cNvGrpSpPr/>
          <p:nvPr/>
        </p:nvGrpSpPr>
        <p:grpSpPr>
          <a:xfrm>
            <a:off x="6280785" y="1390015"/>
            <a:ext cx="5207000" cy="4268009"/>
            <a:chOff x="6334255" y="1372380"/>
            <a:chExt cx="5571857" cy="4227192"/>
          </a:xfrm>
        </p:grpSpPr>
        <p:sp>
          <p:nvSpPr>
            <p:cNvPr id="47" name="矩形 46"/>
            <p:cNvSpPr/>
            <p:nvPr/>
          </p:nvSpPr>
          <p:spPr>
            <a:xfrm>
              <a:off x="6334255" y="1372380"/>
              <a:ext cx="5571857" cy="765192"/>
            </a:xfrm>
            <a:prstGeom prst="rect">
              <a:avLst/>
            </a:prstGeom>
            <a:solidFill>
              <a:srgbClr val="203864"/>
            </a:solidFill>
            <a:ln w="12700" cap="flat" cmpd="sng" algn="ctr">
              <a:solidFill>
                <a:srgbClr val="203864"/>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Wi-Fi</a:t>
              </a:r>
              <a:r>
                <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技术是广泛普及且重要的短距离无线数据通信技术</a:t>
              </a:r>
              <a:endParaRPr kumimoji="0" lang="zh-CN" altLang="en-US"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8" name="图片 47"/>
            <p:cNvPicPr>
              <a:picLocks noChangeAspect="1"/>
            </p:cNvPicPr>
            <p:nvPr/>
          </p:nvPicPr>
          <p:blipFill>
            <a:blip r:embed="rId1"/>
            <a:stretch>
              <a:fillRect/>
            </a:stretch>
          </p:blipFill>
          <p:spPr>
            <a:xfrm>
              <a:off x="8638970" y="3570217"/>
              <a:ext cx="1016999" cy="1016999"/>
            </a:xfrm>
            <a:prstGeom prst="rect">
              <a:avLst/>
            </a:prstGeom>
          </p:spPr>
        </p:pic>
        <p:pic>
          <p:nvPicPr>
            <p:cNvPr id="49" name="图片 48"/>
            <p:cNvPicPr>
              <a:picLocks noChangeAspect="1"/>
            </p:cNvPicPr>
            <p:nvPr/>
          </p:nvPicPr>
          <p:blipFill>
            <a:blip r:embed="rId2"/>
            <a:stretch>
              <a:fillRect/>
            </a:stretch>
          </p:blipFill>
          <p:spPr>
            <a:xfrm flipH="1">
              <a:off x="9892403" y="3171727"/>
              <a:ext cx="1619212" cy="1080000"/>
            </a:xfrm>
            <a:prstGeom prst="ellipse">
              <a:avLst/>
            </a:prstGeom>
            <a:ln w="12700" cap="rnd">
              <a:solidFill>
                <a:sysClr val="windowText" lastClr="00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0" name="图片 49"/>
            <p:cNvPicPr>
              <a:picLocks noChangeAspect="1"/>
            </p:cNvPicPr>
            <p:nvPr/>
          </p:nvPicPr>
          <p:blipFill>
            <a:blip r:embed="rId3"/>
            <a:stretch>
              <a:fillRect/>
            </a:stretch>
          </p:blipFill>
          <p:spPr>
            <a:xfrm>
              <a:off x="8310580" y="2321647"/>
              <a:ext cx="1619209" cy="1080000"/>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 name="图片 50"/>
            <p:cNvPicPr>
              <a:picLocks noChangeAspect="1"/>
            </p:cNvPicPr>
            <p:nvPr/>
          </p:nvPicPr>
          <p:blipFill>
            <a:blip r:embed="rId4"/>
            <a:stretch>
              <a:fillRect/>
            </a:stretch>
          </p:blipFill>
          <p:spPr>
            <a:xfrm>
              <a:off x="6546379" y="3125375"/>
              <a:ext cx="1619209" cy="1080000"/>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2" name="图片 51"/>
            <p:cNvPicPr>
              <a:picLocks noChangeAspect="1"/>
            </p:cNvPicPr>
            <p:nvPr/>
          </p:nvPicPr>
          <p:blipFill>
            <a:blip r:embed="rId5"/>
            <a:stretch>
              <a:fillRect/>
            </a:stretch>
          </p:blipFill>
          <p:spPr>
            <a:xfrm>
              <a:off x="7255481" y="4519572"/>
              <a:ext cx="1794586" cy="1080000"/>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5" name="图片 34"/>
            <p:cNvPicPr>
              <a:picLocks noChangeAspect="1"/>
            </p:cNvPicPr>
            <p:nvPr/>
          </p:nvPicPr>
          <p:blipFill>
            <a:blip r:embed="rId6"/>
            <a:stretch>
              <a:fillRect/>
            </a:stretch>
          </p:blipFill>
          <p:spPr>
            <a:xfrm>
              <a:off x="9350170" y="4519572"/>
              <a:ext cx="1619209" cy="1080000"/>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cxnSp>
        <p:nvCxnSpPr>
          <p:cNvPr id="55" name="直接连接符 54"/>
          <p:cNvCxnSpPr/>
          <p:nvPr/>
        </p:nvCxnSpPr>
        <p:spPr>
          <a:xfrm>
            <a:off x="1152700" y="1390263"/>
            <a:ext cx="249047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647065" y="5796915"/>
            <a:ext cx="10703560" cy="544195"/>
          </a:xfrm>
          <a:prstGeom prst="rect">
            <a:avLst/>
          </a:prstGeom>
          <a:noFill/>
          <a:ln w="38100" cap="flat" cmpd="sng" algn="ctr">
            <a:solidFill>
              <a:srgbClr val="203864"/>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ts val="2600"/>
              </a:lnSpc>
              <a:spcBef>
                <a:spcPts val="0"/>
              </a:spcBef>
              <a:spcAft>
                <a:spcPts val="0"/>
              </a:spcAft>
              <a:buClrTx/>
              <a:buSzTx/>
              <a:buFontTx/>
              <a:buNone/>
              <a:defRPr/>
            </a:pPr>
            <a:r>
              <a:rPr kumimoji="0" lang="zh-CN" altLang="en-US" sz="2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加速</a:t>
            </a:r>
            <a:r>
              <a:rPr kumimoji="0" lang="en-US" altLang="zh-CN" sz="2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Wi-Fi</a:t>
            </a:r>
            <a:r>
              <a:rPr kumimoji="0" lang="zh-CN" altLang="en-US" sz="2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发展，是推动</a:t>
            </a: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数字普惠</a:t>
            </a:r>
            <a:r>
              <a:rPr kumimoji="0" lang="zh-CN" altLang="en-US" sz="2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、提升</a:t>
            </a: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社会福祉</a:t>
            </a:r>
            <a:r>
              <a:rPr kumimoji="0" lang="zh-CN" altLang="en-US" sz="2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、支撑</a:t>
            </a: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智慧未来</a:t>
            </a:r>
            <a:r>
              <a:rPr kumimoji="0" lang="zh-CN" altLang="en-US" sz="2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rPr>
              <a:t>的核心动力。</a:t>
            </a:r>
            <a:endParaRPr kumimoji="0" lang="en-US" altLang="zh-CN" sz="24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7326162"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1</a:t>
            </a:r>
            <a:endParaRPr lang="zh-CN" altLang="en-US" dirty="0"/>
          </a:p>
        </p:txBody>
      </p:sp>
      <p:sp>
        <p:nvSpPr>
          <p:cNvPr id="7" name="标题 15"/>
          <p:cNvSpPr txBox="1"/>
          <p:nvPr/>
        </p:nvSpPr>
        <p:spPr>
          <a:xfrm>
            <a:off x="11452" y="962096"/>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rPr>
              <a:t>GNN</a:t>
            </a:r>
            <a:r>
              <a:rPr lang="zh-CN" altLang="en-US" sz="2800" b="1" dirty="0">
                <a:solidFill>
                  <a:srgbClr val="203864"/>
                </a:solidFill>
                <a:latin typeface="微软雅黑" panose="020B0503020204020204" pitchFamily="34" charset="-122"/>
                <a:ea typeface="微软雅黑" panose="020B0503020204020204" pitchFamily="34" charset="-122"/>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rPr>
              <a:t>CSR</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86070" y="1447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2810" y="1464126"/>
            <a:ext cx="3096466" cy="525657"/>
          </a:xfrm>
          <a:prstGeom prst="rect">
            <a:avLst/>
          </a:prstGeom>
          <a:noFill/>
        </p:spPr>
        <p:txBody>
          <a:bodyPr wrap="square" rtlCol="0">
            <a:spAutoFit/>
          </a:bodyPr>
          <a:lstStyle/>
          <a:p>
            <a:pPr marL="171450" indent="-171450">
              <a:lnSpc>
                <a:spcPct val="130000"/>
              </a:lnSpc>
              <a:buFont typeface="Wingdings" panose="05000000000000000000" pitchFamily="2" charset="2"/>
              <a:buChar char="Ø"/>
            </a:pPr>
            <a:r>
              <a:rPr kumimoji="1" lang="zh-CN" altLang="en-US" sz="2000" b="1" dirty="0">
                <a:solidFill>
                  <a:srgbClr val="203864"/>
                </a:solidFill>
                <a:latin typeface="微软雅黑" panose="020B0503020204020204" pitchFamily="34" charset="-122"/>
                <a:ea typeface="微软雅黑" panose="020B0503020204020204" pitchFamily="34" charset="-122"/>
              </a:rPr>
              <a:t> </a:t>
            </a:r>
            <a:r>
              <a:rPr kumimoji="1" lang="zh-CN" altLang="en-US" sz="2400" b="1" dirty="0">
                <a:solidFill>
                  <a:srgbClr val="203864"/>
                </a:solidFill>
                <a:latin typeface="微软雅黑" panose="020B0503020204020204" pitchFamily="34" charset="-122"/>
                <a:ea typeface="微软雅黑" panose="020B0503020204020204" pitchFamily="34" charset="-122"/>
              </a:rPr>
              <a:t>功率优化模块设计</a:t>
            </a:r>
            <a:endParaRPr kumimoji="1" lang="zh-CN" altLang="en-US" sz="2000" b="1" dirty="0">
              <a:solidFill>
                <a:srgbClr val="203864"/>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452" y="1989783"/>
            <a:ext cx="11664730" cy="646331"/>
          </a:xfrm>
          <a:prstGeom prst="rect">
            <a:avLst/>
          </a:prstGeom>
          <a:noFill/>
        </p:spPr>
        <p:txBody>
          <a:bodyPr wrap="square">
            <a:spAutoFit/>
          </a:bodyPr>
          <a:lstStyle/>
          <a:p>
            <a:pPr marL="285750" indent="-285750" algn="just">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难点问题</a:t>
            </a:r>
            <a:r>
              <a:rPr lang="zh-CN" altLang="en-US" dirty="0">
                <a:latin typeface="微软雅黑" panose="020B0503020204020204" pitchFamily="34" charset="-122"/>
                <a:ea typeface="微软雅黑" panose="020B0503020204020204" pitchFamily="34" charset="-122"/>
              </a:rPr>
              <a:t>：现有深度神经网络依赖大量参数拟合数据分布，因 “黑箱” 特性</a:t>
            </a:r>
            <a:r>
              <a:rPr lang="zh-CN" altLang="en-US" b="1" dirty="0">
                <a:solidFill>
                  <a:srgbClr val="C00000"/>
                </a:solidFill>
                <a:latin typeface="微软雅黑" panose="020B0503020204020204" pitchFamily="34" charset="-122"/>
                <a:ea typeface="微软雅黑" panose="020B0503020204020204" pitchFamily="34" charset="-122"/>
              </a:rPr>
              <a:t>缺乏必要可解释性</a:t>
            </a:r>
            <a:r>
              <a:rPr lang="zh-CN" altLang="en-US" dirty="0">
                <a:latin typeface="微软雅黑" panose="020B0503020204020204" pitchFamily="34" charset="-122"/>
                <a:ea typeface="微软雅黑" panose="020B0503020204020204" pitchFamily="34" charset="-122"/>
              </a:rPr>
              <a:t>，可靠性受限；此外，现具有一定可解释性的深度展开网络因</a:t>
            </a:r>
            <a:r>
              <a:rPr lang="zh-CN" altLang="en-US" b="1" dirty="0">
                <a:solidFill>
                  <a:srgbClr val="C00000"/>
                </a:solidFill>
                <a:latin typeface="微软雅黑" panose="020B0503020204020204" pitchFamily="34" charset="-122"/>
                <a:ea typeface="微软雅黑" panose="020B0503020204020204" pitchFamily="34" charset="-122"/>
              </a:rPr>
              <a:t>过高空间复杂度</a:t>
            </a:r>
            <a:r>
              <a:rPr lang="zh-CN" altLang="en-US" dirty="0">
                <a:latin typeface="微软雅黑" panose="020B0503020204020204" pitchFamily="34" charset="-122"/>
                <a:ea typeface="微软雅黑" panose="020B0503020204020204" pitchFamily="34" charset="-122"/>
              </a:rPr>
              <a:t>，难以满足灵活部署需求。</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1451" y="2639536"/>
            <a:ext cx="11664727" cy="646331"/>
          </a:xfrm>
          <a:prstGeom prst="rect">
            <a:avLst/>
          </a:prstGeom>
          <a:noFill/>
        </p:spPr>
        <p:txBody>
          <a:bodyPr wrap="square">
            <a:spAutoFit/>
          </a:bodyPr>
          <a:lstStyle/>
          <a:p>
            <a:pPr marL="285750" indent="-285750" algn="just">
              <a:spcAft>
                <a:spcPts val="600"/>
              </a:spcAft>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解决策略</a:t>
            </a:r>
            <a:r>
              <a:rPr lang="zh-CN" altLang="en-US" dirty="0">
                <a:latin typeface="微软雅黑" panose="020B0503020204020204" pitchFamily="34" charset="-122"/>
                <a:ea typeface="微软雅黑" panose="020B0503020204020204" pitchFamily="34" charset="-122"/>
              </a:rPr>
              <a:t>：为保证模型的可解释性并降低空间复杂度以提升部署效率，本模块设计了</a:t>
            </a:r>
            <a:r>
              <a:rPr lang="zh-CN" altLang="en-US" b="1" dirty="0">
                <a:solidFill>
                  <a:srgbClr val="C00000"/>
                </a:solidFill>
                <a:latin typeface="微软雅黑" panose="020B0503020204020204" pitchFamily="34" charset="-122"/>
                <a:ea typeface="微软雅黑" panose="020B0503020204020204" pitchFamily="34" charset="-122"/>
              </a:rPr>
              <a:t>基于不动点深度展开网络的功率优化模块</a:t>
            </a:r>
            <a:r>
              <a:rPr lang="zh-CN" altLang="en-US" dirty="0">
                <a:latin typeface="微软雅黑" panose="020B0503020204020204" pitchFamily="34" charset="-122"/>
                <a:ea typeface="微软雅黑" panose="020B0503020204020204" pitchFamily="34" charset="-122"/>
              </a:rPr>
              <a:t>，将不动点理论嵌入到深度展开</a:t>
            </a:r>
            <a:r>
              <a:rPr lang="en-US" altLang="zh-CN" dirty="0">
                <a:latin typeface="微软雅黑" panose="020B0503020204020204" pitchFamily="34" charset="-122"/>
                <a:ea typeface="微软雅黑" panose="020B0503020204020204" pitchFamily="34" charset="-122"/>
              </a:rPr>
              <a:t>WMMSE-GNN</a:t>
            </a:r>
            <a:r>
              <a:rPr lang="zh-CN" altLang="en-US" dirty="0">
                <a:latin typeface="微软雅黑" panose="020B0503020204020204" pitchFamily="34" charset="-122"/>
                <a:ea typeface="微软雅黑" panose="020B0503020204020204" pitchFamily="34" charset="-122"/>
              </a:rPr>
              <a:t>功率优化网络。</a:t>
            </a:r>
            <a:endParaRPr lang="en-US" altLang="zh-CN"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3376022" y="3285867"/>
            <a:ext cx="4237381" cy="3473721"/>
          </a:xfrm>
          <a:prstGeom prst="rect">
            <a:avLst/>
          </a:prstGeom>
        </p:spPr>
      </p:pic>
      <p:sp>
        <p:nvSpPr>
          <p:cNvPr id="2" name="灯片编号占位符 1"/>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7326162"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1</a:t>
            </a:r>
            <a:endParaRPr lang="zh-CN" altLang="en-US" dirty="0"/>
          </a:p>
        </p:txBody>
      </p:sp>
      <p:sp>
        <p:nvSpPr>
          <p:cNvPr id="7" name="标题 15"/>
          <p:cNvSpPr txBox="1"/>
          <p:nvPr/>
        </p:nvSpPr>
        <p:spPr>
          <a:xfrm>
            <a:off x="11452" y="962096"/>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rPr>
              <a:t>GNN</a:t>
            </a:r>
            <a:r>
              <a:rPr lang="zh-CN" altLang="en-US" sz="2800" b="1" dirty="0">
                <a:solidFill>
                  <a:srgbClr val="203864"/>
                </a:solidFill>
                <a:latin typeface="微软雅黑" panose="020B0503020204020204" pitchFamily="34" charset="-122"/>
                <a:ea typeface="微软雅黑" panose="020B0503020204020204" pitchFamily="34" charset="-122"/>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rPr>
              <a:t>CSR</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86070" y="1447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2810" y="1464126"/>
            <a:ext cx="3096466" cy="525657"/>
          </a:xfrm>
          <a:prstGeom prst="rect">
            <a:avLst/>
          </a:prstGeom>
          <a:noFill/>
        </p:spPr>
        <p:txBody>
          <a:bodyPr wrap="square" rtlCol="0">
            <a:spAutoFit/>
          </a:bodyPr>
          <a:lstStyle/>
          <a:p>
            <a:pPr marL="171450" indent="-171450">
              <a:lnSpc>
                <a:spcPct val="130000"/>
              </a:lnSpc>
              <a:buFont typeface="Wingdings" panose="05000000000000000000" pitchFamily="2" charset="2"/>
              <a:buChar char="Ø"/>
            </a:pPr>
            <a:r>
              <a:rPr kumimoji="1" lang="zh-CN" altLang="en-US" sz="2400" b="1" dirty="0">
                <a:solidFill>
                  <a:srgbClr val="203864"/>
                </a:solidFill>
                <a:latin typeface="微软雅黑" panose="020B0503020204020204" pitchFamily="34" charset="-122"/>
                <a:ea typeface="微软雅黑" panose="020B0503020204020204" pitchFamily="34" charset="-122"/>
              </a:rPr>
              <a:t>功率优化模块设计</a:t>
            </a:r>
            <a:endParaRPr kumimoji="1" lang="zh-CN" altLang="en-US" sz="2000" b="1" dirty="0">
              <a:solidFill>
                <a:srgbClr val="203864"/>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1913987" y="1698171"/>
            <a:ext cx="7259750" cy="5159829"/>
            <a:chOff x="1241670" y="1591967"/>
            <a:chExt cx="9404741" cy="4705475"/>
          </a:xfrm>
        </p:grpSpPr>
        <p:grpSp>
          <p:nvGrpSpPr>
            <p:cNvPr id="9" name="组合 8"/>
            <p:cNvGrpSpPr/>
            <p:nvPr/>
          </p:nvGrpSpPr>
          <p:grpSpPr>
            <a:xfrm>
              <a:off x="1241670" y="1591967"/>
              <a:ext cx="9400930" cy="4705475"/>
              <a:chOff x="588" y="2826353"/>
              <a:chExt cx="5175436" cy="4018772"/>
            </a:xfrm>
          </p:grpSpPr>
          <p:cxnSp>
            <p:nvCxnSpPr>
              <p:cNvPr id="12" name="直接箭头连接符 11"/>
              <p:cNvCxnSpPr/>
              <p:nvPr/>
            </p:nvCxnSpPr>
            <p:spPr>
              <a:xfrm>
                <a:off x="588" y="3621166"/>
                <a:ext cx="604189" cy="0"/>
              </a:xfrm>
              <a:prstGeom prst="straightConnector1">
                <a:avLst/>
              </a:prstGeom>
              <a:ln w="28575">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圆角 13"/>
              <p:cNvSpPr/>
              <p:nvPr/>
            </p:nvSpPr>
            <p:spPr>
              <a:xfrm>
                <a:off x="604777" y="3412808"/>
                <a:ext cx="869567" cy="49960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latin typeface="微软雅黑" panose="020B0503020204020204" pitchFamily="34" charset="-122"/>
                    <a:ea typeface="微软雅黑" panose="020B0503020204020204" pitchFamily="34" charset="-122"/>
                  </a:rPr>
                  <a:t>GNN</a:t>
                </a:r>
                <a:r>
                  <a:rPr lang="en-US" altLang="zh-CN" b="1" baseline="-25000" dirty="0" err="1">
                    <a:solidFill>
                      <a:schemeClr val="tx1"/>
                    </a:solidFill>
                    <a:latin typeface="微软雅黑" panose="020B0503020204020204" pitchFamily="34" charset="-122"/>
                    <a:ea typeface="微软雅黑" panose="020B0503020204020204" pitchFamily="34" charset="-122"/>
                  </a:rPr>
                  <a:t>u</a:t>
                </a:r>
                <a:endParaRPr lang="zh-CN" altLang="en-US" b="1" baseline="-25000" dirty="0">
                  <a:solidFill>
                    <a:schemeClr val="tx1"/>
                  </a:solidFill>
                  <a:latin typeface="微软雅黑" panose="020B0503020204020204" pitchFamily="34" charset="-122"/>
                  <a:ea typeface="微软雅黑" panose="020B0503020204020204" pitchFamily="34" charset="-122"/>
                </a:endParaRPr>
              </a:p>
            </p:txBody>
          </p:sp>
          <p:cxnSp>
            <p:nvCxnSpPr>
              <p:cNvPr id="15" name="直接箭头连接符 14"/>
              <p:cNvCxnSpPr/>
              <p:nvPr/>
            </p:nvCxnSpPr>
            <p:spPr>
              <a:xfrm>
                <a:off x="1474344" y="3626509"/>
                <a:ext cx="604189" cy="0"/>
              </a:xfrm>
              <a:prstGeom prst="straightConnector1">
                <a:avLst/>
              </a:prstGeom>
              <a:ln w="28575">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圆角 15"/>
              <p:cNvSpPr/>
              <p:nvPr/>
            </p:nvSpPr>
            <p:spPr>
              <a:xfrm>
                <a:off x="2051597" y="3412808"/>
                <a:ext cx="869567" cy="49960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latin typeface="微软雅黑" panose="020B0503020204020204" pitchFamily="34" charset="-122"/>
                    <a:ea typeface="微软雅黑" panose="020B0503020204020204" pitchFamily="34" charset="-122"/>
                  </a:rPr>
                  <a:t>DNN</a:t>
                </a:r>
                <a:r>
                  <a:rPr lang="en-US" altLang="zh-CN" b="1" baseline="-25000" dirty="0" err="1">
                    <a:solidFill>
                      <a:schemeClr val="tx1"/>
                    </a:solidFill>
                    <a:latin typeface="微软雅黑" panose="020B0503020204020204" pitchFamily="34" charset="-122"/>
                    <a:ea typeface="微软雅黑" panose="020B0503020204020204" pitchFamily="34" charset="-122"/>
                  </a:rPr>
                  <a:t>w</a:t>
                </a:r>
                <a:endParaRPr lang="zh-CN" altLang="en-US" b="1" baseline="-25000" dirty="0">
                  <a:solidFill>
                    <a:schemeClr val="tx1"/>
                  </a:solidFill>
                  <a:latin typeface="微软雅黑" panose="020B0503020204020204" pitchFamily="34" charset="-122"/>
                  <a:ea typeface="微软雅黑" panose="020B0503020204020204" pitchFamily="34" charset="-122"/>
                </a:endParaRPr>
              </a:p>
            </p:txBody>
          </p:sp>
          <p:cxnSp>
            <p:nvCxnSpPr>
              <p:cNvPr id="18" name="直接箭头连接符 17"/>
              <p:cNvCxnSpPr/>
              <p:nvPr/>
            </p:nvCxnSpPr>
            <p:spPr>
              <a:xfrm>
                <a:off x="2948100" y="3641235"/>
                <a:ext cx="604189" cy="0"/>
              </a:xfrm>
              <a:prstGeom prst="straightConnector1">
                <a:avLst/>
              </a:prstGeom>
              <a:ln w="28575">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圆角 18"/>
              <p:cNvSpPr/>
              <p:nvPr/>
            </p:nvSpPr>
            <p:spPr>
              <a:xfrm>
                <a:off x="3552289" y="3395443"/>
                <a:ext cx="869567" cy="499603"/>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latin typeface="微软雅黑" panose="020B0503020204020204" pitchFamily="34" charset="-122"/>
                    <a:ea typeface="微软雅黑" panose="020B0503020204020204" pitchFamily="34" charset="-122"/>
                  </a:rPr>
                  <a:t>GNN</a:t>
                </a:r>
                <a:r>
                  <a:rPr lang="en-US" altLang="zh-CN" b="1" baseline="-25000" dirty="0" err="1">
                    <a:solidFill>
                      <a:schemeClr val="tx1"/>
                    </a:solidFill>
                    <a:latin typeface="微软雅黑" panose="020B0503020204020204" pitchFamily="34" charset="-122"/>
                    <a:ea typeface="微软雅黑" panose="020B0503020204020204" pitchFamily="34" charset="-122"/>
                  </a:rPr>
                  <a:t>v</a:t>
                </a:r>
                <a:endParaRPr lang="zh-CN" altLang="en-US" b="1" baseline="-25000" dirty="0">
                  <a:solidFill>
                    <a:schemeClr val="tx1"/>
                  </a:solidFill>
                  <a:latin typeface="微软雅黑" panose="020B0503020204020204" pitchFamily="34" charset="-122"/>
                  <a:ea typeface="微软雅黑" panose="020B0503020204020204" pitchFamily="34" charset="-122"/>
                </a:endParaRPr>
              </a:p>
            </p:txBody>
          </p:sp>
          <p:cxnSp>
            <p:nvCxnSpPr>
              <p:cNvPr id="20" name="连接符: 肘形 19"/>
              <p:cNvCxnSpPr/>
              <p:nvPr/>
            </p:nvCxnSpPr>
            <p:spPr>
              <a:xfrm rot="5400000" flipH="1" flipV="1">
                <a:off x="2439892" y="1945814"/>
                <a:ext cx="17365" cy="2947512"/>
              </a:xfrm>
              <a:prstGeom prst="bentConnector3">
                <a:avLst>
                  <a:gd name="adj1" fmla="val 15539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244661" y="2826353"/>
                <a:ext cx="848086"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U</a:t>
                </a:r>
                <a:r>
                  <a:rPr lang="zh-CN" altLang="en-US" b="1" baseline="30000" dirty="0">
                    <a:latin typeface="微软雅黑" panose="020B0503020204020204" pitchFamily="34" charset="-122"/>
                    <a:ea typeface="微软雅黑" panose="020B0503020204020204" pitchFamily="34" charset="-122"/>
                  </a:rPr>
                  <a:t>（</a:t>
                </a:r>
                <a:r>
                  <a:rPr lang="en-US" altLang="zh-CN" b="1" baseline="30000" dirty="0">
                    <a:latin typeface="微软雅黑" panose="020B0503020204020204" pitchFamily="34" charset="-122"/>
                    <a:ea typeface="微软雅黑" panose="020B0503020204020204" pitchFamily="34" charset="-122"/>
                  </a:rPr>
                  <a:t>t</a:t>
                </a:r>
                <a:r>
                  <a:rPr lang="zh-CN" altLang="en-US" b="1" baseline="30000" dirty="0">
                    <a:latin typeface="微软雅黑" panose="020B0503020204020204" pitchFamily="34" charset="-122"/>
                    <a:ea typeface="微软雅黑" panose="020B0503020204020204" pitchFamily="34" charset="-122"/>
                  </a:rPr>
                  <a:t>）</a:t>
                </a:r>
                <a:endParaRPr lang="zh-CN" altLang="en-US" b="1" baseline="30000" dirty="0">
                  <a:latin typeface="微软雅黑" panose="020B0503020204020204" pitchFamily="34" charset="-122"/>
                  <a:ea typeface="微软雅黑" panose="020B0503020204020204" pitchFamily="34" charset="-122"/>
                </a:endParaRPr>
              </a:p>
            </p:txBody>
          </p:sp>
          <p:cxnSp>
            <p:nvCxnSpPr>
              <p:cNvPr id="22" name="直接连接符 21"/>
              <p:cNvCxnSpPr/>
              <p:nvPr/>
            </p:nvCxnSpPr>
            <p:spPr>
              <a:xfrm flipH="1">
                <a:off x="386070" y="3912411"/>
                <a:ext cx="228614" cy="275142"/>
              </a:xfrm>
              <a:prstGeom prst="line">
                <a:avLst/>
              </a:prstGeom>
              <a:ln w="28575">
                <a:solidFill>
                  <a:srgbClr val="203864"/>
                </a:solidFill>
                <a:prstDash val="dashDot"/>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420926" y="3912411"/>
                <a:ext cx="464498" cy="268537"/>
              </a:xfrm>
              <a:prstGeom prst="line">
                <a:avLst/>
              </a:prstGeom>
              <a:ln w="28575">
                <a:solidFill>
                  <a:srgbClr val="203864"/>
                </a:solidFill>
                <a:prstDash val="dashDot"/>
              </a:ln>
            </p:spPr>
            <p:style>
              <a:lnRef idx="1">
                <a:schemeClr val="accent1"/>
              </a:lnRef>
              <a:fillRef idx="0">
                <a:schemeClr val="accent1"/>
              </a:fillRef>
              <a:effectRef idx="0">
                <a:schemeClr val="accent1"/>
              </a:effectRef>
              <a:fontRef idx="minor">
                <a:schemeClr val="tx1"/>
              </a:fontRef>
            </p:style>
          </p:cxnSp>
          <p:sp>
            <p:nvSpPr>
              <p:cNvPr id="25" name="矩形: 圆角 24"/>
              <p:cNvSpPr/>
              <p:nvPr/>
            </p:nvSpPr>
            <p:spPr>
              <a:xfrm>
                <a:off x="93418" y="4149606"/>
                <a:ext cx="5082606" cy="2695519"/>
              </a:xfrm>
              <a:prstGeom prst="roundRect">
                <a:avLst/>
              </a:prstGeom>
              <a:noFill/>
              <a:ln w="38100">
                <a:solidFill>
                  <a:schemeClr val="accent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p:cNvSpPr/>
              <p:nvPr/>
            </p:nvSpPr>
            <p:spPr>
              <a:xfrm>
                <a:off x="1196601" y="4279140"/>
                <a:ext cx="3142154" cy="62998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p:cNvCxnSpPr/>
              <p:nvPr/>
            </p:nvCxnSpPr>
            <p:spPr>
              <a:xfrm>
                <a:off x="386070" y="4701842"/>
                <a:ext cx="8105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圆角 27"/>
              <p:cNvSpPr/>
              <p:nvPr/>
            </p:nvSpPr>
            <p:spPr>
              <a:xfrm>
                <a:off x="1196601" y="5280717"/>
                <a:ext cx="3142154" cy="482883"/>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p:cNvSpPr/>
              <p:nvPr/>
            </p:nvSpPr>
            <p:spPr>
              <a:xfrm>
                <a:off x="1196601" y="6106074"/>
                <a:ext cx="3142154" cy="52183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连接符: 肘形 29"/>
              <p:cNvCxnSpPr>
                <a:stCxn id="26" idx="3"/>
                <a:endCxn id="29" idx="3"/>
              </p:cNvCxnSpPr>
              <p:nvPr/>
            </p:nvCxnSpPr>
            <p:spPr>
              <a:xfrm>
                <a:off x="4338755" y="4594131"/>
                <a:ext cx="9057" cy="1772859"/>
              </a:xfrm>
              <a:prstGeom prst="bent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6" idx="2"/>
                <a:endCxn id="28" idx="0"/>
              </p:cNvCxnSpPr>
              <p:nvPr/>
            </p:nvCxnSpPr>
            <p:spPr>
              <a:xfrm>
                <a:off x="2767678" y="4909122"/>
                <a:ext cx="0" cy="3715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2767678" y="5763600"/>
                <a:ext cx="0" cy="3520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连接符: 肘形 32"/>
              <p:cNvCxnSpPr/>
              <p:nvPr/>
            </p:nvCxnSpPr>
            <p:spPr>
              <a:xfrm>
                <a:off x="604777" y="4748794"/>
                <a:ext cx="4562088" cy="1997095"/>
              </a:xfrm>
              <a:prstGeom prst="bentConnector3">
                <a:avLst>
                  <a:gd name="adj1" fmla="val 88"/>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9" idx="2"/>
              </p:cNvCxnSpPr>
              <p:nvPr/>
            </p:nvCxnSpPr>
            <p:spPr>
              <a:xfrm>
                <a:off x="2767678" y="6627905"/>
                <a:ext cx="0" cy="1179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endCxn id="28" idx="1"/>
              </p:cNvCxnSpPr>
              <p:nvPr/>
            </p:nvCxnSpPr>
            <p:spPr>
              <a:xfrm>
                <a:off x="614680" y="5522158"/>
                <a:ext cx="581921"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6" name="对象 35"/>
              <p:cNvGraphicFramePr>
                <a:graphicFrameLocks noChangeAspect="1"/>
              </p:cNvGraphicFramePr>
              <p:nvPr/>
            </p:nvGraphicFramePr>
            <p:xfrm>
              <a:off x="1839929" y="4315894"/>
              <a:ext cx="1817671" cy="604867"/>
            </p:xfrm>
            <a:graphic>
              <a:graphicData uri="http://schemas.openxmlformats.org/presentationml/2006/ole">
                <mc:AlternateContent xmlns:mc="http://schemas.openxmlformats.org/markup-compatibility/2006">
                  <mc:Choice xmlns:v="urn:schemas-microsoft-com:vml" Requires="v">
                    <p:oleObj spid="_x0000_s9420" name="Equation" r:id="rId1" imgW="38404800" imgH="15544800" progId="Equation.DSMT4">
                      <p:embed/>
                    </p:oleObj>
                  </mc:Choice>
                  <mc:Fallback>
                    <p:oleObj name="Equation" r:id="rId1" imgW="38404800" imgH="15544800" progId="Equation.DSMT4">
                      <p:embed/>
                      <p:pic>
                        <p:nvPicPr>
                          <p:cNvPr id="0" name="对象 25"/>
                          <p:cNvPicPr/>
                          <p:nvPr/>
                        </p:nvPicPr>
                        <p:blipFill>
                          <a:blip r:embed="rId2"/>
                          <a:stretch>
                            <a:fillRect/>
                          </a:stretch>
                        </p:blipFill>
                        <p:spPr>
                          <a:xfrm>
                            <a:off x="1839929" y="4315894"/>
                            <a:ext cx="1817671" cy="604867"/>
                          </a:xfrm>
                          <a:prstGeom prst="rect">
                            <a:avLst/>
                          </a:prstGeom>
                        </p:spPr>
                      </p:pic>
                    </p:oleObj>
                  </mc:Fallback>
                </mc:AlternateContent>
              </a:graphicData>
            </a:graphic>
          </p:graphicFrame>
          <p:graphicFrame>
            <p:nvGraphicFramePr>
              <p:cNvPr id="38" name="对象 37"/>
              <p:cNvGraphicFramePr>
                <a:graphicFrameLocks noChangeAspect="1"/>
              </p:cNvGraphicFramePr>
              <p:nvPr/>
            </p:nvGraphicFramePr>
            <p:xfrm>
              <a:off x="1838969" y="5297563"/>
              <a:ext cx="1600200" cy="444500"/>
            </p:xfrm>
            <a:graphic>
              <a:graphicData uri="http://schemas.openxmlformats.org/presentationml/2006/ole">
                <mc:AlternateContent xmlns:mc="http://schemas.openxmlformats.org/markup-compatibility/2006">
                  <mc:Choice xmlns:v="urn:schemas-microsoft-com:vml" Requires="v">
                    <p:oleObj spid="_x0000_s9421" name="Equation" r:id="rId3" imgW="38404800" imgH="10668000" progId="Equation.DSMT4">
                      <p:embed/>
                    </p:oleObj>
                  </mc:Choice>
                  <mc:Fallback>
                    <p:oleObj name="Equation" r:id="rId3" imgW="38404800" imgH="10668000" progId="Equation.DSMT4">
                      <p:embed/>
                      <p:pic>
                        <p:nvPicPr>
                          <p:cNvPr id="0" name="对象 26"/>
                          <p:cNvPicPr/>
                          <p:nvPr/>
                        </p:nvPicPr>
                        <p:blipFill>
                          <a:blip r:embed="rId4"/>
                          <a:stretch>
                            <a:fillRect/>
                          </a:stretch>
                        </p:blipFill>
                        <p:spPr>
                          <a:xfrm>
                            <a:off x="1838969" y="5297563"/>
                            <a:ext cx="1600200" cy="444500"/>
                          </a:xfrm>
                          <a:prstGeom prst="rect">
                            <a:avLst/>
                          </a:prstGeom>
                        </p:spPr>
                      </p:pic>
                    </p:oleObj>
                  </mc:Fallback>
                </mc:AlternateContent>
              </a:graphicData>
            </a:graphic>
          </p:graphicFrame>
          <p:sp>
            <p:nvSpPr>
              <p:cNvPr id="39" name="文本框 38"/>
              <p:cNvSpPr txBox="1"/>
              <p:nvPr/>
            </p:nvSpPr>
            <p:spPr>
              <a:xfrm>
                <a:off x="1671215" y="6235553"/>
                <a:ext cx="2411861" cy="239714"/>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改变约束，通过</a:t>
                </a:r>
                <a:r>
                  <a:rPr lang="en-US" altLang="zh-CN" sz="1400" b="1" dirty="0" err="1">
                    <a:latin typeface="微软雅黑" panose="020B0503020204020204" pitchFamily="34" charset="-122"/>
                    <a:ea typeface="微软雅黑" panose="020B0503020204020204" pitchFamily="34" charset="-122"/>
                  </a:rPr>
                  <a:t>cvxpy</a:t>
                </a:r>
                <a:r>
                  <a:rPr lang="zh-CN" altLang="en-US" sz="1400" b="1" dirty="0">
                    <a:latin typeface="微软雅黑" panose="020B0503020204020204" pitchFamily="34" charset="-122"/>
                    <a:ea typeface="微软雅黑" panose="020B0503020204020204" pitchFamily="34" charset="-122"/>
                  </a:rPr>
                  <a:t>求解。</a:t>
                </a:r>
                <a:endParaRPr lang="zh-CN" altLang="en-US" sz="1400" b="1"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135799" y="3642464"/>
                <a:ext cx="565577" cy="315433"/>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v</a:t>
                </a:r>
                <a:r>
                  <a:rPr lang="zh-CN" altLang="en-US" b="1" baseline="30000" dirty="0">
                    <a:latin typeface="微软雅黑" panose="020B0503020204020204" pitchFamily="34" charset="-122"/>
                    <a:ea typeface="微软雅黑" panose="020B0503020204020204" pitchFamily="34" charset="-122"/>
                  </a:rPr>
                  <a:t>（</a:t>
                </a:r>
                <a:r>
                  <a:rPr lang="en-US" altLang="zh-CN" b="1" baseline="30000" dirty="0">
                    <a:latin typeface="微软雅黑" panose="020B0503020204020204" pitchFamily="34" charset="-122"/>
                    <a:ea typeface="微软雅黑" panose="020B0503020204020204" pitchFamily="34" charset="-122"/>
                  </a:rPr>
                  <a:t>t-1</a:t>
                </a:r>
                <a:r>
                  <a:rPr lang="zh-CN" altLang="en-US" b="1" baseline="30000" dirty="0">
                    <a:latin typeface="微软雅黑" panose="020B0503020204020204" pitchFamily="34" charset="-122"/>
                    <a:ea typeface="微软雅黑" panose="020B0503020204020204" pitchFamily="34" charset="-122"/>
                  </a:rPr>
                  <a:t>）</a:t>
                </a:r>
                <a:endParaRPr lang="zh-CN" altLang="en-US" b="1" baseline="30000"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1554704" y="3641235"/>
                <a:ext cx="432528" cy="315433"/>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u</a:t>
                </a:r>
                <a:r>
                  <a:rPr lang="zh-CN" altLang="en-US" b="1" baseline="30000" dirty="0">
                    <a:latin typeface="微软雅黑" panose="020B0503020204020204" pitchFamily="34" charset="-122"/>
                    <a:ea typeface="微软雅黑" panose="020B0503020204020204" pitchFamily="34" charset="-122"/>
                  </a:rPr>
                  <a:t>（</a:t>
                </a:r>
                <a:r>
                  <a:rPr lang="en-US" altLang="zh-CN" b="1" baseline="30000" dirty="0">
                    <a:latin typeface="微软雅黑" panose="020B0503020204020204" pitchFamily="34" charset="-122"/>
                    <a:ea typeface="微软雅黑" panose="020B0503020204020204" pitchFamily="34" charset="-122"/>
                  </a:rPr>
                  <a:t>t</a:t>
                </a:r>
                <a:r>
                  <a:rPr lang="zh-CN" altLang="en-US" b="1" baseline="30000" dirty="0">
                    <a:latin typeface="微软雅黑" panose="020B0503020204020204" pitchFamily="34" charset="-122"/>
                    <a:ea typeface="微软雅黑" panose="020B0503020204020204" pitchFamily="34" charset="-122"/>
                  </a:rPr>
                  <a:t>）</a:t>
                </a:r>
                <a:endParaRPr lang="zh-CN" altLang="en-US" b="1" baseline="30000"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3033757" y="3661147"/>
                <a:ext cx="464660" cy="315433"/>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w</a:t>
                </a:r>
                <a:r>
                  <a:rPr lang="zh-CN" altLang="en-US" b="1" baseline="30000" dirty="0">
                    <a:latin typeface="微软雅黑" panose="020B0503020204020204" pitchFamily="34" charset="-122"/>
                    <a:ea typeface="微软雅黑" panose="020B0503020204020204" pitchFamily="34" charset="-122"/>
                  </a:rPr>
                  <a:t>（</a:t>
                </a:r>
                <a:r>
                  <a:rPr lang="en-US" altLang="zh-CN" b="1" baseline="30000" dirty="0">
                    <a:latin typeface="微软雅黑" panose="020B0503020204020204" pitchFamily="34" charset="-122"/>
                    <a:ea typeface="微软雅黑" panose="020B0503020204020204" pitchFamily="34" charset="-122"/>
                  </a:rPr>
                  <a:t>t</a:t>
                </a:r>
                <a:r>
                  <a:rPr lang="zh-CN" altLang="en-US" b="1" baseline="30000" dirty="0">
                    <a:latin typeface="微软雅黑" panose="020B0503020204020204" pitchFamily="34" charset="-122"/>
                    <a:ea typeface="微软雅黑" panose="020B0503020204020204" pitchFamily="34" charset="-122"/>
                  </a:rPr>
                  <a:t>）</a:t>
                </a:r>
                <a:endParaRPr lang="zh-CN" altLang="en-US" b="1" baseline="30000" dirty="0">
                  <a:latin typeface="微软雅黑" panose="020B0503020204020204" pitchFamily="34" charset="-122"/>
                  <a:ea typeface="微软雅黑" panose="020B0503020204020204" pitchFamily="34" charset="-122"/>
                </a:endParaRPr>
              </a:p>
            </p:txBody>
          </p:sp>
        </p:grpSp>
        <p:cxnSp>
          <p:nvCxnSpPr>
            <p:cNvPr id="10" name="直接箭头连接符 9"/>
            <p:cNvCxnSpPr/>
            <p:nvPr/>
          </p:nvCxnSpPr>
          <p:spPr>
            <a:xfrm>
              <a:off x="9281716" y="2565546"/>
              <a:ext cx="1097480" cy="0"/>
            </a:xfrm>
            <a:prstGeom prst="straightConnector1">
              <a:avLst/>
            </a:prstGeom>
            <a:ln w="28575">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619068" y="2546091"/>
              <a:ext cx="1027343"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v</a:t>
              </a:r>
              <a:r>
                <a:rPr lang="zh-CN" altLang="en-US" b="1" baseline="30000" dirty="0">
                  <a:latin typeface="微软雅黑" panose="020B0503020204020204" pitchFamily="34" charset="-122"/>
                  <a:ea typeface="微软雅黑" panose="020B0503020204020204" pitchFamily="34" charset="-122"/>
                </a:rPr>
                <a:t>（</a:t>
              </a:r>
              <a:r>
                <a:rPr lang="en-US" altLang="zh-CN" b="1" baseline="30000" dirty="0">
                  <a:latin typeface="微软雅黑" panose="020B0503020204020204" pitchFamily="34" charset="-122"/>
                  <a:ea typeface="微软雅黑" panose="020B0503020204020204" pitchFamily="34" charset="-122"/>
                </a:rPr>
                <a:t>t</a:t>
              </a:r>
              <a:r>
                <a:rPr lang="zh-CN" altLang="en-US" b="1" baseline="30000" dirty="0">
                  <a:latin typeface="微软雅黑" panose="020B0503020204020204" pitchFamily="34" charset="-122"/>
                  <a:ea typeface="微软雅黑" panose="020B0503020204020204" pitchFamily="34" charset="-122"/>
                </a:rPr>
                <a:t>）</a:t>
              </a:r>
              <a:endParaRPr lang="zh-CN" altLang="en-US" b="1" baseline="30000" dirty="0">
                <a:latin typeface="微软雅黑" panose="020B0503020204020204" pitchFamily="34" charset="-122"/>
                <a:ea typeface="微软雅黑" panose="020B0503020204020204" pitchFamily="34" charset="-122"/>
              </a:endParaRPr>
            </a:p>
          </p:txBody>
        </p:sp>
      </p:grpSp>
      <p:sp>
        <p:nvSpPr>
          <p:cNvPr id="43" name="矩形: 圆角 42"/>
          <p:cNvSpPr/>
          <p:nvPr/>
        </p:nvSpPr>
        <p:spPr>
          <a:xfrm>
            <a:off x="2944711" y="1507711"/>
            <a:ext cx="5599170" cy="525657"/>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深度展开</a:t>
            </a:r>
            <a:r>
              <a:rPr kumimoji="0" lang="en-US" altLang="zh-CN"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WMMSE-GNN</a:t>
            </a: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功率优化模块</a:t>
            </a:r>
            <a:endPar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7392908"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1</a:t>
            </a:r>
            <a:endParaRPr lang="zh-CN" altLang="en-US" dirty="0"/>
          </a:p>
        </p:txBody>
      </p:sp>
      <p:sp>
        <p:nvSpPr>
          <p:cNvPr id="7" name="标题 15"/>
          <p:cNvSpPr txBox="1"/>
          <p:nvPr/>
        </p:nvSpPr>
        <p:spPr>
          <a:xfrm>
            <a:off x="11452" y="962096"/>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rPr>
              <a:t>GNN</a:t>
            </a:r>
            <a:r>
              <a:rPr lang="zh-CN" altLang="en-US" sz="2800" b="1" dirty="0">
                <a:solidFill>
                  <a:srgbClr val="203864"/>
                </a:solidFill>
                <a:latin typeface="微软雅黑" panose="020B0503020204020204" pitchFamily="34" charset="-122"/>
                <a:ea typeface="微软雅黑" panose="020B0503020204020204" pitchFamily="34" charset="-122"/>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rPr>
              <a:t>CSR</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86070" y="1447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8" name="矩形: 圆角 7"/>
          <p:cNvSpPr/>
          <p:nvPr/>
        </p:nvSpPr>
        <p:spPr>
          <a:xfrm>
            <a:off x="93418" y="1936101"/>
            <a:ext cx="5599170" cy="525657"/>
          </a:xfrm>
          <a:prstGeom prst="roundRect">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深度展开</a:t>
            </a:r>
            <a:r>
              <a:rPr kumimoji="0" lang="en-US" altLang="zh-CN"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WMMSE-GNN</a:t>
            </a:r>
            <a:r>
              <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功率优化模块</a:t>
            </a:r>
            <a:endParaRPr kumimoji="0" lang="zh-CN" altLang="en-US" sz="2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2" name="椭圆 81"/>
          <p:cNvSpPr/>
          <p:nvPr/>
        </p:nvSpPr>
        <p:spPr>
          <a:xfrm rot="19620229">
            <a:off x="8750104" y="6052944"/>
            <a:ext cx="991210" cy="56048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p:cNvSpPr/>
          <p:nvPr/>
        </p:nvSpPr>
        <p:spPr>
          <a:xfrm rot="20447441">
            <a:off x="4166429" y="4067157"/>
            <a:ext cx="836162" cy="441064"/>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1" name="直接箭头连接符 140"/>
          <p:cNvCxnSpPr/>
          <p:nvPr/>
        </p:nvCxnSpPr>
        <p:spPr>
          <a:xfrm>
            <a:off x="1633256" y="3156349"/>
            <a:ext cx="738845" cy="0"/>
          </a:xfrm>
          <a:prstGeom prst="straightConnector1">
            <a:avLst/>
          </a:prstGeom>
          <a:ln w="28575">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42" name="矩形: 圆角 141"/>
          <p:cNvSpPr/>
          <p:nvPr/>
        </p:nvSpPr>
        <p:spPr>
          <a:xfrm>
            <a:off x="2372101" y="2937070"/>
            <a:ext cx="1063368" cy="52579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latin typeface="微软雅黑" panose="020B0503020204020204" pitchFamily="34" charset="-122"/>
                <a:ea typeface="微软雅黑" panose="020B0503020204020204" pitchFamily="34" charset="-122"/>
              </a:rPr>
              <a:t>GNN</a:t>
            </a:r>
            <a:r>
              <a:rPr lang="en-US" altLang="zh-CN" b="1" baseline="-25000" dirty="0" err="1">
                <a:solidFill>
                  <a:schemeClr val="tx1"/>
                </a:solidFill>
                <a:latin typeface="微软雅黑" panose="020B0503020204020204" pitchFamily="34" charset="-122"/>
                <a:ea typeface="微软雅黑" panose="020B0503020204020204" pitchFamily="34" charset="-122"/>
              </a:rPr>
              <a:t>u</a:t>
            </a:r>
            <a:endParaRPr lang="zh-CN" altLang="en-US" b="1" baseline="-25000" dirty="0">
              <a:solidFill>
                <a:schemeClr val="tx1"/>
              </a:solidFill>
              <a:latin typeface="微软雅黑" panose="020B0503020204020204" pitchFamily="34" charset="-122"/>
              <a:ea typeface="微软雅黑" panose="020B0503020204020204" pitchFamily="34" charset="-122"/>
            </a:endParaRPr>
          </a:p>
        </p:txBody>
      </p:sp>
      <p:cxnSp>
        <p:nvCxnSpPr>
          <p:cNvPr id="143" name="直接箭头连接符 142"/>
          <p:cNvCxnSpPr/>
          <p:nvPr/>
        </p:nvCxnSpPr>
        <p:spPr>
          <a:xfrm>
            <a:off x="3435469" y="3161972"/>
            <a:ext cx="738845" cy="0"/>
          </a:xfrm>
          <a:prstGeom prst="straightConnector1">
            <a:avLst/>
          </a:prstGeom>
          <a:ln w="28575">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44" name="矩形: 圆角 143"/>
          <p:cNvSpPr/>
          <p:nvPr/>
        </p:nvSpPr>
        <p:spPr>
          <a:xfrm>
            <a:off x="4141375" y="2937070"/>
            <a:ext cx="1063368" cy="52579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latin typeface="微软雅黑" panose="020B0503020204020204" pitchFamily="34" charset="-122"/>
                <a:ea typeface="微软雅黑" panose="020B0503020204020204" pitchFamily="34" charset="-122"/>
              </a:rPr>
              <a:t>DNN</a:t>
            </a:r>
            <a:r>
              <a:rPr lang="en-US" altLang="zh-CN" b="1" baseline="-25000" dirty="0" err="1">
                <a:solidFill>
                  <a:schemeClr val="tx1"/>
                </a:solidFill>
                <a:latin typeface="微软雅黑" panose="020B0503020204020204" pitchFamily="34" charset="-122"/>
                <a:ea typeface="微软雅黑" panose="020B0503020204020204" pitchFamily="34" charset="-122"/>
              </a:rPr>
              <a:t>w</a:t>
            </a:r>
            <a:endParaRPr lang="zh-CN" altLang="en-US" b="1" baseline="-25000" dirty="0">
              <a:solidFill>
                <a:schemeClr val="tx1"/>
              </a:solidFill>
              <a:latin typeface="微软雅黑" panose="020B0503020204020204" pitchFamily="34" charset="-122"/>
              <a:ea typeface="微软雅黑" panose="020B0503020204020204" pitchFamily="34" charset="-122"/>
            </a:endParaRPr>
          </a:p>
        </p:txBody>
      </p:sp>
      <p:cxnSp>
        <p:nvCxnSpPr>
          <p:cNvPr id="145" name="直接箭头连接符 144"/>
          <p:cNvCxnSpPr/>
          <p:nvPr/>
        </p:nvCxnSpPr>
        <p:spPr>
          <a:xfrm>
            <a:off x="5237682" y="3177470"/>
            <a:ext cx="738845" cy="0"/>
          </a:xfrm>
          <a:prstGeom prst="straightConnector1">
            <a:avLst/>
          </a:prstGeom>
          <a:ln w="28575">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46" name="矩形: 圆角 145"/>
          <p:cNvSpPr/>
          <p:nvPr/>
        </p:nvSpPr>
        <p:spPr>
          <a:xfrm>
            <a:off x="5976527" y="2918795"/>
            <a:ext cx="1063368" cy="52579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latin typeface="微软雅黑" panose="020B0503020204020204" pitchFamily="34" charset="-122"/>
                <a:ea typeface="微软雅黑" panose="020B0503020204020204" pitchFamily="34" charset="-122"/>
              </a:rPr>
              <a:t>GNN</a:t>
            </a:r>
            <a:r>
              <a:rPr lang="en-US" altLang="zh-CN" b="1" baseline="-25000" dirty="0" err="1">
                <a:solidFill>
                  <a:schemeClr val="tx1"/>
                </a:solidFill>
                <a:latin typeface="微软雅黑" panose="020B0503020204020204" pitchFamily="34" charset="-122"/>
                <a:ea typeface="微软雅黑" panose="020B0503020204020204" pitchFamily="34" charset="-122"/>
              </a:rPr>
              <a:t>v</a:t>
            </a:r>
            <a:endParaRPr lang="zh-CN" altLang="en-US" b="1" baseline="-25000" dirty="0">
              <a:solidFill>
                <a:schemeClr val="tx1"/>
              </a:solidFill>
              <a:latin typeface="微软雅黑" panose="020B0503020204020204" pitchFamily="34" charset="-122"/>
              <a:ea typeface="微软雅黑" panose="020B0503020204020204" pitchFamily="34" charset="-122"/>
            </a:endParaRPr>
          </a:p>
        </p:txBody>
      </p:sp>
      <p:cxnSp>
        <p:nvCxnSpPr>
          <p:cNvPr id="147" name="连接符: 肘形 146"/>
          <p:cNvCxnSpPr/>
          <p:nvPr/>
        </p:nvCxnSpPr>
        <p:spPr>
          <a:xfrm rot="5400000" flipH="1" flipV="1">
            <a:off x="4617690" y="1141974"/>
            <a:ext cx="18275" cy="3604426"/>
          </a:xfrm>
          <a:prstGeom prst="bentConnector3">
            <a:avLst>
              <a:gd name="adj1" fmla="val 15539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本框 148"/>
          <p:cNvSpPr txBox="1"/>
          <p:nvPr/>
        </p:nvSpPr>
        <p:spPr>
          <a:xfrm>
            <a:off x="1647535" y="3097024"/>
            <a:ext cx="691627" cy="38869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v</a:t>
            </a:r>
            <a:r>
              <a:rPr lang="zh-CN" altLang="en-US" b="1" baseline="30000" dirty="0">
                <a:latin typeface="微软雅黑" panose="020B0503020204020204" pitchFamily="34" charset="-122"/>
                <a:ea typeface="微软雅黑" panose="020B0503020204020204" pitchFamily="34" charset="-122"/>
              </a:rPr>
              <a:t>（</a:t>
            </a:r>
            <a:r>
              <a:rPr lang="en-US" altLang="zh-CN" b="1" baseline="30000" dirty="0">
                <a:latin typeface="微软雅黑" panose="020B0503020204020204" pitchFamily="34" charset="-122"/>
                <a:ea typeface="微软雅黑" panose="020B0503020204020204" pitchFamily="34" charset="-122"/>
              </a:rPr>
              <a:t>0</a:t>
            </a:r>
            <a:r>
              <a:rPr lang="zh-CN" altLang="en-US" b="1" baseline="30000" dirty="0">
                <a:latin typeface="微软雅黑" panose="020B0503020204020204" pitchFamily="34" charset="-122"/>
                <a:ea typeface="微软雅黑" panose="020B0503020204020204" pitchFamily="34" charset="-122"/>
              </a:rPr>
              <a:t>）</a:t>
            </a:r>
            <a:endParaRPr lang="zh-CN" altLang="en-US" b="1" baseline="30000" dirty="0">
              <a:latin typeface="微软雅黑" panose="020B0503020204020204" pitchFamily="34" charset="-122"/>
              <a:ea typeface="微软雅黑" panose="020B0503020204020204" pitchFamily="34" charset="-122"/>
            </a:endParaRPr>
          </a:p>
        </p:txBody>
      </p:sp>
      <p:sp>
        <p:nvSpPr>
          <p:cNvPr id="150" name="文本框 149"/>
          <p:cNvSpPr txBox="1"/>
          <p:nvPr/>
        </p:nvSpPr>
        <p:spPr>
          <a:xfrm>
            <a:off x="3396065" y="3106579"/>
            <a:ext cx="910718" cy="38869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u</a:t>
            </a:r>
            <a:r>
              <a:rPr lang="zh-CN" altLang="en-US" b="1" baseline="30000" dirty="0">
                <a:latin typeface="微软雅黑" panose="020B0503020204020204" pitchFamily="34" charset="-122"/>
                <a:ea typeface="微软雅黑" panose="020B0503020204020204" pitchFamily="34" charset="-122"/>
              </a:rPr>
              <a:t>（</a:t>
            </a:r>
            <a:r>
              <a:rPr lang="en-US" altLang="zh-CN" b="1" baseline="30000" dirty="0">
                <a:latin typeface="微软雅黑" panose="020B0503020204020204" pitchFamily="34" charset="-122"/>
                <a:ea typeface="微软雅黑" panose="020B0503020204020204" pitchFamily="34" charset="-122"/>
              </a:rPr>
              <a:t>1</a:t>
            </a:r>
            <a:r>
              <a:rPr lang="zh-CN" altLang="en-US" b="1" baseline="30000" dirty="0">
                <a:latin typeface="微软雅黑" panose="020B0503020204020204" pitchFamily="34" charset="-122"/>
                <a:ea typeface="微软雅黑" panose="020B0503020204020204" pitchFamily="34" charset="-122"/>
              </a:rPr>
              <a:t>）</a:t>
            </a:r>
            <a:endParaRPr lang="zh-CN" altLang="en-US" b="1" baseline="30000" dirty="0">
              <a:latin typeface="微软雅黑" panose="020B0503020204020204" pitchFamily="34" charset="-122"/>
              <a:ea typeface="微软雅黑" panose="020B0503020204020204" pitchFamily="34" charset="-122"/>
            </a:endParaRPr>
          </a:p>
        </p:txBody>
      </p:sp>
      <p:sp>
        <p:nvSpPr>
          <p:cNvPr id="151" name="文本框 150"/>
          <p:cNvSpPr txBox="1"/>
          <p:nvPr/>
        </p:nvSpPr>
        <p:spPr>
          <a:xfrm>
            <a:off x="5204302" y="3124792"/>
            <a:ext cx="910718" cy="38869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w</a:t>
            </a:r>
            <a:r>
              <a:rPr lang="zh-CN" altLang="en-US" b="1" baseline="30000" dirty="0">
                <a:latin typeface="微软雅黑" panose="020B0503020204020204" pitchFamily="34" charset="-122"/>
                <a:ea typeface="微软雅黑" panose="020B0503020204020204" pitchFamily="34" charset="-122"/>
              </a:rPr>
              <a:t>（</a:t>
            </a:r>
            <a:r>
              <a:rPr lang="en-US" altLang="zh-CN" b="1" baseline="30000" dirty="0">
                <a:latin typeface="微软雅黑" panose="020B0503020204020204" pitchFamily="34" charset="-122"/>
                <a:ea typeface="微软雅黑" panose="020B0503020204020204" pitchFamily="34" charset="-122"/>
              </a:rPr>
              <a:t>1</a:t>
            </a:r>
            <a:r>
              <a:rPr lang="zh-CN" altLang="en-US" b="1" baseline="30000" dirty="0">
                <a:latin typeface="微软雅黑" panose="020B0503020204020204" pitchFamily="34" charset="-122"/>
                <a:ea typeface="微软雅黑" panose="020B0503020204020204" pitchFamily="34" charset="-122"/>
              </a:rPr>
              <a:t>）</a:t>
            </a:r>
            <a:endParaRPr lang="zh-CN" altLang="en-US" b="1" baseline="30000" dirty="0">
              <a:latin typeface="微软雅黑" panose="020B0503020204020204" pitchFamily="34" charset="-122"/>
              <a:ea typeface="微软雅黑" panose="020B0503020204020204" pitchFamily="34" charset="-122"/>
            </a:endParaRPr>
          </a:p>
        </p:txBody>
      </p:sp>
      <p:cxnSp>
        <p:nvCxnSpPr>
          <p:cNvPr id="148" name="直接连接符 147"/>
          <p:cNvCxnSpPr/>
          <p:nvPr/>
        </p:nvCxnSpPr>
        <p:spPr>
          <a:xfrm flipH="1">
            <a:off x="695151" y="3461832"/>
            <a:ext cx="1764366" cy="317598"/>
          </a:xfrm>
          <a:prstGeom prst="line">
            <a:avLst/>
          </a:prstGeom>
          <a:ln w="28575">
            <a:solidFill>
              <a:schemeClr val="accent4">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3333064" y="3506717"/>
            <a:ext cx="543018" cy="272208"/>
          </a:xfrm>
          <a:prstGeom prst="line">
            <a:avLst/>
          </a:prstGeom>
          <a:ln w="28575">
            <a:solidFill>
              <a:schemeClr val="accent4">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55" name="矩形: 圆角 154"/>
          <p:cNvSpPr/>
          <p:nvPr/>
        </p:nvSpPr>
        <p:spPr>
          <a:xfrm>
            <a:off x="239800" y="3769369"/>
            <a:ext cx="3776447" cy="2815198"/>
          </a:xfrm>
          <a:prstGeom prst="roundRect">
            <a:avLst/>
          </a:prstGeom>
          <a:noFill/>
          <a:ln w="38100">
            <a:solidFill>
              <a:schemeClr val="accent4">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rot="18954529">
            <a:off x="158801" y="5089782"/>
            <a:ext cx="991210" cy="560483"/>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2" name="椭圆 161"/>
          <p:cNvSpPr/>
          <p:nvPr/>
        </p:nvSpPr>
        <p:spPr>
          <a:xfrm>
            <a:off x="464670" y="4116128"/>
            <a:ext cx="991210" cy="560483"/>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5" name="直接连接符 164"/>
          <p:cNvCxnSpPr>
            <a:stCxn id="161" idx="0"/>
            <a:endCxn id="162" idx="2"/>
          </p:cNvCxnSpPr>
          <p:nvPr/>
        </p:nvCxnSpPr>
        <p:spPr>
          <a:xfrm flipV="1">
            <a:off x="427831" y="4396371"/>
            <a:ext cx="36839" cy="772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椭圆 165"/>
          <p:cNvSpPr/>
          <p:nvPr/>
        </p:nvSpPr>
        <p:spPr>
          <a:xfrm>
            <a:off x="1505777" y="4395590"/>
            <a:ext cx="2462531" cy="1735622"/>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5" name="直接箭头连接符 174"/>
          <p:cNvCxnSpPr>
            <a:stCxn id="162" idx="7"/>
            <a:endCxn id="254" idx="1"/>
          </p:cNvCxnSpPr>
          <p:nvPr/>
        </p:nvCxnSpPr>
        <p:spPr>
          <a:xfrm>
            <a:off x="1310721" y="4198209"/>
            <a:ext cx="2943313" cy="39490"/>
          </a:xfrm>
          <a:prstGeom prst="straightConnector1">
            <a:avLst/>
          </a:prstGeom>
          <a:ln w="3810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a:endCxn id="258" idx="1"/>
          </p:cNvCxnSpPr>
          <p:nvPr/>
        </p:nvCxnSpPr>
        <p:spPr>
          <a:xfrm flipV="1">
            <a:off x="1582880" y="6248469"/>
            <a:ext cx="3828486" cy="17051"/>
          </a:xfrm>
          <a:prstGeom prst="straightConnector1">
            <a:avLst/>
          </a:prstGeom>
          <a:ln w="3810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a:stCxn id="161" idx="5"/>
            <a:endCxn id="157" idx="2"/>
          </p:cNvCxnSpPr>
          <p:nvPr/>
        </p:nvCxnSpPr>
        <p:spPr>
          <a:xfrm flipV="1">
            <a:off x="1043989" y="5155709"/>
            <a:ext cx="643513" cy="112799"/>
          </a:xfrm>
          <a:prstGeom prst="straightConnector1">
            <a:avLst/>
          </a:prstGeom>
          <a:ln w="28575">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a:stCxn id="162" idx="5"/>
            <a:endCxn id="157" idx="1"/>
          </p:cNvCxnSpPr>
          <p:nvPr/>
        </p:nvCxnSpPr>
        <p:spPr>
          <a:xfrm>
            <a:off x="1310721" y="4594530"/>
            <a:ext cx="509050" cy="384073"/>
          </a:xfrm>
          <a:prstGeom prst="straightConnector1">
            <a:avLst/>
          </a:prstGeom>
          <a:ln w="28575">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rot="20949418">
            <a:off x="771668" y="5945321"/>
            <a:ext cx="889900" cy="516633"/>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p:cNvCxnSpPr>
            <a:stCxn id="66" idx="0"/>
            <a:endCxn id="161" idx="4"/>
          </p:cNvCxnSpPr>
          <p:nvPr/>
        </p:nvCxnSpPr>
        <p:spPr>
          <a:xfrm flipH="1" flipV="1">
            <a:off x="880981" y="5571303"/>
            <a:ext cx="279173" cy="3786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a:stCxn id="66" idx="6"/>
            <a:endCxn id="157" idx="3"/>
          </p:cNvCxnSpPr>
          <p:nvPr/>
        </p:nvCxnSpPr>
        <p:spPr>
          <a:xfrm flipV="1">
            <a:off x="1653624" y="5332814"/>
            <a:ext cx="166147" cy="787120"/>
          </a:xfrm>
          <a:prstGeom prst="straightConnector1">
            <a:avLst/>
          </a:prstGeom>
          <a:ln w="28575">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graphicFrame>
        <p:nvGraphicFramePr>
          <p:cNvPr id="130" name="对象 129"/>
          <p:cNvGraphicFramePr>
            <a:graphicFrameLocks noChangeAspect="1"/>
          </p:cNvGraphicFramePr>
          <p:nvPr/>
        </p:nvGraphicFramePr>
        <p:xfrm>
          <a:off x="1447822" y="4433047"/>
          <a:ext cx="372731" cy="267313"/>
        </p:xfrm>
        <a:graphic>
          <a:graphicData uri="http://schemas.openxmlformats.org/presentationml/2006/ole">
            <mc:AlternateContent xmlns:mc="http://schemas.openxmlformats.org/markup-compatibility/2006">
              <mc:Choice xmlns:v="urn:schemas-microsoft-com:vml" Requires="v">
                <p:oleObj spid="_x0000_s15740" name="Equation" r:id="rId1" imgW="7315200" imgH="6096000" progId="Equation.DSMT4">
                  <p:embed/>
                </p:oleObj>
              </mc:Choice>
              <mc:Fallback>
                <p:oleObj name="Equation" r:id="rId1" imgW="7315200" imgH="6096000" progId="Equation.DSMT4">
                  <p:embed/>
                  <p:pic>
                    <p:nvPicPr>
                      <p:cNvPr id="0" name="对象 129"/>
                      <p:cNvPicPr/>
                      <p:nvPr/>
                    </p:nvPicPr>
                    <p:blipFill>
                      <a:blip r:embed="rId2"/>
                      <a:stretch>
                        <a:fillRect/>
                      </a:stretch>
                    </p:blipFill>
                    <p:spPr>
                      <a:xfrm>
                        <a:off x="1447822" y="4433047"/>
                        <a:ext cx="372731" cy="267313"/>
                      </a:xfrm>
                      <a:prstGeom prst="rect">
                        <a:avLst/>
                      </a:prstGeom>
                    </p:spPr>
                  </p:pic>
                </p:oleObj>
              </mc:Fallback>
            </mc:AlternateContent>
          </a:graphicData>
        </a:graphic>
      </p:graphicFrame>
      <p:graphicFrame>
        <p:nvGraphicFramePr>
          <p:cNvPr id="132" name="对象 131"/>
          <p:cNvGraphicFramePr>
            <a:graphicFrameLocks noChangeAspect="1"/>
          </p:cNvGraphicFramePr>
          <p:nvPr/>
        </p:nvGraphicFramePr>
        <p:xfrm>
          <a:off x="1216106" y="4623792"/>
          <a:ext cx="248487" cy="253948"/>
        </p:xfrm>
        <a:graphic>
          <a:graphicData uri="http://schemas.openxmlformats.org/presentationml/2006/ole">
            <mc:AlternateContent xmlns:mc="http://schemas.openxmlformats.org/markup-compatibility/2006">
              <mc:Choice xmlns:v="urn:schemas-microsoft-com:vml" Requires="v">
                <p:oleObj spid="_x0000_s15741" name="Equation" r:id="rId3" imgW="4876800" imgH="5791200" progId="Equation.DSMT4">
                  <p:embed/>
                </p:oleObj>
              </mc:Choice>
              <mc:Fallback>
                <p:oleObj name="Equation" r:id="rId3" imgW="4876800" imgH="5791200" progId="Equation.DSMT4">
                  <p:embed/>
                  <p:pic>
                    <p:nvPicPr>
                      <p:cNvPr id="0" name="对象 131"/>
                      <p:cNvPicPr/>
                      <p:nvPr/>
                    </p:nvPicPr>
                    <p:blipFill>
                      <a:blip r:embed="rId4"/>
                      <a:stretch>
                        <a:fillRect/>
                      </a:stretch>
                    </p:blipFill>
                    <p:spPr>
                      <a:xfrm>
                        <a:off x="1216106" y="4623792"/>
                        <a:ext cx="248487" cy="253948"/>
                      </a:xfrm>
                      <a:prstGeom prst="rect">
                        <a:avLst/>
                      </a:prstGeom>
                    </p:spPr>
                  </p:pic>
                </p:oleObj>
              </mc:Fallback>
            </mc:AlternateContent>
          </a:graphicData>
        </a:graphic>
      </p:graphicFrame>
      <p:graphicFrame>
        <p:nvGraphicFramePr>
          <p:cNvPr id="134" name="对象 133"/>
          <p:cNvGraphicFramePr>
            <a:graphicFrameLocks noChangeAspect="1"/>
          </p:cNvGraphicFramePr>
          <p:nvPr/>
        </p:nvGraphicFramePr>
        <p:xfrm>
          <a:off x="1150509" y="4984063"/>
          <a:ext cx="372731" cy="267313"/>
        </p:xfrm>
        <a:graphic>
          <a:graphicData uri="http://schemas.openxmlformats.org/presentationml/2006/ole">
            <mc:AlternateContent xmlns:mc="http://schemas.openxmlformats.org/markup-compatibility/2006">
              <mc:Choice xmlns:v="urn:schemas-microsoft-com:vml" Requires="v">
                <p:oleObj spid="_x0000_s15742" name="Equation" r:id="rId5" imgW="410845" imgH="344170" progId="Equation.DSMT4">
                  <p:embed/>
                </p:oleObj>
              </mc:Choice>
              <mc:Fallback>
                <p:oleObj name="Equation" r:id="rId5" imgW="410845" imgH="344170" progId="Equation.DSMT4">
                  <p:embed/>
                  <p:pic>
                    <p:nvPicPr>
                      <p:cNvPr id="0" name="对象 133"/>
                      <p:cNvPicPr/>
                      <p:nvPr/>
                    </p:nvPicPr>
                    <p:blipFill>
                      <a:blip r:embed="rId6"/>
                      <a:stretch>
                        <a:fillRect/>
                      </a:stretch>
                    </p:blipFill>
                    <p:spPr>
                      <a:xfrm>
                        <a:off x="1150509" y="4984063"/>
                        <a:ext cx="372731" cy="267313"/>
                      </a:xfrm>
                      <a:prstGeom prst="rect">
                        <a:avLst/>
                      </a:prstGeom>
                    </p:spPr>
                  </p:pic>
                </p:oleObj>
              </mc:Fallback>
            </mc:AlternateContent>
          </a:graphicData>
        </a:graphic>
      </p:graphicFrame>
      <p:graphicFrame>
        <p:nvGraphicFramePr>
          <p:cNvPr id="135" name="对象 134"/>
          <p:cNvGraphicFramePr>
            <a:graphicFrameLocks noChangeAspect="1"/>
          </p:cNvGraphicFramePr>
          <p:nvPr/>
        </p:nvGraphicFramePr>
        <p:xfrm>
          <a:off x="1290575" y="5382010"/>
          <a:ext cx="248487" cy="253948"/>
        </p:xfrm>
        <a:graphic>
          <a:graphicData uri="http://schemas.openxmlformats.org/presentationml/2006/ole">
            <mc:AlternateContent xmlns:mc="http://schemas.openxmlformats.org/markup-compatibility/2006">
              <mc:Choice xmlns:v="urn:schemas-microsoft-com:vml" Requires="v">
                <p:oleObj spid="_x0000_s15743" name="Equation" r:id="rId7" imgW="4876800" imgH="5791200" progId="Equation.DSMT4">
                  <p:embed/>
                </p:oleObj>
              </mc:Choice>
              <mc:Fallback>
                <p:oleObj name="Equation" r:id="rId7" imgW="4876800" imgH="5791200" progId="Equation.DSMT4">
                  <p:embed/>
                  <p:pic>
                    <p:nvPicPr>
                      <p:cNvPr id="0" name="对象 134"/>
                      <p:cNvPicPr/>
                      <p:nvPr/>
                    </p:nvPicPr>
                    <p:blipFill>
                      <a:blip r:embed="rId4"/>
                      <a:stretch>
                        <a:fillRect/>
                      </a:stretch>
                    </p:blipFill>
                    <p:spPr>
                      <a:xfrm>
                        <a:off x="1290575" y="5382010"/>
                        <a:ext cx="248487" cy="253948"/>
                      </a:xfrm>
                      <a:prstGeom prst="rect">
                        <a:avLst/>
                      </a:prstGeom>
                    </p:spPr>
                  </p:pic>
                </p:oleObj>
              </mc:Fallback>
            </mc:AlternateContent>
          </a:graphicData>
        </a:graphic>
      </p:graphicFrame>
      <p:graphicFrame>
        <p:nvGraphicFramePr>
          <p:cNvPr id="153" name="对象 152"/>
          <p:cNvGraphicFramePr>
            <a:graphicFrameLocks noChangeAspect="1"/>
          </p:cNvGraphicFramePr>
          <p:nvPr/>
        </p:nvGraphicFramePr>
        <p:xfrm>
          <a:off x="1392044" y="5755841"/>
          <a:ext cx="372731" cy="267313"/>
        </p:xfrm>
        <a:graphic>
          <a:graphicData uri="http://schemas.openxmlformats.org/presentationml/2006/ole">
            <mc:AlternateContent xmlns:mc="http://schemas.openxmlformats.org/markup-compatibility/2006">
              <mc:Choice xmlns:v="urn:schemas-microsoft-com:vml" Requires="v">
                <p:oleObj spid="_x0000_s15744" name="Equation" r:id="rId8" imgW="410845" imgH="344170" progId="Equation.DSMT4">
                  <p:embed/>
                </p:oleObj>
              </mc:Choice>
              <mc:Fallback>
                <p:oleObj name="Equation" r:id="rId8" imgW="410845" imgH="344170" progId="Equation.DSMT4">
                  <p:embed/>
                  <p:pic>
                    <p:nvPicPr>
                      <p:cNvPr id="0" name="对象 152"/>
                      <p:cNvPicPr/>
                      <p:nvPr/>
                    </p:nvPicPr>
                    <p:blipFill>
                      <a:blip r:embed="rId9"/>
                      <a:stretch>
                        <a:fillRect/>
                      </a:stretch>
                    </p:blipFill>
                    <p:spPr>
                      <a:xfrm>
                        <a:off x="1392044" y="5755841"/>
                        <a:ext cx="372731" cy="267313"/>
                      </a:xfrm>
                      <a:prstGeom prst="rect">
                        <a:avLst/>
                      </a:prstGeom>
                    </p:spPr>
                  </p:pic>
                </p:oleObj>
              </mc:Fallback>
            </mc:AlternateContent>
          </a:graphicData>
        </a:graphic>
      </p:graphicFrame>
      <p:graphicFrame>
        <p:nvGraphicFramePr>
          <p:cNvPr id="156" name="对象 155"/>
          <p:cNvGraphicFramePr>
            <a:graphicFrameLocks noChangeAspect="1"/>
          </p:cNvGraphicFramePr>
          <p:nvPr/>
        </p:nvGraphicFramePr>
        <p:xfrm>
          <a:off x="1731252" y="5985135"/>
          <a:ext cx="248487" cy="253948"/>
        </p:xfrm>
        <a:graphic>
          <a:graphicData uri="http://schemas.openxmlformats.org/presentationml/2006/ole">
            <mc:AlternateContent xmlns:mc="http://schemas.openxmlformats.org/markup-compatibility/2006">
              <mc:Choice xmlns:v="urn:schemas-microsoft-com:vml" Requires="v">
                <p:oleObj spid="_x0000_s15745" name="Equation" r:id="rId10" imgW="4876800" imgH="5791200" progId="Equation.DSMT4">
                  <p:embed/>
                </p:oleObj>
              </mc:Choice>
              <mc:Fallback>
                <p:oleObj name="Equation" r:id="rId10" imgW="4876800" imgH="5791200" progId="Equation.DSMT4">
                  <p:embed/>
                  <p:pic>
                    <p:nvPicPr>
                      <p:cNvPr id="0" name="对象 155"/>
                      <p:cNvPicPr/>
                      <p:nvPr/>
                    </p:nvPicPr>
                    <p:blipFill>
                      <a:blip r:embed="rId4"/>
                      <a:stretch>
                        <a:fillRect/>
                      </a:stretch>
                    </p:blipFill>
                    <p:spPr>
                      <a:xfrm>
                        <a:off x="1731252" y="5985135"/>
                        <a:ext cx="248487" cy="253948"/>
                      </a:xfrm>
                      <a:prstGeom prst="rect">
                        <a:avLst/>
                      </a:prstGeom>
                    </p:spPr>
                  </p:pic>
                </p:oleObj>
              </mc:Fallback>
            </mc:AlternateContent>
          </a:graphicData>
        </a:graphic>
      </p:graphicFrame>
      <p:sp>
        <p:nvSpPr>
          <p:cNvPr id="157" name="椭圆 156"/>
          <p:cNvSpPr/>
          <p:nvPr/>
        </p:nvSpPr>
        <p:spPr>
          <a:xfrm>
            <a:off x="1687502" y="4905244"/>
            <a:ext cx="903189" cy="5009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dirty="0">
                <a:solidFill>
                  <a:schemeClr val="tx1"/>
                </a:solidFill>
                <a:latin typeface="微软雅黑" panose="020B0503020204020204" pitchFamily="34" charset="-122"/>
                <a:ea typeface="微软雅黑" panose="020B0503020204020204" pitchFamily="34" charset="-122"/>
              </a:rPr>
              <a:t>MLP</a:t>
            </a:r>
            <a:r>
              <a:rPr lang="en-US" altLang="zh-CN" sz="800" b="1" baseline="-25000" dirty="0">
                <a:solidFill>
                  <a:schemeClr val="tx1"/>
                </a:solidFill>
                <a:latin typeface="微软雅黑" panose="020B0503020204020204" pitchFamily="34" charset="-122"/>
                <a:ea typeface="微软雅黑" panose="020B0503020204020204" pitchFamily="34" charset="-122"/>
              </a:rPr>
              <a:t>1</a:t>
            </a:r>
            <a:endParaRPr lang="zh-CN" altLang="en-US" sz="800" b="1" baseline="-25000" dirty="0">
              <a:solidFill>
                <a:schemeClr val="tx1"/>
              </a:solidFill>
              <a:latin typeface="微软雅黑" panose="020B0503020204020204" pitchFamily="34" charset="-122"/>
              <a:ea typeface="微软雅黑" panose="020B0503020204020204" pitchFamily="34" charset="-122"/>
            </a:endParaRPr>
          </a:p>
        </p:txBody>
      </p:sp>
      <p:sp>
        <p:nvSpPr>
          <p:cNvPr id="182" name="流程图: 手动操作 181"/>
          <p:cNvSpPr/>
          <p:nvPr/>
        </p:nvSpPr>
        <p:spPr>
          <a:xfrm rot="16200000">
            <a:off x="2180923" y="5026786"/>
            <a:ext cx="878272" cy="299510"/>
          </a:xfrm>
          <a:prstGeom prst="flowChartManualOperat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dirty="0">
                <a:solidFill>
                  <a:schemeClr val="tx1"/>
                </a:solidFill>
                <a:latin typeface="微软雅黑" panose="020B0503020204020204" pitchFamily="34" charset="-122"/>
                <a:ea typeface="微软雅黑" panose="020B0503020204020204" pitchFamily="34" charset="-122"/>
              </a:rPr>
              <a:t>MAX</a:t>
            </a:r>
            <a:endParaRPr lang="zh-CN" altLang="en-US" sz="800" b="1" dirty="0">
              <a:solidFill>
                <a:schemeClr val="tx1"/>
              </a:solidFill>
              <a:latin typeface="微软雅黑" panose="020B0503020204020204" pitchFamily="34" charset="-122"/>
              <a:ea typeface="微软雅黑" panose="020B0503020204020204" pitchFamily="34" charset="-122"/>
            </a:endParaRPr>
          </a:p>
        </p:txBody>
      </p:sp>
      <p:cxnSp>
        <p:nvCxnSpPr>
          <p:cNvPr id="208" name="直接箭头连接符 207"/>
          <p:cNvCxnSpPr/>
          <p:nvPr/>
        </p:nvCxnSpPr>
        <p:spPr>
          <a:xfrm flipV="1">
            <a:off x="3314755" y="5332690"/>
            <a:ext cx="0" cy="6172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9" name="对象 208"/>
          <p:cNvGraphicFramePr>
            <a:graphicFrameLocks noChangeAspect="1"/>
          </p:cNvGraphicFramePr>
          <p:nvPr/>
        </p:nvGraphicFramePr>
        <p:xfrm>
          <a:off x="3372584" y="5408440"/>
          <a:ext cx="372731" cy="253948"/>
        </p:xfrm>
        <a:graphic>
          <a:graphicData uri="http://schemas.openxmlformats.org/presentationml/2006/ole">
            <mc:AlternateContent xmlns:mc="http://schemas.openxmlformats.org/markup-compatibility/2006">
              <mc:Choice xmlns:v="urn:schemas-microsoft-com:vml" Requires="v">
                <p:oleObj spid="_x0000_s15746" name="Equation" r:id="rId11" imgW="7315200" imgH="5791200" progId="Equation.DSMT4">
                  <p:embed/>
                </p:oleObj>
              </mc:Choice>
              <mc:Fallback>
                <p:oleObj name="Equation" r:id="rId11" imgW="7315200" imgH="5791200" progId="Equation.DSMT4">
                  <p:embed/>
                  <p:pic>
                    <p:nvPicPr>
                      <p:cNvPr id="0" name="对象 208"/>
                      <p:cNvPicPr/>
                      <p:nvPr/>
                    </p:nvPicPr>
                    <p:blipFill>
                      <a:blip r:embed="rId12"/>
                      <a:stretch>
                        <a:fillRect/>
                      </a:stretch>
                    </p:blipFill>
                    <p:spPr>
                      <a:xfrm>
                        <a:off x="3372584" y="5408440"/>
                        <a:ext cx="372731" cy="253948"/>
                      </a:xfrm>
                      <a:prstGeom prst="rect">
                        <a:avLst/>
                      </a:prstGeom>
                    </p:spPr>
                  </p:pic>
                </p:oleObj>
              </mc:Fallback>
            </mc:AlternateContent>
          </a:graphicData>
        </a:graphic>
      </p:graphicFrame>
      <p:graphicFrame>
        <p:nvGraphicFramePr>
          <p:cNvPr id="210" name="对象 209"/>
          <p:cNvGraphicFramePr>
            <a:graphicFrameLocks noChangeAspect="1"/>
          </p:cNvGraphicFramePr>
          <p:nvPr/>
        </p:nvGraphicFramePr>
        <p:xfrm>
          <a:off x="3045517" y="5442548"/>
          <a:ext cx="279548" cy="207950"/>
        </p:xfrm>
        <a:graphic>
          <a:graphicData uri="http://schemas.openxmlformats.org/presentationml/2006/ole">
            <mc:AlternateContent xmlns:mc="http://schemas.openxmlformats.org/markup-compatibility/2006">
              <mc:Choice xmlns:v="urn:schemas-microsoft-com:vml" Requires="v">
                <p:oleObj spid="_x0000_s15747" name="Equation" r:id="rId13" imgW="5486400" imgH="5486400" progId="Equation.DSMT4">
                  <p:embed/>
                </p:oleObj>
              </mc:Choice>
              <mc:Fallback>
                <p:oleObj name="Equation" r:id="rId13" imgW="5486400" imgH="5486400" progId="Equation.DSMT4">
                  <p:embed/>
                  <p:pic>
                    <p:nvPicPr>
                      <p:cNvPr id="0" name="对象 209"/>
                      <p:cNvPicPr/>
                      <p:nvPr/>
                    </p:nvPicPr>
                    <p:blipFill>
                      <a:blip r:embed="rId14"/>
                      <a:stretch>
                        <a:fillRect/>
                      </a:stretch>
                    </p:blipFill>
                    <p:spPr>
                      <a:xfrm>
                        <a:off x="3045517" y="5442548"/>
                        <a:ext cx="279548" cy="207950"/>
                      </a:xfrm>
                      <a:prstGeom prst="rect">
                        <a:avLst/>
                      </a:prstGeom>
                    </p:spPr>
                  </p:pic>
                </p:oleObj>
              </mc:Fallback>
            </mc:AlternateContent>
          </a:graphicData>
        </a:graphic>
      </p:graphicFrame>
      <p:cxnSp>
        <p:nvCxnSpPr>
          <p:cNvPr id="212" name="直接箭头连接符 211"/>
          <p:cNvCxnSpPr>
            <a:stCxn id="182" idx="2"/>
            <a:endCxn id="213" idx="1"/>
          </p:cNvCxnSpPr>
          <p:nvPr/>
        </p:nvCxnSpPr>
        <p:spPr>
          <a:xfrm flipV="1">
            <a:off x="2769814" y="5142615"/>
            <a:ext cx="335260" cy="339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3" name="矩形 212"/>
          <p:cNvSpPr/>
          <p:nvPr/>
        </p:nvSpPr>
        <p:spPr>
          <a:xfrm>
            <a:off x="3105074" y="4955329"/>
            <a:ext cx="654839" cy="3745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rPr>
              <a:t>MLP</a:t>
            </a:r>
            <a:r>
              <a:rPr lang="en-US" altLang="zh-CN" sz="1100" b="1" baseline="-25000" dirty="0">
                <a:solidFill>
                  <a:schemeClr val="tx1"/>
                </a:solidFill>
              </a:rPr>
              <a:t>2</a:t>
            </a:r>
            <a:endParaRPr lang="zh-CN" altLang="en-US" sz="1100" b="1" baseline="-25000" dirty="0">
              <a:solidFill>
                <a:schemeClr val="tx1"/>
              </a:solidFill>
            </a:endParaRPr>
          </a:p>
        </p:txBody>
      </p:sp>
      <p:cxnSp>
        <p:nvCxnSpPr>
          <p:cNvPr id="225" name="直接箭头连接符 224"/>
          <p:cNvCxnSpPr>
            <a:stCxn id="161" idx="2"/>
          </p:cNvCxnSpPr>
          <p:nvPr/>
        </p:nvCxnSpPr>
        <p:spPr>
          <a:xfrm>
            <a:off x="298447" y="5666800"/>
            <a:ext cx="4480543" cy="29712"/>
          </a:xfrm>
          <a:prstGeom prst="straightConnector1">
            <a:avLst/>
          </a:prstGeom>
          <a:ln w="381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242" name="文本框 241"/>
          <p:cNvSpPr txBox="1"/>
          <p:nvPr/>
        </p:nvSpPr>
        <p:spPr>
          <a:xfrm>
            <a:off x="2935910" y="3882047"/>
            <a:ext cx="1282827" cy="388690"/>
          </a:xfrm>
          <a:prstGeom prst="rect">
            <a:avLst/>
          </a:prstGeom>
          <a:noFill/>
        </p:spPr>
        <p:txBody>
          <a:bodyPr wrap="square" rtlCol="0">
            <a:spAutoFit/>
          </a:bodyPr>
          <a:lstStyle/>
          <a:p>
            <a:pPr algn="ctr"/>
            <a:r>
              <a:rPr lang="en-US" altLang="zh-CN" b="1" dirty="0" err="1">
                <a:solidFill>
                  <a:schemeClr val="tx1"/>
                </a:solidFill>
                <a:latin typeface="微软雅黑" panose="020B0503020204020204" pitchFamily="34" charset="-122"/>
                <a:ea typeface="微软雅黑" panose="020B0503020204020204" pitchFamily="34" charset="-122"/>
              </a:rPr>
              <a:t>GNN</a:t>
            </a:r>
            <a:r>
              <a:rPr lang="en-US" altLang="zh-CN" b="1" baseline="-25000" dirty="0" err="1">
                <a:solidFill>
                  <a:schemeClr val="tx1"/>
                </a:solidFill>
                <a:latin typeface="微软雅黑" panose="020B0503020204020204" pitchFamily="34" charset="-122"/>
                <a:ea typeface="微软雅黑" panose="020B0503020204020204" pitchFamily="34" charset="-122"/>
              </a:rPr>
              <a:t>u</a:t>
            </a:r>
            <a:endParaRPr lang="zh-CN" altLang="en-US" b="1" baseline="-25000" dirty="0">
              <a:solidFill>
                <a:schemeClr val="tx1"/>
              </a:solidFill>
              <a:latin typeface="微软雅黑" panose="020B0503020204020204" pitchFamily="34" charset="-122"/>
              <a:ea typeface="微软雅黑" panose="020B0503020204020204" pitchFamily="34" charset="-122"/>
            </a:endParaRPr>
          </a:p>
        </p:txBody>
      </p:sp>
      <p:sp>
        <p:nvSpPr>
          <p:cNvPr id="244" name="矩形: 圆角 243"/>
          <p:cNvSpPr/>
          <p:nvPr/>
        </p:nvSpPr>
        <p:spPr>
          <a:xfrm>
            <a:off x="4132309" y="3839602"/>
            <a:ext cx="3604428" cy="2815198"/>
          </a:xfrm>
          <a:prstGeom prst="roundRect">
            <a:avLst/>
          </a:prstGeom>
          <a:noFill/>
          <a:ln w="38100">
            <a:solidFill>
              <a:schemeClr val="accent6">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文本框 249"/>
          <p:cNvSpPr txBox="1"/>
          <p:nvPr/>
        </p:nvSpPr>
        <p:spPr>
          <a:xfrm>
            <a:off x="4139574" y="4953667"/>
            <a:ext cx="474473" cy="261610"/>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U</a:t>
            </a:r>
            <a:r>
              <a:rPr lang="en-US" altLang="zh-CN" sz="1100" baseline="-25000" dirty="0">
                <a:latin typeface="微软雅黑" panose="020B0503020204020204" pitchFamily="34" charset="-122"/>
                <a:ea typeface="微软雅黑" panose="020B0503020204020204" pitchFamily="34" charset="-122"/>
              </a:rPr>
              <a:t>i</a:t>
            </a:r>
            <a:r>
              <a:rPr lang="zh-CN" altLang="en-US" sz="1100" baseline="30000" dirty="0">
                <a:latin typeface="微软雅黑" panose="020B0503020204020204" pitchFamily="34" charset="-122"/>
                <a:ea typeface="微软雅黑" panose="020B0503020204020204" pitchFamily="34" charset="-122"/>
              </a:rPr>
              <a:t>（</a:t>
            </a:r>
            <a:r>
              <a:rPr lang="en-US" altLang="zh-CN" sz="1100" baseline="30000" dirty="0">
                <a:latin typeface="微软雅黑" panose="020B0503020204020204" pitchFamily="34" charset="-122"/>
                <a:ea typeface="微软雅黑" panose="020B0503020204020204" pitchFamily="34" charset="-122"/>
              </a:rPr>
              <a:t>t)</a:t>
            </a:r>
            <a:endParaRPr lang="zh-CN" altLang="en-US" sz="1100" baseline="30000" dirty="0">
              <a:latin typeface="微软雅黑" panose="020B0503020204020204" pitchFamily="34" charset="-122"/>
              <a:ea typeface="微软雅黑" panose="020B0503020204020204" pitchFamily="34" charset="-122"/>
            </a:endParaRPr>
          </a:p>
        </p:txBody>
      </p:sp>
      <p:sp>
        <p:nvSpPr>
          <p:cNvPr id="251" name="文本框 250"/>
          <p:cNvSpPr txBox="1"/>
          <p:nvPr/>
        </p:nvSpPr>
        <p:spPr>
          <a:xfrm>
            <a:off x="3543637" y="5976979"/>
            <a:ext cx="785453" cy="275322"/>
          </a:xfrm>
          <a:prstGeom prst="rect">
            <a:avLst/>
          </a:prstGeom>
          <a:noFill/>
        </p:spPr>
        <p:txBody>
          <a:bodyPr wrap="square" rtlCol="0">
            <a:spAutoFit/>
          </a:bodyPr>
          <a:lstStyle/>
          <a:p>
            <a:r>
              <a:rPr lang="en-US" altLang="zh-CN" sz="1100" dirty="0" err="1">
                <a:latin typeface="微软雅黑" panose="020B0503020204020204" pitchFamily="34" charset="-122"/>
                <a:ea typeface="微软雅黑" panose="020B0503020204020204" pitchFamily="34" charset="-122"/>
              </a:rPr>
              <a:t>U</a:t>
            </a:r>
            <a:r>
              <a:rPr lang="en-US" altLang="zh-CN" sz="1100" baseline="-25000" dirty="0" err="1">
                <a:latin typeface="微软雅黑" panose="020B0503020204020204" pitchFamily="34" charset="-122"/>
                <a:ea typeface="微软雅黑" panose="020B0503020204020204" pitchFamily="34" charset="-122"/>
              </a:rPr>
              <a:t>j</a:t>
            </a:r>
            <a:r>
              <a:rPr lang="zh-CN" altLang="en-US" sz="1100" baseline="30000" dirty="0">
                <a:latin typeface="微软雅黑" panose="020B0503020204020204" pitchFamily="34" charset="-122"/>
                <a:ea typeface="微软雅黑" panose="020B0503020204020204" pitchFamily="34" charset="-122"/>
              </a:rPr>
              <a:t>（</a:t>
            </a:r>
            <a:r>
              <a:rPr lang="en-US" altLang="zh-CN" sz="1100" baseline="30000" dirty="0">
                <a:latin typeface="微软雅黑" panose="020B0503020204020204" pitchFamily="34" charset="-122"/>
                <a:ea typeface="微软雅黑" panose="020B0503020204020204" pitchFamily="34" charset="-122"/>
              </a:rPr>
              <a:t>t)</a:t>
            </a:r>
            <a:endParaRPr lang="zh-CN" altLang="en-US" sz="1100" baseline="30000" dirty="0">
              <a:latin typeface="微软雅黑" panose="020B0503020204020204" pitchFamily="34" charset="-122"/>
              <a:ea typeface="微软雅黑" panose="020B0503020204020204" pitchFamily="34" charset="-122"/>
            </a:endParaRPr>
          </a:p>
        </p:txBody>
      </p:sp>
      <p:sp>
        <p:nvSpPr>
          <p:cNvPr id="252" name="文本框 251"/>
          <p:cNvSpPr txBox="1"/>
          <p:nvPr/>
        </p:nvSpPr>
        <p:spPr>
          <a:xfrm>
            <a:off x="4121786" y="3934139"/>
            <a:ext cx="614223" cy="275322"/>
          </a:xfrm>
          <a:prstGeom prst="rect">
            <a:avLst/>
          </a:prstGeom>
          <a:noFill/>
        </p:spPr>
        <p:txBody>
          <a:bodyPr wrap="square" rtlCol="0">
            <a:spAutoFit/>
          </a:bodyPr>
          <a:lstStyle/>
          <a:p>
            <a:r>
              <a:rPr lang="en-US" altLang="zh-CN" sz="1100" dirty="0" err="1">
                <a:latin typeface="微软雅黑" panose="020B0503020204020204" pitchFamily="34" charset="-122"/>
                <a:ea typeface="微软雅黑" panose="020B0503020204020204" pitchFamily="34" charset="-122"/>
              </a:rPr>
              <a:t>U</a:t>
            </a:r>
            <a:r>
              <a:rPr lang="en-US" altLang="zh-CN" sz="1100" baseline="-25000" dirty="0" err="1">
                <a:latin typeface="微软雅黑" panose="020B0503020204020204" pitchFamily="34" charset="-122"/>
                <a:ea typeface="微软雅黑" panose="020B0503020204020204" pitchFamily="34" charset="-122"/>
              </a:rPr>
              <a:t>j</a:t>
            </a:r>
            <a:r>
              <a:rPr lang="zh-CN" altLang="en-US" sz="1100" baseline="30000" dirty="0">
                <a:latin typeface="微软雅黑" panose="020B0503020204020204" pitchFamily="34" charset="-122"/>
                <a:ea typeface="微软雅黑" panose="020B0503020204020204" pitchFamily="34" charset="-122"/>
              </a:rPr>
              <a:t>（</a:t>
            </a:r>
            <a:r>
              <a:rPr lang="en-US" altLang="zh-CN" sz="1100" baseline="30000" dirty="0">
                <a:latin typeface="微软雅黑" panose="020B0503020204020204" pitchFamily="34" charset="-122"/>
                <a:ea typeface="微软雅黑" panose="020B0503020204020204" pitchFamily="34" charset="-122"/>
              </a:rPr>
              <a:t>t)</a:t>
            </a:r>
            <a:endParaRPr lang="zh-CN" altLang="en-US" sz="1100" baseline="30000" dirty="0">
              <a:latin typeface="微软雅黑" panose="020B0503020204020204" pitchFamily="34" charset="-122"/>
              <a:ea typeface="微软雅黑" panose="020B0503020204020204" pitchFamily="34" charset="-122"/>
            </a:endParaRPr>
          </a:p>
        </p:txBody>
      </p:sp>
      <p:sp>
        <p:nvSpPr>
          <p:cNvPr id="253" name="文本框 252"/>
          <p:cNvSpPr txBox="1"/>
          <p:nvPr/>
        </p:nvSpPr>
        <p:spPr>
          <a:xfrm>
            <a:off x="4152920" y="5383327"/>
            <a:ext cx="785453" cy="275322"/>
          </a:xfrm>
          <a:prstGeom prst="rect">
            <a:avLst/>
          </a:prstGeom>
          <a:noFill/>
        </p:spPr>
        <p:txBody>
          <a:bodyPr wrap="square" rtlCol="0">
            <a:spAutoFit/>
          </a:bodyPr>
          <a:lstStyle/>
          <a:p>
            <a:r>
              <a:rPr lang="en-US" altLang="zh-CN" sz="1100" dirty="0" err="1">
                <a:latin typeface="微软雅黑" panose="020B0503020204020204" pitchFamily="34" charset="-122"/>
                <a:ea typeface="微软雅黑" panose="020B0503020204020204" pitchFamily="34" charset="-122"/>
              </a:rPr>
              <a:t>U</a:t>
            </a:r>
            <a:r>
              <a:rPr lang="en-US" altLang="zh-CN" sz="1100" baseline="-25000" dirty="0" err="1">
                <a:latin typeface="微软雅黑" panose="020B0503020204020204" pitchFamily="34" charset="-122"/>
                <a:ea typeface="微软雅黑" panose="020B0503020204020204" pitchFamily="34" charset="-122"/>
              </a:rPr>
              <a:t>j</a:t>
            </a:r>
            <a:r>
              <a:rPr lang="zh-CN" altLang="en-US" sz="1100" baseline="30000" dirty="0">
                <a:latin typeface="微软雅黑" panose="020B0503020204020204" pitchFamily="34" charset="-122"/>
                <a:ea typeface="微软雅黑" panose="020B0503020204020204" pitchFamily="34" charset="-122"/>
              </a:rPr>
              <a:t>（</a:t>
            </a:r>
            <a:r>
              <a:rPr lang="en-US" altLang="zh-CN" sz="1100" baseline="30000" dirty="0">
                <a:latin typeface="微软雅黑" panose="020B0503020204020204" pitchFamily="34" charset="-122"/>
                <a:ea typeface="微软雅黑" panose="020B0503020204020204" pitchFamily="34" charset="-122"/>
              </a:rPr>
              <a:t>t)</a:t>
            </a:r>
            <a:endParaRPr lang="zh-CN" altLang="en-US" sz="1100" baseline="30000" dirty="0">
              <a:latin typeface="微软雅黑" panose="020B0503020204020204" pitchFamily="34" charset="-122"/>
              <a:ea typeface="微软雅黑" panose="020B0503020204020204" pitchFamily="34" charset="-122"/>
            </a:endParaRPr>
          </a:p>
        </p:txBody>
      </p:sp>
      <p:sp>
        <p:nvSpPr>
          <p:cNvPr id="257" name="椭圆 256"/>
          <p:cNvSpPr/>
          <p:nvPr/>
        </p:nvSpPr>
        <p:spPr>
          <a:xfrm rot="16693440">
            <a:off x="4645803" y="5245671"/>
            <a:ext cx="853045" cy="651263"/>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p:cNvSpPr/>
          <p:nvPr/>
        </p:nvSpPr>
        <p:spPr>
          <a:xfrm rot="19620229">
            <a:off x="5335077" y="5970181"/>
            <a:ext cx="991210" cy="560483"/>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椭圆 260"/>
          <p:cNvSpPr/>
          <p:nvPr/>
        </p:nvSpPr>
        <p:spPr>
          <a:xfrm>
            <a:off x="5641282" y="4520563"/>
            <a:ext cx="1972301" cy="1429370"/>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箭头连接符 234"/>
          <p:cNvCxnSpPr/>
          <p:nvPr/>
        </p:nvCxnSpPr>
        <p:spPr>
          <a:xfrm>
            <a:off x="3983790" y="5268298"/>
            <a:ext cx="2524421" cy="247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接连接符 264"/>
          <p:cNvCxnSpPr>
            <a:stCxn id="254" idx="4"/>
            <a:endCxn id="261" idx="1"/>
          </p:cNvCxnSpPr>
          <p:nvPr/>
        </p:nvCxnSpPr>
        <p:spPr>
          <a:xfrm>
            <a:off x="4657069" y="4495942"/>
            <a:ext cx="1273050" cy="2339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a:stCxn id="257" idx="4"/>
          </p:cNvCxnSpPr>
          <p:nvPr/>
        </p:nvCxnSpPr>
        <p:spPr>
          <a:xfrm flipV="1">
            <a:off x="5394608" y="5525686"/>
            <a:ext cx="297980" cy="921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258" idx="6"/>
          </p:cNvCxnSpPr>
          <p:nvPr/>
        </p:nvCxnSpPr>
        <p:spPr>
          <a:xfrm flipV="1">
            <a:off x="6246350" y="5949933"/>
            <a:ext cx="369158" cy="30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6501230" y="5076115"/>
            <a:ext cx="654839" cy="3745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rPr>
              <a:t>MLP</a:t>
            </a:r>
            <a:r>
              <a:rPr lang="en-US" altLang="zh-CN" sz="1100" b="1" baseline="-25000" dirty="0">
                <a:solidFill>
                  <a:schemeClr val="tx1"/>
                </a:solidFill>
              </a:rPr>
              <a:t>3</a:t>
            </a:r>
            <a:endParaRPr lang="zh-CN" altLang="en-US" sz="1100" b="1" baseline="-25000" dirty="0">
              <a:solidFill>
                <a:schemeClr val="tx1"/>
              </a:solidFill>
            </a:endParaRPr>
          </a:p>
        </p:txBody>
      </p:sp>
      <p:cxnSp>
        <p:nvCxnSpPr>
          <p:cNvPr id="272" name="直接箭头连接符 271"/>
          <p:cNvCxnSpPr/>
          <p:nvPr/>
        </p:nvCxnSpPr>
        <p:spPr>
          <a:xfrm flipV="1">
            <a:off x="6852440" y="5450686"/>
            <a:ext cx="0" cy="4388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77" name="对象 276"/>
          <p:cNvGraphicFramePr>
            <a:graphicFrameLocks noChangeAspect="1"/>
          </p:cNvGraphicFramePr>
          <p:nvPr/>
        </p:nvGraphicFramePr>
        <p:xfrm>
          <a:off x="6584553" y="5525686"/>
          <a:ext cx="279548" cy="207168"/>
        </p:xfrm>
        <a:graphic>
          <a:graphicData uri="http://schemas.openxmlformats.org/presentationml/2006/ole">
            <mc:AlternateContent xmlns:mc="http://schemas.openxmlformats.org/markup-compatibility/2006">
              <mc:Choice xmlns:v="urn:schemas-microsoft-com:vml" Requires="v">
                <p:oleObj spid="_x0000_s15748" name="Equation" r:id="rId15" imgW="310515" imgH="268605" progId="Equation.DSMT4">
                  <p:embed/>
                </p:oleObj>
              </mc:Choice>
              <mc:Fallback>
                <p:oleObj name="Equation" r:id="rId15" imgW="310515" imgH="268605" progId="Equation.DSMT4">
                  <p:embed/>
                  <p:pic>
                    <p:nvPicPr>
                      <p:cNvPr id="0" name="对象 276"/>
                      <p:cNvPicPr/>
                      <p:nvPr/>
                    </p:nvPicPr>
                    <p:blipFill>
                      <a:blip r:embed="rId16"/>
                      <a:stretch>
                        <a:fillRect/>
                      </a:stretch>
                    </p:blipFill>
                    <p:spPr>
                      <a:xfrm>
                        <a:off x="6584553" y="5525686"/>
                        <a:ext cx="279548" cy="207168"/>
                      </a:xfrm>
                      <a:prstGeom prst="rect">
                        <a:avLst/>
                      </a:prstGeom>
                    </p:spPr>
                  </p:pic>
                </p:oleObj>
              </mc:Fallback>
            </mc:AlternateContent>
          </a:graphicData>
        </a:graphic>
      </p:graphicFrame>
      <p:graphicFrame>
        <p:nvGraphicFramePr>
          <p:cNvPr id="278" name="对象 277"/>
          <p:cNvGraphicFramePr>
            <a:graphicFrameLocks noChangeAspect="1"/>
          </p:cNvGraphicFramePr>
          <p:nvPr/>
        </p:nvGraphicFramePr>
        <p:xfrm>
          <a:off x="6908467" y="5508388"/>
          <a:ext cx="372731" cy="253948"/>
        </p:xfrm>
        <a:graphic>
          <a:graphicData uri="http://schemas.openxmlformats.org/presentationml/2006/ole">
            <mc:AlternateContent xmlns:mc="http://schemas.openxmlformats.org/markup-compatibility/2006">
              <mc:Choice xmlns:v="urn:schemas-microsoft-com:vml" Requires="v">
                <p:oleObj spid="_x0000_s15749" name="Equation" r:id="rId17" imgW="410845" imgH="327025" progId="Equation.DSMT4">
                  <p:embed/>
                </p:oleObj>
              </mc:Choice>
              <mc:Fallback>
                <p:oleObj name="Equation" r:id="rId17" imgW="410845" imgH="327025" progId="Equation.DSMT4">
                  <p:embed/>
                  <p:pic>
                    <p:nvPicPr>
                      <p:cNvPr id="0" name="对象 277"/>
                      <p:cNvPicPr/>
                      <p:nvPr/>
                    </p:nvPicPr>
                    <p:blipFill>
                      <a:blip r:embed="rId18"/>
                      <a:stretch>
                        <a:fillRect/>
                      </a:stretch>
                    </p:blipFill>
                    <p:spPr>
                      <a:xfrm>
                        <a:off x="6908467" y="5508388"/>
                        <a:ext cx="372731" cy="253948"/>
                      </a:xfrm>
                      <a:prstGeom prst="rect">
                        <a:avLst/>
                      </a:prstGeom>
                    </p:spPr>
                  </p:pic>
                </p:oleObj>
              </mc:Fallback>
            </mc:AlternateContent>
          </a:graphicData>
        </a:graphic>
      </p:graphicFrame>
      <p:sp>
        <p:nvSpPr>
          <p:cNvPr id="295" name="文本框 294"/>
          <p:cNvSpPr txBox="1"/>
          <p:nvPr/>
        </p:nvSpPr>
        <p:spPr>
          <a:xfrm>
            <a:off x="6005945" y="4981867"/>
            <a:ext cx="785453" cy="275322"/>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U</a:t>
            </a:r>
            <a:r>
              <a:rPr lang="en-US" altLang="zh-CN" sz="1100" baseline="-25000" dirty="0">
                <a:latin typeface="微软雅黑" panose="020B0503020204020204" pitchFamily="34" charset="-122"/>
                <a:ea typeface="微软雅黑" panose="020B0503020204020204" pitchFamily="34" charset="-122"/>
              </a:rPr>
              <a:t>i</a:t>
            </a:r>
            <a:r>
              <a:rPr lang="zh-CN" altLang="en-US" sz="1100" baseline="30000" dirty="0">
                <a:latin typeface="微软雅黑" panose="020B0503020204020204" pitchFamily="34" charset="-122"/>
                <a:ea typeface="微软雅黑" panose="020B0503020204020204" pitchFamily="34" charset="-122"/>
              </a:rPr>
              <a:t>（</a:t>
            </a:r>
            <a:r>
              <a:rPr lang="en-US" altLang="zh-CN" sz="1100" baseline="30000" dirty="0">
                <a:latin typeface="微软雅黑" panose="020B0503020204020204" pitchFamily="34" charset="-122"/>
                <a:ea typeface="微软雅黑" panose="020B0503020204020204" pitchFamily="34" charset="-122"/>
              </a:rPr>
              <a:t>t)</a:t>
            </a:r>
            <a:endParaRPr lang="zh-CN" altLang="en-US" sz="1100" baseline="30000" dirty="0">
              <a:latin typeface="微软雅黑" panose="020B0503020204020204" pitchFamily="34" charset="-122"/>
              <a:ea typeface="微软雅黑" panose="020B0503020204020204" pitchFamily="34" charset="-122"/>
            </a:endParaRPr>
          </a:p>
        </p:txBody>
      </p:sp>
      <p:cxnSp>
        <p:nvCxnSpPr>
          <p:cNvPr id="309" name="直接连接符 308"/>
          <p:cNvCxnSpPr/>
          <p:nvPr/>
        </p:nvCxnSpPr>
        <p:spPr>
          <a:xfrm flipH="1">
            <a:off x="4132310" y="3479163"/>
            <a:ext cx="42004" cy="515564"/>
          </a:xfrm>
          <a:prstGeom prst="line">
            <a:avLst/>
          </a:prstGeom>
          <a:ln w="28575">
            <a:solidFill>
              <a:schemeClr val="accent6">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11" name="直接连接符 310"/>
          <p:cNvCxnSpPr/>
          <p:nvPr/>
        </p:nvCxnSpPr>
        <p:spPr>
          <a:xfrm>
            <a:off x="5108262" y="3491734"/>
            <a:ext cx="2350434" cy="391607"/>
          </a:xfrm>
          <a:prstGeom prst="line">
            <a:avLst/>
          </a:prstGeom>
          <a:ln w="28575">
            <a:solidFill>
              <a:schemeClr val="accent6">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32" name="文本框 331"/>
          <p:cNvSpPr txBox="1"/>
          <p:nvPr/>
        </p:nvSpPr>
        <p:spPr>
          <a:xfrm>
            <a:off x="9428992" y="4972963"/>
            <a:ext cx="481116" cy="261610"/>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W</a:t>
            </a:r>
            <a:r>
              <a:rPr lang="en-US" altLang="zh-CN" sz="1100" baseline="-25000" dirty="0">
                <a:latin typeface="微软雅黑" panose="020B0503020204020204" pitchFamily="34" charset="-122"/>
                <a:ea typeface="微软雅黑" panose="020B0503020204020204" pitchFamily="34" charset="-122"/>
              </a:rPr>
              <a:t>i</a:t>
            </a:r>
            <a:r>
              <a:rPr lang="zh-CN" altLang="en-US" sz="1100" baseline="30000" dirty="0">
                <a:latin typeface="微软雅黑" panose="020B0503020204020204" pitchFamily="34" charset="-122"/>
                <a:ea typeface="微软雅黑" panose="020B0503020204020204" pitchFamily="34" charset="-122"/>
              </a:rPr>
              <a:t>（</a:t>
            </a:r>
            <a:r>
              <a:rPr lang="en-US" altLang="zh-CN" sz="1100" baseline="30000" dirty="0">
                <a:latin typeface="微软雅黑" panose="020B0503020204020204" pitchFamily="34" charset="-122"/>
                <a:ea typeface="微软雅黑" panose="020B0503020204020204" pitchFamily="34" charset="-122"/>
              </a:rPr>
              <a:t>t)</a:t>
            </a:r>
            <a:endParaRPr lang="zh-CN" altLang="en-US" sz="1100" baseline="30000" dirty="0">
              <a:latin typeface="微软雅黑" panose="020B0503020204020204" pitchFamily="34" charset="-122"/>
              <a:ea typeface="微软雅黑" panose="020B0503020204020204" pitchFamily="34" charset="-122"/>
            </a:endParaRPr>
          </a:p>
        </p:txBody>
      </p:sp>
      <p:cxnSp>
        <p:nvCxnSpPr>
          <p:cNvPr id="334" name="直接箭头连接符 333"/>
          <p:cNvCxnSpPr>
            <a:stCxn id="254" idx="6"/>
          </p:cNvCxnSpPr>
          <p:nvPr/>
        </p:nvCxnSpPr>
        <p:spPr>
          <a:xfrm>
            <a:off x="4979313" y="4150132"/>
            <a:ext cx="3367024" cy="45717"/>
          </a:xfrm>
          <a:prstGeom prst="straightConnector1">
            <a:avLst/>
          </a:prstGeom>
          <a:ln w="381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337" name="矩形: 圆角 336"/>
          <p:cNvSpPr/>
          <p:nvPr/>
        </p:nvSpPr>
        <p:spPr>
          <a:xfrm>
            <a:off x="7811545" y="3894900"/>
            <a:ext cx="4056512" cy="2815198"/>
          </a:xfrm>
          <a:prstGeom prst="roundRect">
            <a:avLst/>
          </a:prstGeom>
          <a:noFill/>
          <a:ln w="38100">
            <a:solidFill>
              <a:srgbClr val="20386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8" name="直接连接符 337"/>
          <p:cNvCxnSpPr>
            <a:stCxn id="146" idx="2"/>
          </p:cNvCxnSpPr>
          <p:nvPr/>
        </p:nvCxnSpPr>
        <p:spPr>
          <a:xfrm>
            <a:off x="6508211" y="3444585"/>
            <a:ext cx="1593416" cy="478243"/>
          </a:xfrm>
          <a:prstGeom prst="line">
            <a:avLst/>
          </a:prstGeom>
          <a:ln w="28575">
            <a:solidFill>
              <a:srgbClr val="203864"/>
            </a:solidFill>
            <a:prstDash val="dashDot"/>
          </a:ln>
        </p:spPr>
        <p:style>
          <a:lnRef idx="1">
            <a:schemeClr val="accent1"/>
          </a:lnRef>
          <a:fillRef idx="0">
            <a:schemeClr val="accent1"/>
          </a:fillRef>
          <a:effectRef idx="0">
            <a:schemeClr val="accent1"/>
          </a:effectRef>
          <a:fontRef idx="minor">
            <a:schemeClr val="tx1"/>
          </a:fontRef>
        </p:style>
      </p:cxnSp>
      <p:cxnSp>
        <p:nvCxnSpPr>
          <p:cNvPr id="340" name="直接连接符 339"/>
          <p:cNvCxnSpPr>
            <a:stCxn id="146" idx="3"/>
          </p:cNvCxnSpPr>
          <p:nvPr/>
        </p:nvCxnSpPr>
        <p:spPr>
          <a:xfrm>
            <a:off x="7039895" y="3181690"/>
            <a:ext cx="4315532" cy="733733"/>
          </a:xfrm>
          <a:prstGeom prst="line">
            <a:avLst/>
          </a:prstGeom>
          <a:ln w="28575">
            <a:solidFill>
              <a:srgbClr val="203864"/>
            </a:solidFill>
            <a:prstDash val="dashDot"/>
          </a:ln>
        </p:spPr>
        <p:style>
          <a:lnRef idx="1">
            <a:schemeClr val="accent1"/>
          </a:lnRef>
          <a:fillRef idx="0">
            <a:schemeClr val="accent1"/>
          </a:fillRef>
          <a:effectRef idx="0">
            <a:schemeClr val="accent1"/>
          </a:effectRef>
          <a:fontRef idx="minor">
            <a:schemeClr val="tx1"/>
          </a:fontRef>
        </p:style>
      </p:cxnSp>
      <p:cxnSp>
        <p:nvCxnSpPr>
          <p:cNvPr id="346" name="直接箭头连接符 345"/>
          <p:cNvCxnSpPr/>
          <p:nvPr/>
        </p:nvCxnSpPr>
        <p:spPr>
          <a:xfrm>
            <a:off x="6187384" y="6321424"/>
            <a:ext cx="2625881" cy="23526"/>
          </a:xfrm>
          <a:prstGeom prst="straightConnector1">
            <a:avLst/>
          </a:prstGeom>
          <a:ln w="38100">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直接箭头连接符 348"/>
          <p:cNvCxnSpPr/>
          <p:nvPr/>
        </p:nvCxnSpPr>
        <p:spPr>
          <a:xfrm>
            <a:off x="5362869" y="5727004"/>
            <a:ext cx="2947236" cy="58866"/>
          </a:xfrm>
          <a:prstGeom prst="straightConnector1">
            <a:avLst/>
          </a:prstGeom>
          <a:ln w="381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rot="20447441">
            <a:off x="8165545" y="4120007"/>
            <a:ext cx="836162" cy="441064"/>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rot="17372669">
            <a:off x="8265618" y="5283140"/>
            <a:ext cx="853045" cy="65126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5279099">
            <a:off x="9764125" y="4401516"/>
            <a:ext cx="2152503" cy="1842248"/>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7" name="对象 26"/>
          <p:cNvGraphicFramePr>
            <a:graphicFrameLocks noChangeAspect="1"/>
          </p:cNvGraphicFramePr>
          <p:nvPr/>
        </p:nvGraphicFramePr>
        <p:xfrm>
          <a:off x="9155993" y="4268830"/>
          <a:ext cx="247650" cy="254000"/>
        </p:xfrm>
        <a:graphic>
          <a:graphicData uri="http://schemas.openxmlformats.org/presentationml/2006/ole">
            <mc:AlternateContent xmlns:mc="http://schemas.openxmlformats.org/markup-compatibility/2006">
              <mc:Choice xmlns:v="urn:schemas-microsoft-com:vml" Requires="v">
                <p:oleObj spid="_x0000_s15750" name="Equation" r:id="rId19" imgW="335280" imgH="344170" progId="Equation.DSMT4">
                  <p:embed/>
                </p:oleObj>
              </mc:Choice>
              <mc:Fallback>
                <p:oleObj name="Equation" r:id="rId19" imgW="335280" imgH="344170" progId="Equation.DSMT4">
                  <p:embed/>
                  <p:pic>
                    <p:nvPicPr>
                      <p:cNvPr id="0" name="对象 26"/>
                      <p:cNvPicPr/>
                      <p:nvPr/>
                    </p:nvPicPr>
                    <p:blipFill>
                      <a:blip r:embed="rId20"/>
                      <a:stretch>
                        <a:fillRect/>
                      </a:stretch>
                    </p:blipFill>
                    <p:spPr>
                      <a:xfrm>
                        <a:off x="9155993" y="4268830"/>
                        <a:ext cx="247650" cy="254000"/>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9752420" y="5415667"/>
          <a:ext cx="203200" cy="241300"/>
        </p:xfrm>
        <a:graphic>
          <a:graphicData uri="http://schemas.openxmlformats.org/presentationml/2006/ole">
            <mc:AlternateContent xmlns:mc="http://schemas.openxmlformats.org/markup-compatibility/2006">
              <mc:Choice xmlns:v="urn:schemas-microsoft-com:vml" Requires="v">
                <p:oleObj spid="_x0000_s15751" name="Equation" r:id="rId21" imgW="4876800" imgH="5791200" progId="Equation.DSMT4">
                  <p:embed/>
                </p:oleObj>
              </mc:Choice>
              <mc:Fallback>
                <p:oleObj name="Equation" r:id="rId21" imgW="4876800" imgH="5791200" progId="Equation.DSMT4">
                  <p:embed/>
                  <p:pic>
                    <p:nvPicPr>
                      <p:cNvPr id="0" name="对象 27"/>
                      <p:cNvPicPr/>
                      <p:nvPr/>
                    </p:nvPicPr>
                    <p:blipFill>
                      <a:blip r:embed="rId22"/>
                      <a:stretch>
                        <a:fillRect/>
                      </a:stretch>
                    </p:blipFill>
                    <p:spPr>
                      <a:xfrm>
                        <a:off x="9752420" y="5415667"/>
                        <a:ext cx="203200" cy="241300"/>
                      </a:xfrm>
                      <a:prstGeom prst="rect">
                        <a:avLst/>
                      </a:prstGeom>
                    </p:spPr>
                  </p:pic>
                </p:oleObj>
              </mc:Fallback>
            </mc:AlternateContent>
          </a:graphicData>
        </a:graphic>
      </p:graphicFrame>
      <p:graphicFrame>
        <p:nvGraphicFramePr>
          <p:cNvPr id="29" name="对象 28"/>
          <p:cNvGraphicFramePr>
            <a:graphicFrameLocks noChangeAspect="1"/>
          </p:cNvGraphicFramePr>
          <p:nvPr/>
        </p:nvGraphicFramePr>
        <p:xfrm>
          <a:off x="9868938" y="5817728"/>
          <a:ext cx="203200" cy="241300"/>
        </p:xfrm>
        <a:graphic>
          <a:graphicData uri="http://schemas.openxmlformats.org/presentationml/2006/ole">
            <mc:AlternateContent xmlns:mc="http://schemas.openxmlformats.org/markup-compatibility/2006">
              <mc:Choice xmlns:v="urn:schemas-microsoft-com:vml" Requires="v">
                <p:oleObj spid="_x0000_s15752" name="Equation" r:id="rId23" imgW="4876800" imgH="5791200" progId="Equation.DSMT4">
                  <p:embed/>
                </p:oleObj>
              </mc:Choice>
              <mc:Fallback>
                <p:oleObj name="Equation" r:id="rId23" imgW="4876800" imgH="5791200" progId="Equation.DSMT4">
                  <p:embed/>
                  <p:pic>
                    <p:nvPicPr>
                      <p:cNvPr id="0" name="对象 28"/>
                      <p:cNvPicPr/>
                      <p:nvPr/>
                    </p:nvPicPr>
                    <p:blipFill>
                      <a:blip r:embed="rId22"/>
                      <a:stretch>
                        <a:fillRect/>
                      </a:stretch>
                    </p:blipFill>
                    <p:spPr>
                      <a:xfrm>
                        <a:off x="9868938" y="5817728"/>
                        <a:ext cx="203200" cy="241300"/>
                      </a:xfrm>
                      <a:prstGeom prst="rect">
                        <a:avLst/>
                      </a:prstGeom>
                    </p:spPr>
                  </p:pic>
                </p:oleObj>
              </mc:Fallback>
            </mc:AlternateContent>
          </a:graphicData>
        </a:graphic>
      </p:graphicFrame>
      <p:sp>
        <p:nvSpPr>
          <p:cNvPr id="106" name="文本框 105"/>
          <p:cNvSpPr txBox="1"/>
          <p:nvPr/>
        </p:nvSpPr>
        <p:spPr>
          <a:xfrm>
            <a:off x="8789780" y="4455941"/>
            <a:ext cx="614223" cy="275322"/>
          </a:xfrm>
          <a:prstGeom prst="rect">
            <a:avLst/>
          </a:prstGeom>
          <a:noFill/>
        </p:spPr>
        <p:txBody>
          <a:bodyPr wrap="square" rtlCol="0">
            <a:spAutoFit/>
          </a:bodyPr>
          <a:lstStyle/>
          <a:p>
            <a:r>
              <a:rPr lang="en-US" altLang="zh-CN" sz="1100" dirty="0" err="1">
                <a:latin typeface="微软雅黑" panose="020B0503020204020204" pitchFamily="34" charset="-122"/>
                <a:ea typeface="微软雅黑" panose="020B0503020204020204" pitchFamily="34" charset="-122"/>
              </a:rPr>
              <a:t>U</a:t>
            </a:r>
            <a:r>
              <a:rPr lang="en-US" altLang="zh-CN" sz="1100" baseline="-25000" dirty="0" err="1">
                <a:latin typeface="微软雅黑" panose="020B0503020204020204" pitchFamily="34" charset="-122"/>
                <a:ea typeface="微软雅黑" panose="020B0503020204020204" pitchFamily="34" charset="-122"/>
              </a:rPr>
              <a:t>j</a:t>
            </a:r>
            <a:r>
              <a:rPr lang="zh-CN" altLang="en-US" sz="1100" baseline="30000" dirty="0">
                <a:latin typeface="微软雅黑" panose="020B0503020204020204" pitchFamily="34" charset="-122"/>
                <a:ea typeface="微软雅黑" panose="020B0503020204020204" pitchFamily="34" charset="-122"/>
              </a:rPr>
              <a:t>（</a:t>
            </a:r>
            <a:r>
              <a:rPr lang="en-US" altLang="zh-CN" sz="1100" baseline="30000" dirty="0">
                <a:latin typeface="微软雅黑" panose="020B0503020204020204" pitchFamily="34" charset="-122"/>
                <a:ea typeface="微软雅黑" panose="020B0503020204020204" pitchFamily="34" charset="-122"/>
              </a:rPr>
              <a:t>t)</a:t>
            </a:r>
            <a:endParaRPr lang="zh-CN" altLang="en-US" sz="1100" baseline="30000" dirty="0">
              <a:latin typeface="微软雅黑" panose="020B0503020204020204" pitchFamily="34" charset="-122"/>
              <a:ea typeface="微软雅黑" panose="020B0503020204020204" pitchFamily="34" charset="-122"/>
            </a:endParaRPr>
          </a:p>
        </p:txBody>
      </p:sp>
      <p:sp>
        <p:nvSpPr>
          <p:cNvPr id="108" name="文本框 107"/>
          <p:cNvSpPr txBox="1"/>
          <p:nvPr/>
        </p:nvSpPr>
        <p:spPr>
          <a:xfrm>
            <a:off x="9057127" y="4042077"/>
            <a:ext cx="507450" cy="261610"/>
          </a:xfrm>
          <a:prstGeom prst="rect">
            <a:avLst/>
          </a:prstGeom>
          <a:noFill/>
        </p:spPr>
        <p:txBody>
          <a:bodyPr wrap="square" rtlCol="0">
            <a:spAutoFit/>
          </a:bodyPr>
          <a:lstStyle/>
          <a:p>
            <a:r>
              <a:rPr lang="en-US" altLang="zh-CN" sz="1100" dirty="0" err="1">
                <a:latin typeface="微软雅黑" panose="020B0503020204020204" pitchFamily="34" charset="-122"/>
                <a:ea typeface="微软雅黑" panose="020B0503020204020204" pitchFamily="34" charset="-122"/>
              </a:rPr>
              <a:t>W</a:t>
            </a:r>
            <a:r>
              <a:rPr lang="en-US" altLang="zh-CN" sz="1100" baseline="-25000" dirty="0" err="1">
                <a:latin typeface="微软雅黑" panose="020B0503020204020204" pitchFamily="34" charset="-122"/>
                <a:ea typeface="微软雅黑" panose="020B0503020204020204" pitchFamily="34" charset="-122"/>
              </a:rPr>
              <a:t>j</a:t>
            </a:r>
            <a:r>
              <a:rPr lang="zh-CN" altLang="en-US" sz="1100" baseline="30000" dirty="0">
                <a:latin typeface="微软雅黑" panose="020B0503020204020204" pitchFamily="34" charset="-122"/>
                <a:ea typeface="微软雅黑" panose="020B0503020204020204" pitchFamily="34" charset="-122"/>
              </a:rPr>
              <a:t>（</a:t>
            </a:r>
            <a:r>
              <a:rPr lang="en-US" altLang="zh-CN" sz="1100" baseline="30000" dirty="0">
                <a:latin typeface="微软雅黑" panose="020B0503020204020204" pitchFamily="34" charset="-122"/>
                <a:ea typeface="微软雅黑" panose="020B0503020204020204" pitchFamily="34" charset="-122"/>
              </a:rPr>
              <a:t>t)</a:t>
            </a:r>
            <a:endParaRPr lang="zh-CN" altLang="en-US" sz="1100" baseline="30000" dirty="0">
              <a:latin typeface="微软雅黑" panose="020B0503020204020204" pitchFamily="34" charset="-122"/>
              <a:ea typeface="微软雅黑" panose="020B0503020204020204" pitchFamily="34" charset="-122"/>
            </a:endParaRPr>
          </a:p>
        </p:txBody>
      </p:sp>
      <p:sp>
        <p:nvSpPr>
          <p:cNvPr id="110" name="文本框 109"/>
          <p:cNvSpPr txBox="1"/>
          <p:nvPr/>
        </p:nvSpPr>
        <p:spPr>
          <a:xfrm>
            <a:off x="9694604" y="6012950"/>
            <a:ext cx="785453" cy="261610"/>
          </a:xfrm>
          <a:prstGeom prst="rect">
            <a:avLst/>
          </a:prstGeom>
          <a:noFill/>
        </p:spPr>
        <p:txBody>
          <a:bodyPr wrap="square" rtlCol="0">
            <a:spAutoFit/>
          </a:bodyPr>
          <a:lstStyle/>
          <a:p>
            <a:r>
              <a:rPr lang="en-US" altLang="zh-CN" sz="1100" dirty="0" err="1">
                <a:latin typeface="微软雅黑" panose="020B0503020204020204" pitchFamily="34" charset="-122"/>
                <a:ea typeface="微软雅黑" panose="020B0503020204020204" pitchFamily="34" charset="-122"/>
              </a:rPr>
              <a:t>W</a:t>
            </a:r>
            <a:r>
              <a:rPr lang="en-US" altLang="zh-CN" sz="1100" baseline="-25000" dirty="0" err="1">
                <a:latin typeface="微软雅黑" panose="020B0503020204020204" pitchFamily="34" charset="-122"/>
                <a:ea typeface="微软雅黑" panose="020B0503020204020204" pitchFamily="34" charset="-122"/>
              </a:rPr>
              <a:t>j</a:t>
            </a:r>
            <a:r>
              <a:rPr lang="zh-CN" altLang="en-US" sz="1100" baseline="30000" dirty="0">
                <a:latin typeface="微软雅黑" panose="020B0503020204020204" pitchFamily="34" charset="-122"/>
                <a:ea typeface="微软雅黑" panose="020B0503020204020204" pitchFamily="34" charset="-122"/>
              </a:rPr>
              <a:t>（</a:t>
            </a:r>
            <a:r>
              <a:rPr lang="en-US" altLang="zh-CN" sz="1100" baseline="30000" dirty="0">
                <a:latin typeface="微软雅黑" panose="020B0503020204020204" pitchFamily="34" charset="-122"/>
                <a:ea typeface="微软雅黑" panose="020B0503020204020204" pitchFamily="34" charset="-122"/>
              </a:rPr>
              <a:t>t)</a:t>
            </a:r>
            <a:endParaRPr lang="zh-CN" altLang="en-US" sz="1100" baseline="30000" dirty="0">
              <a:latin typeface="微软雅黑" panose="020B0503020204020204" pitchFamily="34" charset="-122"/>
              <a:ea typeface="微软雅黑" panose="020B0503020204020204" pitchFamily="34" charset="-122"/>
            </a:endParaRPr>
          </a:p>
        </p:txBody>
      </p:sp>
      <p:sp>
        <p:nvSpPr>
          <p:cNvPr id="112" name="文本框 111"/>
          <p:cNvSpPr txBox="1"/>
          <p:nvPr/>
        </p:nvSpPr>
        <p:spPr>
          <a:xfrm>
            <a:off x="9292561" y="5429056"/>
            <a:ext cx="494542" cy="261610"/>
          </a:xfrm>
          <a:prstGeom prst="rect">
            <a:avLst/>
          </a:prstGeom>
          <a:noFill/>
        </p:spPr>
        <p:txBody>
          <a:bodyPr wrap="square" rtlCol="0">
            <a:spAutoFit/>
          </a:bodyPr>
          <a:lstStyle/>
          <a:p>
            <a:r>
              <a:rPr lang="en-US" altLang="zh-CN" sz="1100" dirty="0" err="1">
                <a:latin typeface="微软雅黑" panose="020B0503020204020204" pitchFamily="34" charset="-122"/>
                <a:ea typeface="微软雅黑" panose="020B0503020204020204" pitchFamily="34" charset="-122"/>
              </a:rPr>
              <a:t>U</a:t>
            </a:r>
            <a:r>
              <a:rPr lang="en-US" altLang="zh-CN" sz="1100" baseline="-25000" dirty="0" err="1">
                <a:latin typeface="微软雅黑" panose="020B0503020204020204" pitchFamily="34" charset="-122"/>
                <a:ea typeface="微软雅黑" panose="020B0503020204020204" pitchFamily="34" charset="-122"/>
              </a:rPr>
              <a:t>j</a:t>
            </a:r>
            <a:r>
              <a:rPr lang="zh-CN" altLang="en-US" sz="1100" baseline="30000" dirty="0">
                <a:latin typeface="微软雅黑" panose="020B0503020204020204" pitchFamily="34" charset="-122"/>
                <a:ea typeface="微软雅黑" panose="020B0503020204020204" pitchFamily="34" charset="-122"/>
              </a:rPr>
              <a:t>（</a:t>
            </a:r>
            <a:r>
              <a:rPr lang="en-US" altLang="zh-CN" sz="1100" baseline="30000" dirty="0">
                <a:latin typeface="微软雅黑" panose="020B0503020204020204" pitchFamily="34" charset="-122"/>
                <a:ea typeface="微软雅黑" panose="020B0503020204020204" pitchFamily="34" charset="-122"/>
              </a:rPr>
              <a:t>t)</a:t>
            </a:r>
            <a:endParaRPr lang="zh-CN" altLang="en-US" sz="1100" baseline="30000" dirty="0">
              <a:latin typeface="微软雅黑" panose="020B0503020204020204" pitchFamily="34" charset="-122"/>
              <a:ea typeface="微软雅黑" panose="020B0503020204020204" pitchFamily="34" charset="-122"/>
            </a:endParaRPr>
          </a:p>
        </p:txBody>
      </p:sp>
      <p:sp>
        <p:nvSpPr>
          <p:cNvPr id="113" name="文本框 112"/>
          <p:cNvSpPr txBox="1"/>
          <p:nvPr/>
        </p:nvSpPr>
        <p:spPr>
          <a:xfrm>
            <a:off x="9644256" y="6205076"/>
            <a:ext cx="614223" cy="275322"/>
          </a:xfrm>
          <a:prstGeom prst="rect">
            <a:avLst/>
          </a:prstGeom>
          <a:noFill/>
        </p:spPr>
        <p:txBody>
          <a:bodyPr wrap="square" rtlCol="0">
            <a:spAutoFit/>
          </a:bodyPr>
          <a:lstStyle/>
          <a:p>
            <a:r>
              <a:rPr lang="en-US" altLang="zh-CN" sz="1100" dirty="0" err="1">
                <a:latin typeface="微软雅黑" panose="020B0503020204020204" pitchFamily="34" charset="-122"/>
                <a:ea typeface="微软雅黑" panose="020B0503020204020204" pitchFamily="34" charset="-122"/>
              </a:rPr>
              <a:t>U</a:t>
            </a:r>
            <a:r>
              <a:rPr lang="en-US" altLang="zh-CN" sz="1100" baseline="-25000" dirty="0" err="1">
                <a:latin typeface="微软雅黑" panose="020B0503020204020204" pitchFamily="34" charset="-122"/>
                <a:ea typeface="微软雅黑" panose="020B0503020204020204" pitchFamily="34" charset="-122"/>
              </a:rPr>
              <a:t>j</a:t>
            </a:r>
            <a:r>
              <a:rPr lang="zh-CN" altLang="en-US" sz="1100" baseline="30000" dirty="0">
                <a:latin typeface="微软雅黑" panose="020B0503020204020204" pitchFamily="34" charset="-122"/>
                <a:ea typeface="微软雅黑" panose="020B0503020204020204" pitchFamily="34" charset="-122"/>
              </a:rPr>
              <a:t>（</a:t>
            </a:r>
            <a:r>
              <a:rPr lang="en-US" altLang="zh-CN" sz="1100" baseline="30000" dirty="0">
                <a:latin typeface="微软雅黑" panose="020B0503020204020204" pitchFamily="34" charset="-122"/>
                <a:ea typeface="微软雅黑" panose="020B0503020204020204" pitchFamily="34" charset="-122"/>
              </a:rPr>
              <a:t>t)</a:t>
            </a:r>
            <a:endParaRPr lang="zh-CN" altLang="en-US" sz="1100" baseline="30000" dirty="0">
              <a:latin typeface="微软雅黑" panose="020B0503020204020204" pitchFamily="34" charset="-122"/>
              <a:ea typeface="微软雅黑" panose="020B0503020204020204" pitchFamily="34" charset="-122"/>
            </a:endParaRPr>
          </a:p>
        </p:txBody>
      </p:sp>
      <p:sp>
        <p:nvSpPr>
          <p:cNvPr id="118" name="椭圆 117"/>
          <p:cNvSpPr/>
          <p:nvPr/>
        </p:nvSpPr>
        <p:spPr>
          <a:xfrm rot="16200000">
            <a:off x="10184984" y="4995337"/>
            <a:ext cx="903189" cy="5009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dirty="0">
                <a:solidFill>
                  <a:schemeClr val="tx1"/>
                </a:solidFill>
                <a:latin typeface="微软雅黑" panose="020B0503020204020204" pitchFamily="34" charset="-122"/>
                <a:ea typeface="微软雅黑" panose="020B0503020204020204" pitchFamily="34" charset="-122"/>
              </a:rPr>
              <a:t>MLP</a:t>
            </a:r>
            <a:r>
              <a:rPr lang="en-US" altLang="zh-CN" sz="800" b="1" baseline="-25000" dirty="0">
                <a:solidFill>
                  <a:schemeClr val="tx1"/>
                </a:solidFill>
                <a:latin typeface="微软雅黑" panose="020B0503020204020204" pitchFamily="34" charset="-122"/>
                <a:ea typeface="微软雅黑" panose="020B0503020204020204" pitchFamily="34" charset="-122"/>
              </a:rPr>
              <a:t>4</a:t>
            </a:r>
            <a:endParaRPr lang="zh-CN" altLang="en-US" sz="800" b="1" baseline="-25000" dirty="0">
              <a:solidFill>
                <a:schemeClr val="tx1"/>
              </a:solidFill>
              <a:latin typeface="微软雅黑" panose="020B0503020204020204" pitchFamily="34" charset="-122"/>
              <a:ea typeface="微软雅黑" panose="020B0503020204020204" pitchFamily="34" charset="-122"/>
            </a:endParaRPr>
          </a:p>
        </p:txBody>
      </p:sp>
      <p:sp>
        <p:nvSpPr>
          <p:cNvPr id="129" name="文本框 128"/>
          <p:cNvSpPr txBox="1"/>
          <p:nvPr/>
        </p:nvSpPr>
        <p:spPr>
          <a:xfrm>
            <a:off x="8975382" y="5408211"/>
            <a:ext cx="507450" cy="261610"/>
          </a:xfrm>
          <a:prstGeom prst="rect">
            <a:avLst/>
          </a:prstGeom>
          <a:noFill/>
        </p:spPr>
        <p:txBody>
          <a:bodyPr wrap="square" rtlCol="0">
            <a:spAutoFit/>
          </a:bodyPr>
          <a:lstStyle/>
          <a:p>
            <a:r>
              <a:rPr lang="en-US" altLang="zh-CN" sz="1100" dirty="0" err="1">
                <a:latin typeface="微软雅黑" panose="020B0503020204020204" pitchFamily="34" charset="-122"/>
                <a:ea typeface="微软雅黑" panose="020B0503020204020204" pitchFamily="34" charset="-122"/>
              </a:rPr>
              <a:t>W</a:t>
            </a:r>
            <a:r>
              <a:rPr lang="en-US" altLang="zh-CN" sz="1100" baseline="-25000" dirty="0" err="1">
                <a:latin typeface="微软雅黑" panose="020B0503020204020204" pitchFamily="34" charset="-122"/>
                <a:ea typeface="微软雅黑" panose="020B0503020204020204" pitchFamily="34" charset="-122"/>
              </a:rPr>
              <a:t>j</a:t>
            </a:r>
            <a:r>
              <a:rPr lang="zh-CN" altLang="en-US" sz="1100" baseline="30000" dirty="0">
                <a:latin typeface="微软雅黑" panose="020B0503020204020204" pitchFamily="34" charset="-122"/>
                <a:ea typeface="微软雅黑" panose="020B0503020204020204" pitchFamily="34" charset="-122"/>
              </a:rPr>
              <a:t>（</a:t>
            </a:r>
            <a:r>
              <a:rPr lang="en-US" altLang="zh-CN" sz="1100" baseline="30000" dirty="0">
                <a:latin typeface="微软雅黑" panose="020B0503020204020204" pitchFamily="34" charset="-122"/>
                <a:ea typeface="微软雅黑" panose="020B0503020204020204" pitchFamily="34" charset="-122"/>
              </a:rPr>
              <a:t>t)</a:t>
            </a:r>
            <a:endParaRPr lang="zh-CN" altLang="en-US" sz="1100" baseline="30000" dirty="0">
              <a:latin typeface="微软雅黑" panose="020B0503020204020204" pitchFamily="34" charset="-122"/>
              <a:ea typeface="微软雅黑" panose="020B0503020204020204" pitchFamily="34" charset="-122"/>
            </a:endParaRPr>
          </a:p>
        </p:txBody>
      </p:sp>
      <p:cxnSp>
        <p:nvCxnSpPr>
          <p:cNvPr id="84" name="直接箭头连接符 83"/>
          <p:cNvCxnSpPr>
            <a:stCxn id="81" idx="4"/>
            <a:endCxn id="118" idx="1"/>
          </p:cNvCxnSpPr>
          <p:nvPr/>
        </p:nvCxnSpPr>
        <p:spPr>
          <a:xfrm flipV="1">
            <a:off x="8999010" y="5565127"/>
            <a:ext cx="1460463" cy="152580"/>
          </a:xfrm>
          <a:prstGeom prst="straightConnector1">
            <a:avLst/>
          </a:prstGeom>
          <a:ln w="28575">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80" idx="5"/>
            <a:endCxn id="118" idx="7"/>
          </p:cNvCxnSpPr>
          <p:nvPr/>
        </p:nvCxnSpPr>
        <p:spPr>
          <a:xfrm>
            <a:off x="8914102" y="4390529"/>
            <a:ext cx="1545371" cy="535947"/>
          </a:xfrm>
          <a:prstGeom prst="straightConnector1">
            <a:avLst/>
          </a:prstGeom>
          <a:ln w="28575">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endCxn id="118" idx="2"/>
          </p:cNvCxnSpPr>
          <p:nvPr/>
        </p:nvCxnSpPr>
        <p:spPr>
          <a:xfrm flipV="1">
            <a:off x="10108901" y="5697396"/>
            <a:ext cx="527678" cy="403852"/>
          </a:xfrm>
          <a:prstGeom prst="straightConnector1">
            <a:avLst/>
          </a:prstGeom>
          <a:ln w="28575">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29" name="直接箭头连接符 328"/>
          <p:cNvCxnSpPr>
            <a:endCxn id="118" idx="0"/>
          </p:cNvCxnSpPr>
          <p:nvPr/>
        </p:nvCxnSpPr>
        <p:spPr>
          <a:xfrm flipV="1">
            <a:off x="7156061" y="5245801"/>
            <a:ext cx="3230053" cy="395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a:off x="10887043" y="5257997"/>
            <a:ext cx="277213" cy="7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矩形 138"/>
          <p:cNvSpPr/>
          <p:nvPr/>
        </p:nvSpPr>
        <p:spPr>
          <a:xfrm rot="16200000">
            <a:off x="11020876" y="5093384"/>
            <a:ext cx="654839" cy="3745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rPr>
              <a:t>MLP</a:t>
            </a:r>
            <a:r>
              <a:rPr lang="en-US" altLang="zh-CN" sz="1100" b="1" baseline="-25000" dirty="0">
                <a:solidFill>
                  <a:schemeClr val="tx1"/>
                </a:solidFill>
              </a:rPr>
              <a:t>5</a:t>
            </a:r>
            <a:endParaRPr lang="zh-CN" altLang="en-US" sz="1100" b="1" baseline="-25000" dirty="0">
              <a:solidFill>
                <a:schemeClr val="tx1"/>
              </a:solidFill>
            </a:endParaRPr>
          </a:p>
        </p:txBody>
      </p:sp>
      <p:cxnSp>
        <p:nvCxnSpPr>
          <p:cNvPr id="154" name="直接箭头连接符 153"/>
          <p:cNvCxnSpPr/>
          <p:nvPr/>
        </p:nvCxnSpPr>
        <p:spPr>
          <a:xfrm flipV="1">
            <a:off x="11348295" y="5608840"/>
            <a:ext cx="0" cy="4388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0" name="对象 59"/>
          <p:cNvGraphicFramePr>
            <a:graphicFrameLocks noChangeAspect="1"/>
          </p:cNvGraphicFramePr>
          <p:nvPr/>
        </p:nvGraphicFramePr>
        <p:xfrm>
          <a:off x="11019406" y="5728828"/>
          <a:ext cx="279400" cy="209550"/>
        </p:xfrm>
        <a:graphic>
          <a:graphicData uri="http://schemas.openxmlformats.org/presentationml/2006/ole">
            <mc:AlternateContent xmlns:mc="http://schemas.openxmlformats.org/markup-compatibility/2006">
              <mc:Choice xmlns:v="urn:schemas-microsoft-com:vml" Requires="v">
                <p:oleObj spid="_x0000_s15753" name="Equation" r:id="rId24" imgW="377190" imgH="285115" progId="Equation.DSMT4">
                  <p:embed/>
                </p:oleObj>
              </mc:Choice>
              <mc:Fallback>
                <p:oleObj name="Equation" r:id="rId24" imgW="377190" imgH="285115" progId="Equation.DSMT4">
                  <p:embed/>
                  <p:pic>
                    <p:nvPicPr>
                      <p:cNvPr id="0" name="对象 59"/>
                      <p:cNvPicPr/>
                      <p:nvPr/>
                    </p:nvPicPr>
                    <p:blipFill>
                      <a:blip r:embed="rId25"/>
                      <a:stretch>
                        <a:fillRect/>
                      </a:stretch>
                    </p:blipFill>
                    <p:spPr>
                      <a:xfrm>
                        <a:off x="11019406" y="5728828"/>
                        <a:ext cx="279400" cy="209550"/>
                      </a:xfrm>
                      <a:prstGeom prst="rect">
                        <a:avLst/>
                      </a:prstGeom>
                    </p:spPr>
                  </p:pic>
                </p:oleObj>
              </mc:Fallback>
            </mc:AlternateContent>
          </a:graphicData>
        </a:graphic>
      </p:graphicFrame>
      <p:cxnSp>
        <p:nvCxnSpPr>
          <p:cNvPr id="158" name="直接箭头连接符 157"/>
          <p:cNvCxnSpPr>
            <a:endCxn id="337" idx="3"/>
          </p:cNvCxnSpPr>
          <p:nvPr/>
        </p:nvCxnSpPr>
        <p:spPr>
          <a:xfrm>
            <a:off x="11514551" y="5293042"/>
            <a:ext cx="353506" cy="94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文本框 158"/>
          <p:cNvSpPr txBox="1"/>
          <p:nvPr/>
        </p:nvSpPr>
        <p:spPr>
          <a:xfrm>
            <a:off x="11507762" y="5038880"/>
            <a:ext cx="495800" cy="261610"/>
          </a:xfrm>
          <a:prstGeom prst="rect">
            <a:avLst/>
          </a:prstGeom>
          <a:noFill/>
        </p:spPr>
        <p:txBody>
          <a:bodyPr wrap="square" rtlCol="0">
            <a:spAutoFit/>
          </a:bodyPr>
          <a:lstStyle/>
          <a:p>
            <a:r>
              <a:rPr lang="en-US" altLang="zh-CN" sz="1100" dirty="0">
                <a:latin typeface="微软雅黑" panose="020B0503020204020204" pitchFamily="34" charset="-122"/>
                <a:ea typeface="微软雅黑" panose="020B0503020204020204" pitchFamily="34" charset="-122"/>
              </a:rPr>
              <a:t>V</a:t>
            </a:r>
            <a:r>
              <a:rPr lang="en-US" altLang="zh-CN" sz="1100" baseline="-25000" dirty="0">
                <a:latin typeface="微软雅黑" panose="020B0503020204020204" pitchFamily="34" charset="-122"/>
                <a:ea typeface="微软雅黑" panose="020B0503020204020204" pitchFamily="34" charset="-122"/>
              </a:rPr>
              <a:t>i</a:t>
            </a:r>
            <a:r>
              <a:rPr lang="zh-CN" altLang="en-US" sz="1100" baseline="30000" dirty="0">
                <a:latin typeface="微软雅黑" panose="020B0503020204020204" pitchFamily="34" charset="-122"/>
                <a:ea typeface="微软雅黑" panose="020B0503020204020204" pitchFamily="34" charset="-122"/>
              </a:rPr>
              <a:t>（</a:t>
            </a:r>
            <a:r>
              <a:rPr lang="en-US" altLang="zh-CN" sz="1100" baseline="30000" dirty="0">
                <a:latin typeface="微软雅黑" panose="020B0503020204020204" pitchFamily="34" charset="-122"/>
                <a:ea typeface="微软雅黑" panose="020B0503020204020204" pitchFamily="34" charset="-122"/>
              </a:rPr>
              <a:t>t)</a:t>
            </a:r>
            <a:endParaRPr lang="zh-CN" altLang="en-US" sz="1100" baseline="30000" dirty="0">
              <a:latin typeface="微软雅黑" panose="020B0503020204020204" pitchFamily="34" charset="-122"/>
              <a:ea typeface="微软雅黑" panose="020B0503020204020204" pitchFamily="34" charset="-122"/>
            </a:endParaRPr>
          </a:p>
        </p:txBody>
      </p:sp>
      <p:cxnSp>
        <p:nvCxnSpPr>
          <p:cNvPr id="160" name="直接连接符 159"/>
          <p:cNvCxnSpPr>
            <a:stCxn id="257" idx="7"/>
          </p:cNvCxnSpPr>
          <p:nvPr/>
        </p:nvCxnSpPr>
        <p:spPr>
          <a:xfrm flipH="1" flipV="1">
            <a:off x="4541008" y="4535583"/>
            <a:ext cx="346570" cy="7042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258" idx="0"/>
          </p:cNvCxnSpPr>
          <p:nvPr/>
        </p:nvCxnSpPr>
        <p:spPr>
          <a:xfrm flipH="1" flipV="1">
            <a:off x="5257409" y="5886168"/>
            <a:ext cx="420658" cy="1292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stCxn id="81" idx="7"/>
          </p:cNvCxnSpPr>
          <p:nvPr/>
        </p:nvCxnSpPr>
        <p:spPr>
          <a:xfrm flipH="1" flipV="1">
            <a:off x="8568269" y="4584743"/>
            <a:ext cx="7778" cy="6627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a:stCxn id="82" idx="0"/>
            <a:endCxn id="81" idx="2"/>
          </p:cNvCxnSpPr>
          <p:nvPr/>
        </p:nvCxnSpPr>
        <p:spPr>
          <a:xfrm flipH="1" flipV="1">
            <a:off x="8549453" y="6010719"/>
            <a:ext cx="543641" cy="8742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8" name="文本框 167"/>
          <p:cNvSpPr txBox="1"/>
          <p:nvPr/>
        </p:nvSpPr>
        <p:spPr>
          <a:xfrm>
            <a:off x="6498606" y="3853574"/>
            <a:ext cx="1282827" cy="369332"/>
          </a:xfrm>
          <a:prstGeom prst="rect">
            <a:avLst/>
          </a:prstGeom>
          <a:noFill/>
        </p:spPr>
        <p:txBody>
          <a:bodyPr wrap="square" rtlCol="0">
            <a:spAutoFit/>
          </a:bodyPr>
          <a:lstStyle/>
          <a:p>
            <a:pPr algn="ctr"/>
            <a:r>
              <a:rPr lang="en-US" altLang="zh-CN" b="1" dirty="0">
                <a:solidFill>
                  <a:schemeClr val="tx1"/>
                </a:solidFill>
                <a:latin typeface="微软雅黑" panose="020B0503020204020204" pitchFamily="34" charset="-122"/>
                <a:ea typeface="微软雅黑" panose="020B0503020204020204" pitchFamily="34" charset="-122"/>
              </a:rPr>
              <a:t>DNN</a:t>
            </a:r>
            <a:r>
              <a:rPr lang="en-US" altLang="zh-CN" b="1" baseline="-25000" dirty="0">
                <a:solidFill>
                  <a:schemeClr val="tx1"/>
                </a:solidFill>
                <a:latin typeface="微软雅黑" panose="020B0503020204020204" pitchFamily="34" charset="-122"/>
                <a:ea typeface="微软雅黑" panose="020B0503020204020204" pitchFamily="34" charset="-122"/>
              </a:rPr>
              <a:t>W</a:t>
            </a:r>
            <a:endParaRPr lang="zh-CN" altLang="en-US" b="1" baseline="-25000" dirty="0">
              <a:solidFill>
                <a:schemeClr val="tx1"/>
              </a:solidFill>
              <a:latin typeface="微软雅黑" panose="020B0503020204020204" pitchFamily="34" charset="-122"/>
              <a:ea typeface="微软雅黑" panose="020B0503020204020204" pitchFamily="34" charset="-122"/>
            </a:endParaRPr>
          </a:p>
        </p:txBody>
      </p:sp>
      <p:sp>
        <p:nvSpPr>
          <p:cNvPr id="169" name="文本框 168"/>
          <p:cNvSpPr txBox="1"/>
          <p:nvPr/>
        </p:nvSpPr>
        <p:spPr>
          <a:xfrm>
            <a:off x="10600974" y="3954224"/>
            <a:ext cx="1282827" cy="369332"/>
          </a:xfrm>
          <a:prstGeom prst="rect">
            <a:avLst/>
          </a:prstGeom>
          <a:noFill/>
        </p:spPr>
        <p:txBody>
          <a:bodyPr wrap="square" rtlCol="0">
            <a:spAutoFit/>
          </a:bodyPr>
          <a:lstStyle/>
          <a:p>
            <a:pPr algn="ctr"/>
            <a:r>
              <a:rPr lang="en-US" altLang="zh-CN" b="1" dirty="0" err="1">
                <a:solidFill>
                  <a:schemeClr val="tx1"/>
                </a:solidFill>
                <a:latin typeface="微软雅黑" panose="020B0503020204020204" pitchFamily="34" charset="-122"/>
                <a:ea typeface="微软雅黑" panose="020B0503020204020204" pitchFamily="34" charset="-122"/>
              </a:rPr>
              <a:t>GNN</a:t>
            </a:r>
            <a:r>
              <a:rPr lang="en-US" altLang="zh-CN" b="1" baseline="-25000" dirty="0" err="1">
                <a:solidFill>
                  <a:schemeClr val="tx1"/>
                </a:solidFill>
                <a:latin typeface="微软雅黑" panose="020B0503020204020204" pitchFamily="34" charset="-122"/>
                <a:ea typeface="微软雅黑" panose="020B0503020204020204" pitchFamily="34" charset="-122"/>
              </a:rPr>
              <a:t>v</a:t>
            </a:r>
            <a:endParaRPr lang="zh-CN" altLang="en-US" b="1" baseline="-25000" dirty="0">
              <a:solidFill>
                <a:schemeClr val="tx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8007588" y="1068307"/>
            <a:ext cx="3725109" cy="1631021"/>
            <a:chOff x="8007588" y="1068307"/>
            <a:chExt cx="3725109" cy="1631021"/>
          </a:xfrm>
        </p:grpSpPr>
        <p:sp>
          <p:nvSpPr>
            <p:cNvPr id="104" name="椭圆 103"/>
            <p:cNvSpPr/>
            <p:nvPr/>
          </p:nvSpPr>
          <p:spPr>
            <a:xfrm>
              <a:off x="8007588" y="1068307"/>
              <a:ext cx="717537" cy="446352"/>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baseline="-25000" dirty="0">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820939" y="1074710"/>
              <a:ext cx="980238"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用户节点</a:t>
              </a:r>
              <a:endParaRPr lang="zh-CN" altLang="en-US" sz="1400" b="1" dirty="0">
                <a:latin typeface="微软雅黑" panose="020B0503020204020204" pitchFamily="34" charset="-122"/>
                <a:ea typeface="微软雅黑" panose="020B0503020204020204" pitchFamily="34" charset="-122"/>
              </a:endParaRPr>
            </a:p>
          </p:txBody>
        </p:sp>
        <p:cxnSp>
          <p:nvCxnSpPr>
            <p:cNvPr id="107" name="直接箭头连接符 106"/>
            <p:cNvCxnSpPr/>
            <p:nvPr/>
          </p:nvCxnSpPr>
          <p:spPr>
            <a:xfrm flipV="1">
              <a:off x="8067492" y="1881284"/>
              <a:ext cx="624648" cy="5086"/>
            </a:xfrm>
            <a:prstGeom prst="straightConnector1">
              <a:avLst/>
            </a:prstGeom>
            <a:ln w="28575">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09" name="文本框 108"/>
            <p:cNvSpPr txBox="1"/>
            <p:nvPr/>
          </p:nvSpPr>
          <p:spPr>
            <a:xfrm>
              <a:off x="8842128" y="1727395"/>
              <a:ext cx="980238"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消息传递</a:t>
              </a:r>
              <a:endParaRPr lang="zh-CN" altLang="en-US" sz="1400" b="1" dirty="0">
                <a:latin typeface="微软雅黑" panose="020B0503020204020204" pitchFamily="34" charset="-122"/>
                <a:ea typeface="微软雅黑" panose="020B0503020204020204" pitchFamily="34" charset="-122"/>
              </a:endParaRPr>
            </a:p>
          </p:txBody>
        </p:sp>
        <p:sp>
          <p:nvSpPr>
            <p:cNvPr id="114" name="椭圆 113"/>
            <p:cNvSpPr/>
            <p:nvPr/>
          </p:nvSpPr>
          <p:spPr>
            <a:xfrm>
              <a:off x="8007588" y="2178757"/>
              <a:ext cx="805677" cy="5205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baseline="-25000" dirty="0">
                <a:solidFill>
                  <a:schemeClr val="tx1"/>
                </a:solidFill>
                <a:latin typeface="微软雅黑" panose="020B0503020204020204" pitchFamily="34" charset="-122"/>
                <a:ea typeface="微软雅黑" panose="020B0503020204020204" pitchFamily="34" charset="-122"/>
              </a:endParaRPr>
            </a:p>
          </p:txBody>
        </p:sp>
        <p:sp>
          <p:nvSpPr>
            <p:cNvPr id="115" name="文本框 114"/>
            <p:cNvSpPr txBox="1"/>
            <p:nvPr/>
          </p:nvSpPr>
          <p:spPr>
            <a:xfrm>
              <a:off x="8842128" y="2310903"/>
              <a:ext cx="980238"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聚合函数</a:t>
              </a:r>
              <a:endParaRPr lang="zh-CN" altLang="en-US" sz="1400" b="1" dirty="0">
                <a:latin typeface="微软雅黑" panose="020B0503020204020204" pitchFamily="34" charset="-122"/>
                <a:ea typeface="微软雅黑" panose="020B0503020204020204" pitchFamily="34" charset="-122"/>
              </a:endParaRPr>
            </a:p>
          </p:txBody>
        </p:sp>
        <p:sp>
          <p:nvSpPr>
            <p:cNvPr id="116" name="流程图: 手动操作 115"/>
            <p:cNvSpPr/>
            <p:nvPr/>
          </p:nvSpPr>
          <p:spPr>
            <a:xfrm rot="10800000">
              <a:off x="9854020" y="1082977"/>
              <a:ext cx="878272" cy="299510"/>
            </a:xfrm>
            <a:prstGeom prst="flowChartManualOperat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dirty="0">
                <a:solidFill>
                  <a:schemeClr val="tx1"/>
                </a:solidFill>
                <a:latin typeface="微软雅黑" panose="020B0503020204020204" pitchFamily="34" charset="-122"/>
                <a:ea typeface="微软雅黑" panose="020B0503020204020204" pitchFamily="34" charset="-122"/>
              </a:endParaRPr>
            </a:p>
          </p:txBody>
        </p:sp>
        <p:sp>
          <p:nvSpPr>
            <p:cNvPr id="117" name="文本框 116"/>
            <p:cNvSpPr txBox="1"/>
            <p:nvPr/>
          </p:nvSpPr>
          <p:spPr>
            <a:xfrm>
              <a:off x="10752268" y="1096022"/>
              <a:ext cx="980238"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池化函数</a:t>
              </a:r>
              <a:endParaRPr lang="zh-CN" altLang="en-US" sz="1400" b="1" dirty="0">
                <a:latin typeface="微软雅黑" panose="020B0503020204020204" pitchFamily="34" charset="-122"/>
                <a:ea typeface="微软雅黑" panose="020B0503020204020204" pitchFamily="34" charset="-122"/>
              </a:endParaRPr>
            </a:p>
          </p:txBody>
        </p:sp>
        <p:sp>
          <p:nvSpPr>
            <p:cNvPr id="119" name="矩形 118"/>
            <p:cNvSpPr/>
            <p:nvPr/>
          </p:nvSpPr>
          <p:spPr>
            <a:xfrm>
              <a:off x="9951367" y="2255826"/>
              <a:ext cx="654839" cy="3745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baseline="-25000" dirty="0">
                <a:solidFill>
                  <a:schemeClr val="tx1"/>
                </a:solidFill>
              </a:endParaRPr>
            </a:p>
          </p:txBody>
        </p:sp>
        <p:sp>
          <p:nvSpPr>
            <p:cNvPr id="120" name="文本框 119"/>
            <p:cNvSpPr txBox="1"/>
            <p:nvPr/>
          </p:nvSpPr>
          <p:spPr>
            <a:xfrm>
              <a:off x="10732292" y="2265760"/>
              <a:ext cx="980238"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更新函数</a:t>
              </a:r>
              <a:endParaRPr lang="zh-CN" altLang="en-US" sz="1400" b="1" dirty="0">
                <a:latin typeface="微软雅黑" panose="020B0503020204020204" pitchFamily="34" charset="-122"/>
                <a:ea typeface="微软雅黑" panose="020B0503020204020204" pitchFamily="34" charset="-122"/>
              </a:endParaRPr>
            </a:p>
          </p:txBody>
        </p:sp>
        <p:cxnSp>
          <p:nvCxnSpPr>
            <p:cNvPr id="121" name="直接箭头连接符 120"/>
            <p:cNvCxnSpPr/>
            <p:nvPr/>
          </p:nvCxnSpPr>
          <p:spPr>
            <a:xfrm flipV="1">
              <a:off x="10019489" y="1860207"/>
              <a:ext cx="624648" cy="5086"/>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2" name="文本框 121"/>
            <p:cNvSpPr txBox="1"/>
            <p:nvPr/>
          </p:nvSpPr>
          <p:spPr>
            <a:xfrm>
              <a:off x="10752459" y="1688846"/>
              <a:ext cx="980238"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特征更新</a:t>
              </a:r>
              <a:endParaRPr lang="zh-CN" altLang="en-US" sz="1400" b="1" dirty="0">
                <a:latin typeface="微软雅黑" panose="020B0503020204020204" pitchFamily="34" charset="-122"/>
                <a:ea typeface="微软雅黑" panose="020B0503020204020204" pitchFamily="34" charset="-122"/>
              </a:endParaRPr>
            </a:p>
          </p:txBody>
        </p:sp>
      </p:grpSp>
      <p:sp>
        <p:nvSpPr>
          <p:cNvPr id="123" name="文本框 122"/>
          <p:cNvSpPr txBox="1"/>
          <p:nvPr/>
        </p:nvSpPr>
        <p:spPr>
          <a:xfrm>
            <a:off x="-82810" y="1464126"/>
            <a:ext cx="3096466" cy="525657"/>
          </a:xfrm>
          <a:prstGeom prst="rect">
            <a:avLst/>
          </a:prstGeom>
          <a:noFill/>
        </p:spPr>
        <p:txBody>
          <a:bodyPr wrap="square" rtlCol="0">
            <a:spAutoFit/>
          </a:bodyPr>
          <a:lstStyle/>
          <a:p>
            <a:pPr marL="171450" indent="-171450">
              <a:lnSpc>
                <a:spcPct val="130000"/>
              </a:lnSpc>
              <a:buFont typeface="Wingdings" panose="05000000000000000000" pitchFamily="2" charset="2"/>
              <a:buChar char="Ø"/>
            </a:pPr>
            <a:r>
              <a:rPr kumimoji="1" lang="zh-CN" altLang="en-US" sz="2400" b="1" dirty="0">
                <a:solidFill>
                  <a:srgbClr val="203864"/>
                </a:solidFill>
                <a:latin typeface="微软雅黑" panose="020B0503020204020204" pitchFamily="34" charset="-122"/>
                <a:ea typeface="微软雅黑" panose="020B0503020204020204" pitchFamily="34" charset="-122"/>
              </a:rPr>
              <a:t>功率优化模块设计</a:t>
            </a:r>
            <a:endParaRPr kumimoji="1" lang="zh-CN" altLang="en-US" sz="2000" b="1" dirty="0">
              <a:solidFill>
                <a:srgbClr val="203864"/>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7326162"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1</a:t>
            </a:r>
            <a:endParaRPr lang="zh-CN" altLang="en-US" dirty="0"/>
          </a:p>
        </p:txBody>
      </p:sp>
      <p:sp>
        <p:nvSpPr>
          <p:cNvPr id="7" name="标题 15"/>
          <p:cNvSpPr txBox="1"/>
          <p:nvPr/>
        </p:nvSpPr>
        <p:spPr>
          <a:xfrm>
            <a:off x="11452" y="962096"/>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rPr>
              <a:t>GNN</a:t>
            </a:r>
            <a:r>
              <a:rPr lang="zh-CN" altLang="en-US" sz="2800" b="1" dirty="0">
                <a:solidFill>
                  <a:srgbClr val="203864"/>
                </a:solidFill>
                <a:latin typeface="微软雅黑" panose="020B0503020204020204" pitchFamily="34" charset="-122"/>
                <a:ea typeface="微软雅黑" panose="020B0503020204020204" pitchFamily="34" charset="-122"/>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rPr>
              <a:t>CSR</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86070" y="1447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2810" y="1464126"/>
            <a:ext cx="3096466" cy="525657"/>
          </a:xfrm>
          <a:prstGeom prst="rect">
            <a:avLst/>
          </a:prstGeom>
          <a:noFill/>
        </p:spPr>
        <p:txBody>
          <a:bodyPr wrap="square" rtlCol="0">
            <a:spAutoFit/>
          </a:bodyPr>
          <a:lstStyle/>
          <a:p>
            <a:pPr marL="171450" indent="-171450">
              <a:lnSpc>
                <a:spcPct val="130000"/>
              </a:lnSpc>
              <a:buFont typeface="Wingdings" panose="05000000000000000000" pitchFamily="2" charset="2"/>
              <a:buChar char="Ø"/>
            </a:pPr>
            <a:r>
              <a:rPr kumimoji="1" lang="zh-CN" altLang="en-US" sz="2400" b="1" dirty="0">
                <a:solidFill>
                  <a:srgbClr val="203864"/>
                </a:solidFill>
                <a:latin typeface="微软雅黑" panose="020B0503020204020204" pitchFamily="34" charset="-122"/>
                <a:ea typeface="微软雅黑" panose="020B0503020204020204" pitchFamily="34" charset="-122"/>
              </a:rPr>
              <a:t>功率优化模块设计</a:t>
            </a:r>
            <a:endParaRPr kumimoji="1" lang="zh-CN" altLang="en-US" sz="2000" b="1" dirty="0">
              <a:solidFill>
                <a:srgbClr val="203864"/>
              </a:solidFill>
              <a:latin typeface="微软雅黑" panose="020B0503020204020204" pitchFamily="34" charset="-122"/>
              <a:ea typeface="微软雅黑" panose="020B0503020204020204" pitchFamily="34" charset="-122"/>
            </a:endParaRPr>
          </a:p>
        </p:txBody>
      </p:sp>
      <p:pic>
        <p:nvPicPr>
          <p:cNvPr id="44" name="图片 43"/>
          <p:cNvPicPr>
            <a:picLocks noChangeAspect="1"/>
          </p:cNvPicPr>
          <p:nvPr/>
        </p:nvPicPr>
        <p:blipFill>
          <a:blip r:embed="rId1"/>
          <a:stretch>
            <a:fillRect/>
          </a:stretch>
        </p:blipFill>
        <p:spPr>
          <a:xfrm>
            <a:off x="5849019" y="1499525"/>
            <a:ext cx="6511303" cy="5337837"/>
          </a:xfrm>
          <a:prstGeom prst="rect">
            <a:avLst/>
          </a:prstGeom>
        </p:spPr>
      </p:pic>
      <p:pic>
        <p:nvPicPr>
          <p:cNvPr id="3" name="图片 2"/>
          <p:cNvPicPr>
            <a:picLocks noChangeAspect="1"/>
          </p:cNvPicPr>
          <p:nvPr/>
        </p:nvPicPr>
        <p:blipFill>
          <a:blip r:embed="rId2"/>
          <a:stretch>
            <a:fillRect/>
          </a:stretch>
        </p:blipFill>
        <p:spPr>
          <a:xfrm>
            <a:off x="505867" y="2129905"/>
            <a:ext cx="4867954" cy="4515480"/>
          </a:xfrm>
          <a:prstGeom prst="rect">
            <a:avLst/>
          </a:prstGeom>
        </p:spPr>
      </p:pic>
      <p:sp>
        <p:nvSpPr>
          <p:cNvPr id="2" name="灯片编号占位符 1"/>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79" y="203200"/>
            <a:ext cx="7181783"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1</a:t>
            </a:r>
            <a:endParaRPr lang="zh-CN" altLang="en-US" dirty="0"/>
          </a:p>
        </p:txBody>
      </p:sp>
      <p:sp>
        <p:nvSpPr>
          <p:cNvPr id="7" name="标题 15"/>
          <p:cNvSpPr txBox="1"/>
          <p:nvPr/>
        </p:nvSpPr>
        <p:spPr>
          <a:xfrm>
            <a:off x="11452" y="962096"/>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rPr>
              <a:t>GNN</a:t>
            </a:r>
            <a:r>
              <a:rPr lang="zh-CN" altLang="en-US" sz="2800" b="1" dirty="0">
                <a:solidFill>
                  <a:srgbClr val="203864"/>
                </a:solidFill>
                <a:latin typeface="微软雅黑" panose="020B0503020204020204" pitchFamily="34" charset="-122"/>
                <a:ea typeface="微软雅黑" panose="020B0503020204020204" pitchFamily="34" charset="-122"/>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rPr>
              <a:t>CSR</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86070" y="1447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07240" y="1481266"/>
            <a:ext cx="1760500" cy="46166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b="1" dirty="0">
                <a:solidFill>
                  <a:srgbClr val="203864"/>
                </a:solidFill>
                <a:latin typeface="微软雅黑" panose="020B0503020204020204" pitchFamily="34" charset="-122"/>
                <a:ea typeface="微软雅黑" panose="020B0503020204020204" pitchFamily="34" charset="-122"/>
              </a:rPr>
              <a:t>仿真验证</a:t>
            </a:r>
            <a:endParaRPr lang="zh-CN" altLang="en-US" sz="2400" b="1" dirty="0">
              <a:solidFill>
                <a:srgbClr val="203864"/>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00050" y="1990467"/>
            <a:ext cx="619915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与其他方法的对比（模型性能、空间复杂度、推理时间）</a:t>
            </a:r>
            <a:endParaRPr lang="zh-CN" altLang="en-US" b="1" dirty="0">
              <a:latin typeface="微软雅黑" panose="020B0503020204020204" pitchFamily="34" charset="-122"/>
              <a:ea typeface="微软雅黑" panose="020B0503020204020204" pitchFamily="34" charset="-122"/>
            </a:endParaRPr>
          </a:p>
        </p:txBody>
      </p:sp>
      <p:graphicFrame>
        <p:nvGraphicFramePr>
          <p:cNvPr id="8" name="表格 7"/>
          <p:cNvGraphicFramePr>
            <a:graphicFrameLocks noGrp="1"/>
          </p:cNvGraphicFramePr>
          <p:nvPr/>
        </p:nvGraphicFramePr>
        <p:xfrm>
          <a:off x="113391" y="2676388"/>
          <a:ext cx="6393801" cy="2682240"/>
        </p:xfrm>
        <a:graphic>
          <a:graphicData uri="http://schemas.openxmlformats.org/drawingml/2006/table">
            <a:tbl>
              <a:tblPr firstRow="1" bandRow="1">
                <a:tableStyleId>{5940675A-B579-460E-94D1-54222C63F5DA}</a:tableStyleId>
              </a:tblPr>
              <a:tblGrid>
                <a:gridCol w="208280"/>
                <a:gridCol w="1337138"/>
                <a:gridCol w="1532786"/>
                <a:gridCol w="1157114"/>
                <a:gridCol w="909645"/>
                <a:gridCol w="1248838"/>
              </a:tblGrid>
              <a:tr h="273836">
                <a:tc rowSpan="2">
                  <a:txBody>
                    <a:bodyPr/>
                    <a:lstStyle/>
                    <a:p>
                      <a:pPr algn="ctr"/>
                      <a:endParaRPr lang="zh-CN" altLang="en-US" dirty="0"/>
                    </a:p>
                  </a:txBody>
                  <a:tcPr>
                    <a:lnL w="6350" cap="flat" cmpd="sng" algn="ctr">
                      <a:noFill/>
                      <a:prstDash val="solid"/>
                      <a:round/>
                      <a:headEnd type="none" w="med" len="med"/>
                      <a:tailEnd type="none" w="med" len="med"/>
                    </a:lnL>
                    <a:lnR w="12700" cap="flat" cmpd="sng" algn="ctr">
                      <a:noFill/>
                      <a:prstDash val="solid"/>
                      <a:round/>
                      <a:headEnd type="none" w="med" len="med"/>
                      <a:tailEnd type="none" w="med" len="med"/>
                    </a:lnR>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模块</a:t>
                      </a:r>
                      <a:endParaRPr lang="zh-CN" altLang="en-US" sz="160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cPr>
                    <a:lnL w="12700" cmpd="sng">
                      <a:noFill/>
                    </a:lnL>
                  </a:tcPr>
                </a:tc>
                <a:tc rowSpan="2">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推理</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吞吐量</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模型</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参数量</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推理时间</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秒</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51016">
                <a:tc vMerge="1">
                  <a:tcPr anchor="ctr">
                    <a:lnL w="12700" cmpd="sng">
                      <a:noFill/>
                    </a:lnL>
                    <a:lnR w="12700" cmpd="sng">
                      <a:noFill/>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用户连接</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功率优化</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anchor="ctr">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anchor="ctr">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cPr anchor="ctr">
                    <a:lnL w="12700" cmpd="sng">
                      <a:noFill/>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51016">
                <a:tc>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①</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B w="12700" cmpd="sng">
                      <a:noFill/>
                    </a:lnB>
                    <a:lnTlToBr w="12700" cmpd="sng">
                      <a:noFill/>
                      <a:prstDash val="solid"/>
                    </a:lnTlToBr>
                    <a:lnBlToTr w="12700" cmpd="sng">
                      <a:noFill/>
                      <a:prstDash val="solid"/>
                    </a:lnBlToTr>
                  </a:tcPr>
                </a:tc>
                <a:tc>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随机选择</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WMMSE</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60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6.59</a:t>
                      </a:r>
                      <a:endParaRPr lang="zh-CN" altLang="en-US" sz="160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96.32</a:t>
                      </a:r>
                      <a:r>
                        <a:rPr lang="en-US" altLang="zh-CN" sz="1600" baseline="30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baseline="30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51016">
                <a:tc>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②</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随机选择</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90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NormGNN</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5.97</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5,052</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u="sng"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0.035</a:t>
                      </a:r>
                      <a:endParaRPr lang="zh-CN" altLang="en-US" sz="1600" u="sng"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251016">
                <a:tc>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③</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随机选择</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905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UWGNN</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60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6.72</a:t>
                      </a:r>
                      <a:endParaRPr lang="zh-CN" altLang="en-US" sz="160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7,590</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0.033</a:t>
                      </a:r>
                      <a:endPar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25101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④</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随机选择</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FPGNN</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6.59</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2,722</a:t>
                      </a:r>
                      <a:endPar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0.048</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r>
              <a:tr h="25101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⑤</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遗传算法</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FPGNN  </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u="sng"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7.92</a:t>
                      </a:r>
                      <a:endParaRPr lang="zh-CN" altLang="en-US" sz="1600" u="sng"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2,722</a:t>
                      </a:r>
                      <a:endPar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281.60</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7100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⑥</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CPGNN</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FPGNN</a:t>
                      </a:r>
                      <a:endParaRPr lang="zh-CN" altLang="en-US"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8.32</a:t>
                      </a:r>
                      <a:endParaRPr lang="zh-CN" altLang="en-US" sz="1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0" u="sng"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4,361</a:t>
                      </a:r>
                      <a:endParaRPr lang="zh-CN" altLang="en-US" sz="1600" b="0" u="sng"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0.0763</a:t>
                      </a:r>
                      <a:endParaRPr lang="zh-CN" altLang="en-US" sz="1600"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63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文本框 8"/>
          <p:cNvSpPr txBox="1"/>
          <p:nvPr/>
        </p:nvSpPr>
        <p:spPr>
          <a:xfrm>
            <a:off x="196941" y="5633601"/>
            <a:ext cx="11764282" cy="1200329"/>
          </a:xfrm>
          <a:prstGeom prst="rect">
            <a:avLst/>
          </a:prstGeom>
          <a:noFill/>
          <a:ln w="19050">
            <a:solidFill>
              <a:srgbClr val="C00000"/>
            </a:solidFill>
            <a:prstDash val="dash"/>
          </a:ln>
        </p:spPr>
        <p:txBody>
          <a:bodyPr wrap="square">
            <a:spAutoFit/>
          </a:bodyPr>
          <a:lstStyle/>
          <a:p>
            <a:pPr algn="just"/>
            <a:r>
              <a:rPr lang="zh-CN" altLang="en-US" b="1"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结论</a:t>
            </a:r>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buFont typeface="+mj-lt"/>
              <a:buAutoNum type="arabicPeriod"/>
            </a:pPr>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所提方法通过引入知识驱动的优化机制，取代了交替迭代与遗传算法的复杂搜索过程，实现了显著的推理加速；</a:t>
            </a:r>
            <a:endParaRPr lang="en-US" altLang="zh-CN"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buFont typeface="+mj-lt"/>
              <a:buAutoNum type="arabicPeriod"/>
            </a:pPr>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相比传统基于</a:t>
            </a:r>
            <a:r>
              <a:rPr lang="en-US" altLang="zh-CN"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GNN</a:t>
            </a:r>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的优化框架，提出方法通过引入不动点网络实现参数共享与结构压缩，在保持良好性能的同时降低了空间复杂度，其总体参数量为</a:t>
            </a:r>
            <a:r>
              <a:rPr lang="en-US" altLang="zh-CN" dirty="0" err="1">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NormGNN</a:t>
            </a:r>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86.32%</a:t>
            </a:r>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，但是吞吐量提升</a:t>
            </a:r>
            <a:r>
              <a:rPr lang="en-US" altLang="zh-CN"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39.36%</a:t>
            </a:r>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p:cNvSpPr txBox="1"/>
          <p:nvPr/>
        </p:nvSpPr>
        <p:spPr>
          <a:xfrm>
            <a:off x="178355" y="2353579"/>
            <a:ext cx="6328837" cy="307777"/>
          </a:xfrm>
          <a:prstGeom prst="rect">
            <a:avLst/>
          </a:prstGeom>
          <a:noFill/>
        </p:spPr>
        <p:txBody>
          <a:bodyPr wrap="square">
            <a:spAutoFit/>
          </a:bodyPr>
          <a:lstStyle/>
          <a:p>
            <a:pPr algn="ctr"/>
            <a:r>
              <a:rPr lang="zh-CN" altLang="en-US" sz="14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表</a:t>
            </a:r>
            <a:r>
              <a:rPr lang="en-US" altLang="zh-CN" sz="14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 模型收敛后，不同方法的吞吐量、参数量和推理时间对比。</a:t>
            </a:r>
            <a:endParaRPr lang="zh-CN" altLang="en-US" sz="1400" dirty="0"/>
          </a:p>
        </p:txBody>
      </p:sp>
      <p:sp>
        <p:nvSpPr>
          <p:cNvPr id="11" name="文本框 10"/>
          <p:cNvSpPr txBox="1"/>
          <p:nvPr/>
        </p:nvSpPr>
        <p:spPr>
          <a:xfrm>
            <a:off x="6866113" y="4996263"/>
            <a:ext cx="5126194" cy="523220"/>
          </a:xfrm>
          <a:prstGeom prst="rect">
            <a:avLst/>
          </a:prstGeom>
          <a:noFill/>
        </p:spPr>
        <p:txBody>
          <a:bodyPr wrap="square">
            <a:spAutoFit/>
          </a:bodyPr>
          <a:lstStyle/>
          <a:p>
            <a:pPr algn="ctr"/>
            <a:r>
              <a:rPr lang="zh-CN" altLang="en-US" sz="14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4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 不同用户连接策略下功率优化网络的训练损失变化曲线，</a:t>
            </a:r>
            <a:endParaRPr lang="en-US" altLang="zh-CN" sz="14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4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其中所有方法的功率优化网络均收敛。</a:t>
            </a:r>
            <a:endParaRPr lang="zh-CN" altLang="en-US" sz="1400" dirty="0"/>
          </a:p>
        </p:txBody>
      </p:sp>
      <p:sp>
        <p:nvSpPr>
          <p:cNvPr id="6" name="文本框 5"/>
          <p:cNvSpPr txBox="1"/>
          <p:nvPr/>
        </p:nvSpPr>
        <p:spPr>
          <a:xfrm>
            <a:off x="386070" y="5333784"/>
            <a:ext cx="6153150" cy="276999"/>
          </a:xfrm>
          <a:prstGeom prst="rect">
            <a:avLst/>
          </a:prstGeom>
          <a:noFill/>
        </p:spPr>
        <p:txBody>
          <a:bodyPr wrap="square">
            <a:spAutoFit/>
          </a:bodyPr>
          <a:lstStyle/>
          <a:p>
            <a:pPr algn="r"/>
            <a:r>
              <a:rPr lang="en-US" altLang="zh-CN" sz="12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表示传统迭代算法收敛的总时间，其中加粗表示最优性能，下划线表示次优性能。</a:t>
            </a:r>
            <a:endParaRPr lang="zh-CN" altLang="en-US" sz="1200" dirty="0"/>
          </a:p>
        </p:txBody>
      </p:sp>
      <p:sp>
        <p:nvSpPr>
          <p:cNvPr id="3" name="灯片编号占位符 2"/>
          <p:cNvSpPr>
            <a:spLocks noGrp="1"/>
          </p:cNvSpPr>
          <p:nvPr>
            <p:ph type="sldNum" sz="quarter" idx="10"/>
          </p:nvPr>
        </p:nvSpPr>
        <p:spPr/>
        <p:txBody>
          <a:bodyPr/>
          <a:lstStyle/>
          <a:p>
            <a:fld id="{54B3F8C3-4D34-464E-BB5A-60724E4C6E9F}" type="slidenum">
              <a:rPr lang="zh-CN" altLang="en-US" smtClean="0"/>
            </a:fld>
            <a:endParaRPr lang="zh-CN" altLang="en-US"/>
          </a:p>
        </p:txBody>
      </p:sp>
      <p:pic>
        <p:nvPicPr>
          <p:cNvPr id="15" name="图片 14"/>
          <p:cNvPicPr>
            <a:picLocks noChangeAspect="1"/>
          </p:cNvPicPr>
          <p:nvPr/>
        </p:nvPicPr>
        <p:blipFill rotWithShape="1">
          <a:blip r:embed="rId1"/>
          <a:srcRect t="4334" r="3704"/>
          <a:stretch>
            <a:fillRect/>
          </a:stretch>
        </p:blipFill>
        <p:spPr>
          <a:xfrm>
            <a:off x="6720040" y="1593182"/>
            <a:ext cx="5358569" cy="34037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79" y="203200"/>
            <a:ext cx="7181783"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1</a:t>
            </a:r>
            <a:endParaRPr lang="zh-CN" altLang="en-US" dirty="0"/>
          </a:p>
        </p:txBody>
      </p:sp>
      <p:sp>
        <p:nvSpPr>
          <p:cNvPr id="7" name="标题 15"/>
          <p:cNvSpPr txBox="1"/>
          <p:nvPr/>
        </p:nvSpPr>
        <p:spPr>
          <a:xfrm>
            <a:off x="11452" y="962096"/>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rPr>
              <a:t>GNN</a:t>
            </a:r>
            <a:r>
              <a:rPr lang="zh-CN" altLang="en-US" sz="2800" b="1" dirty="0">
                <a:solidFill>
                  <a:srgbClr val="203864"/>
                </a:solidFill>
                <a:latin typeface="微软雅黑" panose="020B0503020204020204" pitchFamily="34" charset="-122"/>
                <a:ea typeface="微软雅黑" panose="020B0503020204020204" pitchFamily="34" charset="-122"/>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rPr>
              <a:t>CSR</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86070" y="1447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07240" y="1481266"/>
            <a:ext cx="1760500" cy="46166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b="1" dirty="0">
                <a:solidFill>
                  <a:srgbClr val="203864"/>
                </a:solidFill>
                <a:latin typeface="微软雅黑" panose="020B0503020204020204" pitchFamily="34" charset="-122"/>
                <a:ea typeface="微软雅黑" panose="020B0503020204020204" pitchFamily="34" charset="-122"/>
              </a:rPr>
              <a:t>仿真验证</a:t>
            </a:r>
            <a:endParaRPr lang="zh-CN" altLang="en-US" sz="2400" b="1" dirty="0">
              <a:solidFill>
                <a:srgbClr val="203864"/>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00050" y="1990467"/>
            <a:ext cx="619915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所提方法的分析实验（泛化性能）</a:t>
            </a:r>
            <a:endParaRPr lang="zh-CN" altLang="en-US"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53620" y="5929754"/>
            <a:ext cx="11884760" cy="646331"/>
          </a:xfrm>
          <a:prstGeom prst="rect">
            <a:avLst/>
          </a:prstGeom>
          <a:noFill/>
          <a:ln w="19050">
            <a:solidFill>
              <a:srgbClr val="C00000"/>
            </a:solidFill>
            <a:prstDash val="dash"/>
          </a:ln>
        </p:spPr>
        <p:txBody>
          <a:bodyPr wrap="square">
            <a:spAutoFit/>
          </a:bodyPr>
          <a:lstStyle/>
          <a:p>
            <a:pPr algn="just"/>
            <a:r>
              <a:rPr lang="zh-CN" altLang="en-US" b="1"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结论：</a:t>
            </a:r>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得益于</a:t>
            </a:r>
            <a:r>
              <a:rPr lang="en-US" altLang="zh-CN"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GNN</a:t>
            </a:r>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良好的可拓展性，基于固定</a:t>
            </a:r>
            <a:r>
              <a:rPr lang="en-US" altLang="zh-CN"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AP/STA</a:t>
            </a:r>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数训练得到的模型，在其他场景下（改变</a:t>
            </a:r>
            <a:r>
              <a:rPr lang="en-US" altLang="zh-CN"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AP/STA</a:t>
            </a:r>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数量）性能接近理论上限，充分体现出我们方法具备良好的泛化性能。</a:t>
            </a:r>
            <a:endParaRPr lang="en-US" altLang="zh-CN"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 name="组合 5"/>
          <p:cNvGrpSpPr/>
          <p:nvPr/>
        </p:nvGrpSpPr>
        <p:grpSpPr>
          <a:xfrm>
            <a:off x="1357952" y="2162965"/>
            <a:ext cx="4644121" cy="3739107"/>
            <a:chOff x="136530" y="2162965"/>
            <a:chExt cx="4644121" cy="3739107"/>
          </a:xfrm>
        </p:grpSpPr>
        <p:sp>
          <p:nvSpPr>
            <p:cNvPr id="14" name="文本框 13"/>
            <p:cNvSpPr txBox="1"/>
            <p:nvPr/>
          </p:nvSpPr>
          <p:spPr>
            <a:xfrm>
              <a:off x="136530" y="5317297"/>
              <a:ext cx="4644121" cy="584775"/>
            </a:xfrm>
            <a:prstGeom prst="rect">
              <a:avLst/>
            </a:prstGeom>
            <a:noFill/>
          </p:spPr>
          <p:txBody>
            <a:bodyPr wrap="square">
              <a:spAutoFit/>
            </a:bodyPr>
            <a:lstStyle/>
            <a:p>
              <a:pPr algn="just"/>
              <a:r>
                <a:rPr lang="zh-CN" altLang="en-US"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将</a:t>
              </a:r>
              <a:r>
                <a:rPr lang="en-US" altLang="zh-CN"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1ESS2AP4STA</a:t>
              </a:r>
              <a:r>
                <a:rPr lang="zh-CN" altLang="en-US"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设置下的模型直接在其他</a:t>
              </a:r>
              <a:r>
                <a:rPr lang="en-US" altLang="zh-CN"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AP</a:t>
              </a:r>
              <a:r>
                <a:rPr lang="zh-CN" altLang="en-US"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数场景下测试的实验结果与重新训练结果上限。</a:t>
              </a:r>
              <a:endParaRPr lang="zh-CN" altLang="en-US" sz="1600" dirty="0"/>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475544" y="2162965"/>
              <a:ext cx="4280731" cy="3214116"/>
            </a:xfrm>
            <a:prstGeom prst="rect">
              <a:avLst/>
            </a:prstGeom>
          </p:spPr>
        </p:pic>
      </p:grpSp>
      <p:grpSp>
        <p:nvGrpSpPr>
          <p:cNvPr id="11" name="组合 10"/>
          <p:cNvGrpSpPr/>
          <p:nvPr/>
        </p:nvGrpSpPr>
        <p:grpSpPr>
          <a:xfrm>
            <a:off x="6109158" y="2187998"/>
            <a:ext cx="4724890" cy="3708019"/>
            <a:chOff x="7143655" y="2222832"/>
            <a:chExt cx="4724890" cy="3708019"/>
          </a:xfrm>
        </p:grpSpPr>
        <p:sp>
          <p:nvSpPr>
            <p:cNvPr id="12" name="文本框 11"/>
            <p:cNvSpPr txBox="1"/>
            <p:nvPr/>
          </p:nvSpPr>
          <p:spPr>
            <a:xfrm>
              <a:off x="7235720" y="5346076"/>
              <a:ext cx="4632825" cy="584775"/>
            </a:xfrm>
            <a:prstGeom prst="rect">
              <a:avLst/>
            </a:prstGeom>
            <a:noFill/>
          </p:spPr>
          <p:txBody>
            <a:bodyPr wrap="square">
              <a:spAutoFit/>
            </a:bodyPr>
            <a:lstStyle/>
            <a:p>
              <a:pPr algn="just"/>
              <a:r>
                <a:rPr lang="zh-CN" altLang="en-US"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将</a:t>
              </a:r>
              <a:r>
                <a:rPr lang="en-US" altLang="zh-CN"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1ESS2AP4STA</a:t>
              </a:r>
              <a:r>
                <a:rPr lang="zh-CN" altLang="en-US"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设置下的模型直接在其他</a:t>
              </a:r>
              <a:r>
                <a:rPr lang="en-US" altLang="zh-CN"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STA</a:t>
              </a:r>
              <a:r>
                <a:rPr lang="zh-CN" altLang="en-US"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数场景下测试的实验结果与重新训练结果上限。</a:t>
              </a:r>
              <a:endParaRPr lang="zh-CN" altLang="en-US" sz="1600" dirty="0"/>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143655" y="2222832"/>
              <a:ext cx="4245564" cy="3187711"/>
            </a:xfrm>
            <a:prstGeom prst="rect">
              <a:avLst/>
            </a:prstGeom>
          </p:spPr>
        </p:pic>
      </p:grpSp>
      <p:sp>
        <p:nvSpPr>
          <p:cNvPr id="3" name="灯片编号占位符 2"/>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79" y="203200"/>
            <a:ext cx="7181783"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1</a:t>
            </a:r>
            <a:endParaRPr lang="zh-CN" altLang="en-US" dirty="0"/>
          </a:p>
        </p:txBody>
      </p:sp>
      <p:sp>
        <p:nvSpPr>
          <p:cNvPr id="7" name="标题 15"/>
          <p:cNvSpPr txBox="1"/>
          <p:nvPr/>
        </p:nvSpPr>
        <p:spPr>
          <a:xfrm>
            <a:off x="11452" y="962096"/>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rPr>
              <a:t>GNN</a:t>
            </a:r>
            <a:r>
              <a:rPr lang="zh-CN" altLang="en-US" sz="2800" b="1" dirty="0">
                <a:solidFill>
                  <a:srgbClr val="203864"/>
                </a:solidFill>
                <a:latin typeface="微软雅黑" panose="020B0503020204020204" pitchFamily="34" charset="-122"/>
                <a:ea typeface="微软雅黑" panose="020B0503020204020204" pitchFamily="34" charset="-122"/>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rPr>
              <a:t>CSR</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86070" y="1447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07240" y="1481266"/>
            <a:ext cx="1760500" cy="46166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b="1" dirty="0">
                <a:solidFill>
                  <a:srgbClr val="203864"/>
                </a:solidFill>
                <a:latin typeface="微软雅黑" panose="020B0503020204020204" pitchFamily="34" charset="-122"/>
                <a:ea typeface="微软雅黑" panose="020B0503020204020204" pitchFamily="34" charset="-122"/>
              </a:rPr>
              <a:t>仿真验证</a:t>
            </a:r>
            <a:endParaRPr lang="zh-CN" altLang="en-US" sz="2400" b="1" dirty="0">
              <a:solidFill>
                <a:srgbClr val="203864"/>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00050" y="1990467"/>
            <a:ext cx="619915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所提方法的分析实验</a:t>
            </a:r>
            <a:endParaRPr lang="zh-CN" altLang="en-US"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0" name="文本框 9"/>
              <p:cNvSpPr txBox="1"/>
              <p:nvPr/>
            </p:nvSpPr>
            <p:spPr>
              <a:xfrm>
                <a:off x="71565" y="4691880"/>
                <a:ext cx="5618035" cy="2108269"/>
              </a:xfrm>
              <a:prstGeom prst="rect">
                <a:avLst/>
              </a:prstGeom>
              <a:noFill/>
              <a:ln w="19050">
                <a:solidFill>
                  <a:srgbClr val="C00000"/>
                </a:solidFill>
                <a:prstDash val="dash"/>
              </a:ln>
            </p:spPr>
            <p:txBody>
              <a:bodyPr wrap="square">
                <a:spAutoFit/>
              </a:bodyPr>
              <a:lstStyle/>
              <a:p>
                <a:pPr algn="just">
                  <a:spcAft>
                    <a:spcPts val="600"/>
                  </a:spcAft>
                </a:pPr>
                <a:r>
                  <a:rPr lang="zh-CN" altLang="en-US" b="1"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结论：</a:t>
                </a:r>
                <a:endParaRPr lang="en-US" altLang="zh-CN" b="1"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buFont typeface="+mj-lt"/>
                  <a:buAutoNum type="arabicPeriod"/>
                </a:pPr>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去除基于</a:t>
                </a:r>
                <a:r>
                  <a:rPr lang="en-US" altLang="zh-CN"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Fisher</a:t>
                </a:r>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信息的参数正则化约束后</a:t>
                </a:r>
                <a:r>
                  <a:rPr lang="en-US" altLang="zh-CN"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b="0" i="1" smtClean="0">
                        <a:solidFill>
                          <a:srgbClr val="121212"/>
                        </a:solidFill>
                        <a:latin typeface="Cambria Math" panose="02040503050406030204" pitchFamily="18" charset="0"/>
                        <a:ea typeface="微软雅黑" panose="020B0503020204020204" pitchFamily="34" charset="-122"/>
                        <a:cs typeface="Times New Roman" panose="02020603050405020304" pitchFamily="18" charset="0"/>
                      </a:rPr>
                      <m:t>𝜆</m:t>
                    </m:r>
                    <m:r>
                      <a:rPr lang="en-US" altLang="zh-CN" b="0" i="1" smtClean="0">
                        <a:solidFill>
                          <a:srgbClr val="121212"/>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solidFill>
                          <a:srgbClr val="121212"/>
                        </a:solidFill>
                        <a:latin typeface="Cambria Math" panose="02040503050406030204" pitchFamily="18" charset="0"/>
                        <a:ea typeface="微软雅黑" panose="020B0503020204020204" pitchFamily="34" charset="-122"/>
                        <a:cs typeface="Times New Roman" panose="02020603050405020304" pitchFamily="18" charset="0"/>
                      </a:rPr>
                      <m:t>0</m:t>
                    </m:r>
                  </m:oMath>
                </a14:m>
                <a:r>
                  <a:rPr lang="en-US" altLang="zh-CN"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，网络在功率更新训练过程中会遗忘已掌握的旧知识，因此在最终测试阶段，性能相比基线方法下降</a:t>
                </a:r>
                <a:r>
                  <a:rPr lang="en-US" altLang="zh-CN"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0.20</a:t>
                </a:r>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buFont typeface="+mj-lt"/>
                  <a:buAutoNum type="arabicPeriod"/>
                </a:pPr>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太小的</a:t>
                </a:r>
                <a14:m>
                  <m:oMath xmlns:m="http://schemas.openxmlformats.org/officeDocument/2006/math">
                    <m:r>
                      <a:rPr lang="en-US" altLang="zh-CN" b="0" i="1" smtClean="0">
                        <a:solidFill>
                          <a:srgbClr val="121212"/>
                        </a:solidFill>
                        <a:latin typeface="Cambria Math" panose="02040503050406030204" pitchFamily="18" charset="0"/>
                        <a:ea typeface="微软雅黑" panose="020B0503020204020204" pitchFamily="34" charset="-122"/>
                        <a:cs typeface="Times New Roman" panose="02020603050405020304" pitchFamily="18" charset="0"/>
                      </a:rPr>
                      <m:t>𝜆</m:t>
                    </m:r>
                  </m:oMath>
                </a14:m>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使得旧知识保留受限，而太大的</a:t>
                </a:r>
                <a14:m>
                  <m:oMath xmlns:m="http://schemas.openxmlformats.org/officeDocument/2006/math">
                    <m:r>
                      <a:rPr lang="en-US" altLang="zh-CN" b="0" i="1" smtClean="0">
                        <a:solidFill>
                          <a:srgbClr val="121212"/>
                        </a:solidFill>
                        <a:latin typeface="Cambria Math" panose="02040503050406030204" pitchFamily="18" charset="0"/>
                        <a:ea typeface="微软雅黑" panose="020B0503020204020204" pitchFamily="34" charset="-122"/>
                        <a:cs typeface="Times New Roman" panose="02020603050405020304" pitchFamily="18" charset="0"/>
                      </a:rPr>
                      <m:t>𝜆</m:t>
                    </m:r>
                  </m:oMath>
                </a14:m>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制约新知识的适应。因此需选择合适的</a:t>
                </a:r>
                <a14:m>
                  <m:oMath xmlns:m="http://schemas.openxmlformats.org/officeDocument/2006/math">
                    <m:r>
                      <a:rPr lang="en-US" altLang="zh-CN" b="0" i="1" smtClean="0">
                        <a:solidFill>
                          <a:srgbClr val="121212"/>
                        </a:solidFill>
                        <a:latin typeface="Cambria Math" panose="02040503050406030204" pitchFamily="18" charset="0"/>
                        <a:ea typeface="微软雅黑" panose="020B0503020204020204" pitchFamily="34" charset="-122"/>
                        <a:cs typeface="Times New Roman" panose="02020603050405020304" pitchFamily="18" charset="0"/>
                      </a:rPr>
                      <m:t>𝜆</m:t>
                    </m:r>
                  </m:oMath>
                </a14:m>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以保证模型的可塑性。在本实验中，我们选取</a:t>
                </a:r>
                <a14:m>
                  <m:oMath xmlns:m="http://schemas.openxmlformats.org/officeDocument/2006/math">
                    <m:r>
                      <a:rPr lang="en-US" altLang="zh-CN" b="0" i="1" smtClean="0">
                        <a:solidFill>
                          <a:srgbClr val="121212"/>
                        </a:solidFill>
                        <a:latin typeface="Cambria Math" panose="02040503050406030204" pitchFamily="18" charset="0"/>
                        <a:ea typeface="微软雅黑" panose="020B0503020204020204" pitchFamily="34" charset="-122"/>
                        <a:cs typeface="Times New Roman" panose="02020603050405020304" pitchFamily="18" charset="0"/>
                      </a:rPr>
                      <m:t>𝜆</m:t>
                    </m:r>
                    <m:r>
                      <a:rPr lang="en-US" altLang="zh-CN" b="0" i="1" smtClean="0">
                        <a:solidFill>
                          <a:srgbClr val="121212"/>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solidFill>
                          <a:srgbClr val="121212"/>
                        </a:solidFill>
                        <a:latin typeface="Cambria Math" panose="02040503050406030204" pitchFamily="18" charset="0"/>
                        <a:ea typeface="微软雅黑" panose="020B0503020204020204" pitchFamily="34" charset="-122"/>
                        <a:cs typeface="Times New Roman" panose="02020603050405020304" pitchFamily="18" charset="0"/>
                      </a:rPr>
                      <m:t>1</m:t>
                    </m:r>
                    <m:r>
                      <a:rPr lang="en-US" altLang="zh-CN" b="0" i="1" smtClean="0">
                        <a:solidFill>
                          <a:srgbClr val="121212"/>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b="0" i="1" smtClean="0">
                        <a:solidFill>
                          <a:srgbClr val="121212"/>
                        </a:solidFill>
                        <a:latin typeface="Cambria Math" panose="02040503050406030204" pitchFamily="18" charset="0"/>
                        <a:ea typeface="微软雅黑" panose="020B0503020204020204" pitchFamily="34" charset="-122"/>
                        <a:cs typeface="Times New Roman" panose="02020603050405020304" pitchFamily="18" charset="0"/>
                      </a:rPr>
                      <m:t>0</m:t>
                    </m:r>
                  </m:oMath>
                </a14:m>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71565" y="4691880"/>
                <a:ext cx="5618035" cy="2108269"/>
              </a:xfrm>
              <a:prstGeom prst="rect">
                <a:avLst/>
              </a:prstGeom>
              <a:blipFill rotWithShape="1">
                <a:blip r:embed="rId1"/>
                <a:stretch>
                  <a:fillRect l="-177" t="-476" r="-1311" b="-425"/>
                </a:stretch>
              </a:blipFill>
              <a:ln w="19050">
                <a:solidFill>
                  <a:srgbClr val="C00000"/>
                </a:solidFill>
                <a:prstDash val="dash"/>
              </a:ln>
            </p:spPr>
            <p:txBody>
              <a:bodyPr/>
              <a:lstStyle/>
              <a:p>
                <a:r>
                  <a:rPr lang="zh-CN" altLang="en-US">
                    <a:noFill/>
                  </a:rPr>
                  <a:t> </a:t>
                </a:r>
              </a:p>
            </p:txBody>
          </p:sp>
        </mc:Fallback>
      </mc:AlternateContent>
      <p:sp>
        <p:nvSpPr>
          <p:cNvPr id="3" name="文本框 2"/>
          <p:cNvSpPr txBox="1"/>
          <p:nvPr/>
        </p:nvSpPr>
        <p:spPr>
          <a:xfrm>
            <a:off x="6095999" y="5279036"/>
            <a:ext cx="5995950" cy="1477328"/>
          </a:xfrm>
          <a:prstGeom prst="rect">
            <a:avLst/>
          </a:prstGeom>
          <a:noFill/>
          <a:ln w="19050">
            <a:solidFill>
              <a:srgbClr val="C00000"/>
            </a:solidFill>
            <a:prstDash val="dash"/>
          </a:ln>
        </p:spPr>
        <p:txBody>
          <a:bodyPr wrap="square">
            <a:spAutoFit/>
          </a:bodyPr>
          <a:lstStyle/>
          <a:p>
            <a:pPr algn="just"/>
            <a:r>
              <a:rPr lang="zh-CN" altLang="en-US" b="1"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结论：</a:t>
            </a:r>
            <a:endParaRPr lang="en-US" altLang="zh-CN" b="1"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endParaRPr>
          </a:p>
          <a:p>
            <a:pPr marL="342900" indent="-342900" algn="just">
              <a:buFont typeface="+mj-lt"/>
              <a:buAutoNum type="arabicPeriod"/>
            </a:pPr>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前向传播次数的增加可提高不动点逼近精度与模型稳定性。但是梯度的持续增加可能带来梯度爆炸的风险。因此，选择合适的前向传播次数是很重要的。本实验中我们设置前向传播次数为</a:t>
            </a:r>
            <a:r>
              <a:rPr lang="en-US" altLang="zh-CN"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nvGraphicFramePr>
            <p:xfrm>
              <a:off x="71565" y="2745799"/>
              <a:ext cx="5618035" cy="1828800"/>
            </p:xfrm>
            <a:graphic>
              <a:graphicData uri="http://schemas.openxmlformats.org/drawingml/2006/table">
                <a:tbl>
                  <a:tblPr firstRow="1" bandRow="1">
                    <a:tableStyleId>{5940675A-B579-460E-94D1-54222C63F5DA}</a:tableStyleId>
                  </a:tblPr>
                  <a:tblGrid>
                    <a:gridCol w="3776260"/>
                    <a:gridCol w="1841775"/>
                  </a:tblGrid>
                  <a:tr h="297313">
                    <a:tc>
                      <a:txBody>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𝜆</m:t>
                                </m:r>
                              </m:oMath>
                            </m:oMathPara>
                          </a14:m>
                          <a:endParaRPr dirty="0"/>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吞吐量</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97313">
                    <a:tc>
                      <a:txBody>
                        <a:bodyPr/>
                        <a:lstStyle/>
                        <a:p>
                          <a:pPr algn="ct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0.0</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8.12</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97313">
                    <a:tc>
                      <a:txBody>
                        <a:bodyPr/>
                        <a:lstStyle/>
                        <a:p>
                          <a:pPr algn="ct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0.5</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u="sng" dirty="0">
                              <a:latin typeface="Times New Roman" panose="02020603050405020304" pitchFamily="18" charset="0"/>
                              <a:ea typeface="微软雅黑" panose="020B0503020204020204" pitchFamily="34" charset="-122"/>
                              <a:cs typeface="Times New Roman" panose="02020603050405020304" pitchFamily="18" charset="0"/>
                            </a:rPr>
                            <a:t>8.21</a:t>
                          </a:r>
                          <a:endParaRPr lang="zh-CN" altLang="en-US" sz="1800" u="sng"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29731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1.0</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8.32</a:t>
                          </a:r>
                          <a:endPar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297313">
                    <a:tc>
                      <a:txBody>
                        <a:bodyPr/>
                        <a:lstStyle/>
                        <a:p>
                          <a:pPr algn="ct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2.0</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8.12</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Choice>
        <mc:Fallback xmlns="">
          <p:graphicFrame>
            <p:nvGraphicFramePr>
              <p:cNvPr id="6" name="表格 5"/>
              <p:cNvGraphicFramePr>
                <a:graphicFrameLocks noGrp="1"/>
              </p:cNvGraphicFramePr>
              <p:nvPr/>
            </p:nvGraphicFramePr>
            <p:xfrm>
              <a:off x="71565" y="2745799"/>
              <a:ext cx="5618035" cy="1828800"/>
            </p:xfrm>
            <a:graphic>
              <a:graphicData uri="http://schemas.openxmlformats.org/drawingml/2006/table">
                <a:tbl>
                  <a:tblPr firstRow="1" bandRow="1">
                    <a:tableStyleId>{5940675A-B579-460E-94D1-54222C63F5DA}</a:tableStyleId>
                  </a:tblPr>
                  <a:tblGrid>
                    <a:gridCol w="3776260"/>
                    <a:gridCol w="1841775"/>
                  </a:tblGrid>
                  <a:tr h="365760">
                    <a:tc>
                      <a:txBody>
                        <a:bodyPr/>
                        <a:lstStyle/>
                        <a:p>
                          <a:endParaRPr lang="zh-CN"/>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blipFill>
                          <a:blip r:embed="rId2"/>
                        </a:blipFill>
                      </a:tcPr>
                    </a:tc>
                    <a:tc>
                      <a:txBody>
                        <a:bodyPr/>
                        <a:lstStyle/>
                        <a:p>
                          <a:pPr algn="ct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吞吐量</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97313">
                    <a:tc>
                      <a:txBody>
                        <a:bodyPr/>
                        <a:lstStyle/>
                        <a:p>
                          <a:pPr algn="ct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0.0</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8.12</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97313">
                    <a:tc>
                      <a:txBody>
                        <a:bodyPr/>
                        <a:lstStyle/>
                        <a:p>
                          <a:pPr algn="ct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0.5</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800" u="sng" dirty="0">
                              <a:latin typeface="Times New Roman" panose="02020603050405020304" pitchFamily="18" charset="0"/>
                              <a:ea typeface="微软雅黑" panose="020B0503020204020204" pitchFamily="34" charset="-122"/>
                              <a:cs typeface="Times New Roman" panose="02020603050405020304" pitchFamily="18" charset="0"/>
                            </a:rPr>
                            <a:t>8.21</a:t>
                          </a:r>
                          <a:endParaRPr lang="zh-CN" altLang="en-US" sz="1800" u="sng"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29731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1.0</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dirty="0">
                              <a:latin typeface="Times New Roman" panose="02020603050405020304" pitchFamily="18" charset="0"/>
                              <a:ea typeface="微软雅黑" panose="020B0503020204020204" pitchFamily="34" charset="-122"/>
                              <a:cs typeface="Times New Roman" panose="02020603050405020304" pitchFamily="18" charset="0"/>
                            </a:rPr>
                            <a:t>8.32</a:t>
                          </a:r>
                          <a:endPar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297313">
                    <a:tc>
                      <a:txBody>
                        <a:bodyPr/>
                        <a:lstStyle/>
                        <a:p>
                          <a:pPr algn="ct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2.0</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8.12</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Fallback>
      </mc:AlternateContent>
      <p:graphicFrame>
        <p:nvGraphicFramePr>
          <p:cNvPr id="9" name="对象 8"/>
          <p:cNvGraphicFramePr>
            <a:graphicFrameLocks noChangeAspect="1"/>
          </p:cNvGraphicFramePr>
          <p:nvPr/>
        </p:nvGraphicFramePr>
        <p:xfrm>
          <a:off x="766763" y="4689475"/>
          <a:ext cx="3678237" cy="365125"/>
        </p:xfrm>
        <a:graphic>
          <a:graphicData uri="http://schemas.openxmlformats.org/presentationml/2006/ole">
            <mc:AlternateContent xmlns:mc="http://schemas.openxmlformats.org/markup-compatibility/2006">
              <mc:Choice xmlns:v="urn:schemas-microsoft-com:vml" Requires="v">
                <p:oleObj spid="_x0000_s11368" name="Equation" r:id="rId3" imgW="52120800" imgH="5181600" progId="Equation.DSMT4">
                  <p:embed/>
                </p:oleObj>
              </mc:Choice>
              <mc:Fallback>
                <p:oleObj name="Equation" r:id="rId3" imgW="52120800" imgH="5181600" progId="Equation.DSMT4">
                  <p:embed/>
                  <p:pic>
                    <p:nvPicPr>
                      <p:cNvPr id="0" name="对象 8"/>
                      <p:cNvPicPr/>
                      <p:nvPr/>
                    </p:nvPicPr>
                    <p:blipFill>
                      <a:blip r:embed="rId4"/>
                      <a:stretch>
                        <a:fillRect/>
                      </a:stretch>
                    </p:blipFill>
                    <p:spPr>
                      <a:xfrm>
                        <a:off x="766763" y="4689475"/>
                        <a:ext cx="3678237" cy="365125"/>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11" name="文本框 10"/>
              <p:cNvSpPr txBox="1"/>
              <p:nvPr/>
            </p:nvSpPr>
            <p:spPr>
              <a:xfrm>
                <a:off x="1170840" y="2383522"/>
                <a:ext cx="3357404" cy="338554"/>
              </a:xfrm>
              <a:prstGeom prst="rect">
                <a:avLst/>
              </a:prstGeom>
              <a:noFill/>
            </p:spPr>
            <p:txBody>
              <a:bodyPr wrap="square">
                <a:spAutoFit/>
              </a:bodyPr>
              <a:lstStyle/>
              <a:p>
                <a:pPr algn="ctr"/>
                <a:r>
                  <a:rPr lang="zh-CN" altLang="en-US"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表</a:t>
                </a:r>
                <a:r>
                  <a:rPr lang="en-US" altLang="zh-CN"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 不同</a:t>
                </a:r>
                <a14:m>
                  <m:oMath xmlns:m="http://schemas.openxmlformats.org/officeDocument/2006/math">
                    <m:r>
                      <a:rPr lang="en-US" altLang="zh-CN" sz="1600" b="0" i="1" smtClean="0">
                        <a:solidFill>
                          <a:srgbClr val="121212"/>
                        </a:solidFill>
                        <a:latin typeface="Cambria Math" panose="02040503050406030204" pitchFamily="18" charset="0"/>
                        <a:ea typeface="微软雅黑" panose="020B0503020204020204" pitchFamily="34" charset="-122"/>
                        <a:cs typeface="Times New Roman" panose="02020603050405020304" pitchFamily="18" charset="0"/>
                      </a:rPr>
                      <m:t>𝜆</m:t>
                    </m:r>
                  </m:oMath>
                </a14:m>
                <a:r>
                  <a:rPr lang="zh-CN" altLang="en-US" sz="1600" dirty="0">
                    <a:latin typeface="微软雅黑" panose="020B0503020204020204" pitchFamily="34" charset="-122"/>
                    <a:ea typeface="微软雅黑" panose="020B0503020204020204" pitchFamily="34" charset="-122"/>
                  </a:rPr>
                  <a:t>条件下模型的分析实验</a:t>
                </a:r>
                <a:endParaRPr lang="zh-CN" altLang="en-US" sz="1600" dirty="0">
                  <a:latin typeface="微软雅黑" panose="020B0503020204020204" pitchFamily="34" charset="-122"/>
                  <a:ea typeface="微软雅黑" panose="020B0503020204020204" pitchFamily="34"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1170840" y="2383522"/>
                <a:ext cx="3357404" cy="338554"/>
              </a:xfrm>
              <a:prstGeom prst="rect">
                <a:avLst/>
              </a:prstGeom>
              <a:blipFill rotWithShape="1">
                <a:blip r:embed="rId5"/>
                <a:stretch>
                  <a:fillRect l="-16" t="-108" r="2" b="138"/>
                </a:stretch>
              </a:blipFill>
            </p:spPr>
            <p:txBody>
              <a:bodyPr/>
              <a:lstStyle/>
              <a:p>
                <a:r>
                  <a:rPr lang="zh-CN" altLang="en-US">
                    <a:noFill/>
                  </a:rPr>
                  <a:t> </a:t>
                </a:r>
              </a:p>
            </p:txBody>
          </p:sp>
        </mc:Fallback>
      </mc:AlternateContent>
      <p:sp>
        <p:nvSpPr>
          <p:cNvPr id="25" name="文本框 24"/>
          <p:cNvSpPr txBox="1"/>
          <p:nvPr/>
        </p:nvSpPr>
        <p:spPr>
          <a:xfrm>
            <a:off x="6096000" y="2325965"/>
            <a:ext cx="5995950" cy="338554"/>
          </a:xfrm>
          <a:prstGeom prst="rect">
            <a:avLst/>
          </a:prstGeom>
          <a:noFill/>
        </p:spPr>
        <p:txBody>
          <a:bodyPr wrap="square">
            <a:spAutoFit/>
          </a:bodyPr>
          <a:lstStyle/>
          <a:p>
            <a:pPr algn="ctr"/>
            <a:r>
              <a:rPr lang="zh-CN" altLang="en-US"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表</a:t>
            </a:r>
            <a:r>
              <a:rPr lang="en-US" altLang="zh-CN"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 功率优化模块不动点不同前向传播次数条件下模型的分析实验</a:t>
            </a:r>
            <a:endParaRPr lang="zh-CN" altLang="en-US" sz="16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8" name="表格 7"/>
          <p:cNvGraphicFramePr>
            <a:graphicFrameLocks noGrp="1"/>
          </p:cNvGraphicFramePr>
          <p:nvPr/>
        </p:nvGraphicFramePr>
        <p:xfrm>
          <a:off x="6096000" y="2664519"/>
          <a:ext cx="5995949" cy="2194560"/>
        </p:xfrm>
        <a:graphic>
          <a:graphicData uri="http://schemas.openxmlformats.org/drawingml/2006/table">
            <a:tbl>
              <a:tblPr firstRow="1" bandRow="1">
                <a:tableStyleId>{5940675A-B579-460E-94D1-54222C63F5DA}</a:tableStyleId>
              </a:tblPr>
              <a:tblGrid>
                <a:gridCol w="3713194"/>
                <a:gridCol w="2282755"/>
              </a:tblGrid>
              <a:tr h="198171">
                <a:tc>
                  <a:txBody>
                    <a:bodyPr/>
                    <a:lstStyle/>
                    <a:p>
                      <a:pPr algn="ctr"/>
                      <a:r>
                        <a:rPr lang="zh-CN" altLang="en-US" sz="180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前向传播次数</a:t>
                      </a:r>
                      <a:endParaRPr sz="180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rPr>
                        <a:t>吞吐量</a:t>
                      </a:r>
                      <a:endParaRPr lang="en-US" altLang="zh-CN"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noFill/>
                      <a:prstDash val="solid"/>
                      <a:round/>
                      <a:headEnd type="none" w="med" len="med"/>
                      <a:tailEnd type="none" w="med" len="med"/>
                    </a:lnL>
                    <a:lnR w="12700" cmpd="sng">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98171">
                <a:tc>
                  <a:txBody>
                    <a:bodyPr/>
                    <a:lstStyle/>
                    <a:p>
                      <a:pPr algn="ct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8.23</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19817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a:latin typeface="Times New Roman" panose="02020603050405020304" pitchFamily="18" charset="0"/>
                          <a:ea typeface="微软雅黑" panose="020B0503020204020204" pitchFamily="34" charset="-122"/>
                          <a:cs typeface="Times New Roman" panose="02020603050405020304" pitchFamily="18" charset="0"/>
                        </a:rPr>
                        <a:t>8.32</a:t>
                      </a:r>
                      <a:endParaRPr lang="zh-CN" altLang="en-US" sz="18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19817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a:latin typeface="Times New Roman" panose="02020603050405020304" pitchFamily="18" charset="0"/>
                          <a:ea typeface="微软雅黑" panose="020B0503020204020204" pitchFamily="34" charset="-122"/>
                          <a:cs typeface="Times New Roman" panose="02020603050405020304" pitchFamily="18" charset="0"/>
                        </a:rPr>
                        <a:t>8.29</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19817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sng">
                          <a:latin typeface="Times New Roman" panose="02020603050405020304" pitchFamily="18" charset="0"/>
                          <a:ea typeface="微软雅黑" panose="020B0503020204020204" pitchFamily="34" charset="-122"/>
                          <a:cs typeface="Times New Roman" panose="02020603050405020304" pitchFamily="18" charset="0"/>
                        </a:rPr>
                        <a:t>8.21</a:t>
                      </a:r>
                      <a:endParaRPr lang="zh-CN" altLang="en-US" sz="1800" u="sng"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r>
              <a:tr h="198171">
                <a:tc>
                  <a:txBody>
                    <a:bodyPr/>
                    <a:lstStyle/>
                    <a:p>
                      <a:pPr algn="ct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6</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a:latin typeface="Times New Roman" panose="02020603050405020304" pitchFamily="18" charset="0"/>
                          <a:ea typeface="微软雅黑" panose="020B0503020204020204" pitchFamily="34" charset="-122"/>
                          <a:cs typeface="Times New Roman" panose="02020603050405020304" pitchFamily="18" charset="0"/>
                        </a:rPr>
                        <a:t>8.17</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灯片编号占位符 4"/>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79" y="203200"/>
            <a:ext cx="7165741"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1</a:t>
            </a:r>
            <a:endParaRPr lang="zh-CN" altLang="en-US" dirty="0"/>
          </a:p>
        </p:txBody>
      </p:sp>
      <p:sp>
        <p:nvSpPr>
          <p:cNvPr id="7" name="标题 15"/>
          <p:cNvSpPr txBox="1"/>
          <p:nvPr/>
        </p:nvSpPr>
        <p:spPr>
          <a:xfrm>
            <a:off x="11452" y="962096"/>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a:t>
            </a:r>
            <a:r>
              <a:rPr lang="en-US" altLang="zh-CN" sz="2800" b="1" dirty="0">
                <a:solidFill>
                  <a:srgbClr val="203864"/>
                </a:solidFill>
                <a:latin typeface="微软雅黑" panose="020B0503020204020204" pitchFamily="34" charset="-122"/>
                <a:ea typeface="微软雅黑" panose="020B0503020204020204" pitchFamily="34" charset="-122"/>
              </a:rPr>
              <a:t>GNN</a:t>
            </a:r>
            <a:r>
              <a:rPr lang="zh-CN" altLang="en-US" sz="2800" b="1" dirty="0">
                <a:solidFill>
                  <a:srgbClr val="203864"/>
                </a:solidFill>
                <a:latin typeface="微软雅黑" panose="020B0503020204020204" pitchFamily="34" charset="-122"/>
                <a:ea typeface="微软雅黑" panose="020B0503020204020204" pitchFamily="34" charset="-122"/>
              </a:rPr>
              <a:t>不动点网络方法的</a:t>
            </a:r>
            <a:r>
              <a:rPr lang="en-US" altLang="zh-CN" sz="2800" b="1" dirty="0">
                <a:solidFill>
                  <a:srgbClr val="203864"/>
                </a:solidFill>
                <a:latin typeface="微软雅黑" panose="020B0503020204020204" pitchFamily="34" charset="-122"/>
                <a:ea typeface="微软雅黑" panose="020B0503020204020204" pitchFamily="34" charset="-122"/>
              </a:rPr>
              <a:t>CSR</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86070" y="1447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07240" y="1481266"/>
            <a:ext cx="1760500" cy="46166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b="1" dirty="0">
                <a:solidFill>
                  <a:srgbClr val="203864"/>
                </a:solidFill>
                <a:latin typeface="微软雅黑" panose="020B0503020204020204" pitchFamily="34" charset="-122"/>
                <a:ea typeface="微软雅黑" panose="020B0503020204020204" pitchFamily="34" charset="-122"/>
              </a:rPr>
              <a:t>协议支持</a:t>
            </a:r>
            <a:endParaRPr lang="zh-CN" altLang="en-US" sz="2400" b="1" dirty="0">
              <a:solidFill>
                <a:srgbClr val="203864"/>
              </a:solidFill>
              <a:latin typeface="微软雅黑" panose="020B0503020204020204" pitchFamily="34" charset="-122"/>
              <a:ea typeface="微软雅黑" panose="020B0503020204020204" pitchFamily="34" charset="-122"/>
            </a:endParaRPr>
          </a:p>
        </p:txBody>
      </p:sp>
      <p:cxnSp>
        <p:nvCxnSpPr>
          <p:cNvPr id="4" name="直接箭头连接符 3"/>
          <p:cNvCxnSpPr/>
          <p:nvPr/>
        </p:nvCxnSpPr>
        <p:spPr>
          <a:xfrm>
            <a:off x="1633453" y="3119336"/>
            <a:ext cx="10014350" cy="659"/>
          </a:xfrm>
          <a:prstGeom prst="straightConnector1">
            <a:avLst/>
          </a:prstGeom>
          <a:ln w="28575">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1639940" y="3900793"/>
            <a:ext cx="10070926" cy="48313"/>
          </a:xfrm>
          <a:prstGeom prst="straightConnector1">
            <a:avLst/>
          </a:prstGeom>
          <a:ln w="28575">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1639940" y="4516879"/>
            <a:ext cx="10070926" cy="75117"/>
          </a:xfrm>
          <a:prstGeom prst="straightConnector1">
            <a:avLst/>
          </a:prstGeom>
          <a:ln w="28575">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1646424" y="5353456"/>
            <a:ext cx="10001379" cy="0"/>
          </a:xfrm>
          <a:prstGeom prst="straightConnector1">
            <a:avLst/>
          </a:prstGeom>
          <a:ln w="28575">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1646424" y="6021420"/>
            <a:ext cx="10001379" cy="0"/>
          </a:xfrm>
          <a:prstGeom prst="straightConnector1">
            <a:avLst/>
          </a:prstGeom>
          <a:ln w="28575">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1633453" y="2551890"/>
            <a:ext cx="10077413" cy="70785"/>
          </a:xfrm>
          <a:prstGeom prst="straightConnector1">
            <a:avLst/>
          </a:prstGeom>
          <a:ln w="28575">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033579" y="2358614"/>
            <a:ext cx="677694"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AP1</a:t>
            </a: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1033579" y="2883427"/>
            <a:ext cx="677694"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AP2</a:t>
            </a:r>
            <a:endParaRPr lang="zh-CN" altLang="en-US"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1040066" y="3639265"/>
            <a:ext cx="677694"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AP3</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1040066" y="4326205"/>
            <a:ext cx="677694"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AP4</a:t>
            </a:r>
            <a:endParaRPr lang="zh-CN" altLang="en-US"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1046550" y="5165866"/>
            <a:ext cx="677694"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AP5</a:t>
            </a: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1046550" y="5896064"/>
            <a:ext cx="677694"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AP6</a:t>
            </a:r>
            <a:endParaRPr lang="zh-CN" altLang="en-US" dirty="0">
              <a:latin typeface="微软雅黑" panose="020B0503020204020204" pitchFamily="34" charset="-122"/>
              <a:ea typeface="微软雅黑" panose="020B0503020204020204" pitchFamily="34" charset="-122"/>
            </a:endParaRPr>
          </a:p>
        </p:txBody>
      </p:sp>
      <p:sp>
        <p:nvSpPr>
          <p:cNvPr id="9" name="矩形: 圆角 8"/>
          <p:cNvSpPr/>
          <p:nvPr/>
        </p:nvSpPr>
        <p:spPr>
          <a:xfrm>
            <a:off x="244018" y="2300325"/>
            <a:ext cx="726332" cy="894131"/>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69147" y="2578113"/>
            <a:ext cx="676073"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ESS1</a:t>
            </a:r>
            <a:endParaRPr lang="zh-CN" altLang="en-US" sz="1600" dirty="0">
              <a:latin typeface="微软雅黑" panose="020B0503020204020204" pitchFamily="34" charset="-122"/>
              <a:ea typeface="微软雅黑" panose="020B0503020204020204" pitchFamily="34" charset="-122"/>
            </a:endParaRPr>
          </a:p>
        </p:txBody>
      </p:sp>
      <p:sp>
        <p:nvSpPr>
          <p:cNvPr id="25" name="矩形: 圆角 24"/>
          <p:cNvSpPr/>
          <p:nvPr/>
        </p:nvSpPr>
        <p:spPr>
          <a:xfrm>
            <a:off x="266720" y="3697865"/>
            <a:ext cx="726332" cy="894131"/>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98334" y="3949714"/>
            <a:ext cx="676073"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ESS2</a:t>
            </a:r>
            <a:endParaRPr lang="zh-CN" altLang="en-US" sz="1600" dirty="0">
              <a:latin typeface="微软雅黑" panose="020B0503020204020204" pitchFamily="34" charset="-122"/>
              <a:ea typeface="微软雅黑" panose="020B0503020204020204" pitchFamily="34" charset="-122"/>
            </a:endParaRPr>
          </a:p>
        </p:txBody>
      </p:sp>
      <p:sp>
        <p:nvSpPr>
          <p:cNvPr id="27" name="矩形: 圆角 26"/>
          <p:cNvSpPr/>
          <p:nvPr/>
        </p:nvSpPr>
        <p:spPr>
          <a:xfrm>
            <a:off x="269964" y="5205651"/>
            <a:ext cx="726332" cy="894131"/>
          </a:xfrm>
          <a:prstGeom prst="roundRect">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01578" y="5457500"/>
            <a:ext cx="676073"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ESS3</a:t>
            </a:r>
            <a:endParaRPr lang="zh-CN" altLang="en-US" sz="1600" dirty="0">
              <a:latin typeface="微软雅黑" panose="020B0503020204020204" pitchFamily="34" charset="-122"/>
              <a:ea typeface="微软雅黑" panose="020B0503020204020204" pitchFamily="34" charset="-122"/>
            </a:endParaRPr>
          </a:p>
        </p:txBody>
      </p:sp>
      <p:sp>
        <p:nvSpPr>
          <p:cNvPr id="3" name="矩形: 圆角 2"/>
          <p:cNvSpPr/>
          <p:nvPr/>
        </p:nvSpPr>
        <p:spPr>
          <a:xfrm>
            <a:off x="1662633" y="2125686"/>
            <a:ext cx="669891" cy="435756"/>
          </a:xfrm>
          <a:prstGeom prst="roundRect">
            <a:avLst/>
          </a:prstGeom>
          <a:solidFill>
            <a:schemeClr val="accent1">
              <a:lumMod val="40000"/>
              <a:lumOff val="60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tx1"/>
                </a:solidFill>
              </a:rPr>
              <a:t>多</a:t>
            </a:r>
            <a:r>
              <a:rPr lang="en-US" altLang="zh-CN" sz="800" b="1" dirty="0">
                <a:solidFill>
                  <a:schemeClr val="tx1"/>
                </a:solidFill>
              </a:rPr>
              <a:t>AP</a:t>
            </a:r>
            <a:r>
              <a:rPr lang="zh-CN" altLang="en-US" sz="800" b="1" dirty="0">
                <a:solidFill>
                  <a:schemeClr val="tx1"/>
                </a:solidFill>
              </a:rPr>
              <a:t>协作广播帧</a:t>
            </a:r>
            <a:endParaRPr lang="zh-CN" altLang="en-US" sz="800" b="1" dirty="0">
              <a:solidFill>
                <a:schemeClr val="tx1"/>
              </a:solidFill>
            </a:endParaRPr>
          </a:p>
        </p:txBody>
      </p:sp>
      <p:sp>
        <p:nvSpPr>
          <p:cNvPr id="29" name="矩形: 圆角 28"/>
          <p:cNvSpPr/>
          <p:nvPr/>
        </p:nvSpPr>
        <p:spPr>
          <a:xfrm>
            <a:off x="2360054" y="2681315"/>
            <a:ext cx="809646" cy="435756"/>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箭头连接符 5"/>
          <p:cNvCxnSpPr/>
          <p:nvPr/>
        </p:nvCxnSpPr>
        <p:spPr>
          <a:xfrm flipH="1">
            <a:off x="1898860" y="2561442"/>
            <a:ext cx="1" cy="5556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9" idx="0"/>
          </p:cNvCxnSpPr>
          <p:nvPr/>
        </p:nvCxnSpPr>
        <p:spPr>
          <a:xfrm flipV="1">
            <a:off x="2764877" y="2551563"/>
            <a:ext cx="11997" cy="1297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a:off x="1975367" y="2561442"/>
            <a:ext cx="11442" cy="138402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2073181" y="2547681"/>
            <a:ext cx="0" cy="2802851"/>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圆角 38"/>
          <p:cNvSpPr/>
          <p:nvPr/>
        </p:nvSpPr>
        <p:spPr>
          <a:xfrm>
            <a:off x="2392446" y="3468685"/>
            <a:ext cx="683786" cy="435756"/>
          </a:xfrm>
          <a:prstGeom prst="roundRect">
            <a:avLst/>
          </a:prstGeom>
          <a:solidFill>
            <a:srgbClr val="C3A8D7"/>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tx1"/>
                </a:solidFill>
              </a:rPr>
              <a:t>多</a:t>
            </a:r>
            <a:r>
              <a:rPr lang="en-US" altLang="zh-CN" sz="800" b="1" dirty="0">
                <a:solidFill>
                  <a:schemeClr val="tx1"/>
                </a:solidFill>
              </a:rPr>
              <a:t>AP</a:t>
            </a:r>
            <a:r>
              <a:rPr lang="zh-CN" altLang="en-US" sz="800" b="1" dirty="0">
                <a:solidFill>
                  <a:schemeClr val="tx1"/>
                </a:solidFill>
              </a:rPr>
              <a:t>协作广播帧</a:t>
            </a:r>
            <a:endParaRPr lang="zh-CN" altLang="en-US" sz="800" b="1" dirty="0">
              <a:solidFill>
                <a:schemeClr val="tx1"/>
              </a:solidFill>
            </a:endParaRPr>
          </a:p>
        </p:txBody>
      </p:sp>
      <p:sp>
        <p:nvSpPr>
          <p:cNvPr id="40" name="矩形: 圆角 39"/>
          <p:cNvSpPr/>
          <p:nvPr/>
        </p:nvSpPr>
        <p:spPr>
          <a:xfrm>
            <a:off x="2388593" y="4914776"/>
            <a:ext cx="634609" cy="435756"/>
          </a:xfrm>
          <a:prstGeom prst="roundRect">
            <a:avLst/>
          </a:prstGeom>
          <a:solidFill>
            <a:schemeClr val="accent6">
              <a:lumMod val="60000"/>
              <a:lumOff val="40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tx1"/>
                </a:solidFill>
              </a:rPr>
              <a:t>多</a:t>
            </a:r>
            <a:r>
              <a:rPr lang="en-US" altLang="zh-CN" sz="800" b="1" dirty="0">
                <a:solidFill>
                  <a:schemeClr val="tx1"/>
                </a:solidFill>
              </a:rPr>
              <a:t>AP</a:t>
            </a:r>
            <a:r>
              <a:rPr lang="zh-CN" altLang="en-US" sz="800" b="1" dirty="0">
                <a:solidFill>
                  <a:schemeClr val="tx1"/>
                </a:solidFill>
              </a:rPr>
              <a:t>协作广播帧</a:t>
            </a:r>
            <a:endParaRPr lang="zh-CN" altLang="en-US" sz="800" b="1" dirty="0">
              <a:solidFill>
                <a:schemeClr val="tx1"/>
              </a:solidFill>
            </a:endParaRPr>
          </a:p>
        </p:txBody>
      </p:sp>
      <p:cxnSp>
        <p:nvCxnSpPr>
          <p:cNvPr id="41" name="直接箭头连接符 40"/>
          <p:cNvCxnSpPr/>
          <p:nvPr/>
        </p:nvCxnSpPr>
        <p:spPr>
          <a:xfrm>
            <a:off x="2720566" y="3903839"/>
            <a:ext cx="978" cy="59487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圆角 53"/>
          <p:cNvSpPr/>
          <p:nvPr/>
        </p:nvSpPr>
        <p:spPr>
          <a:xfrm>
            <a:off x="3047716" y="4104076"/>
            <a:ext cx="482704" cy="435756"/>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箭头连接符 64"/>
          <p:cNvCxnSpPr>
            <a:stCxn id="40" idx="2"/>
          </p:cNvCxnSpPr>
          <p:nvPr/>
        </p:nvCxnSpPr>
        <p:spPr>
          <a:xfrm>
            <a:off x="2705898" y="5350532"/>
            <a:ext cx="1" cy="645654"/>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54" idx="0"/>
          </p:cNvCxnSpPr>
          <p:nvPr/>
        </p:nvCxnSpPr>
        <p:spPr>
          <a:xfrm flipV="1">
            <a:off x="3289068" y="3924949"/>
            <a:ext cx="0" cy="179127"/>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圆角 72"/>
          <p:cNvSpPr/>
          <p:nvPr/>
        </p:nvSpPr>
        <p:spPr>
          <a:xfrm>
            <a:off x="3047716" y="5560431"/>
            <a:ext cx="482704" cy="435756"/>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箭头连接符 73"/>
          <p:cNvCxnSpPr/>
          <p:nvPr/>
        </p:nvCxnSpPr>
        <p:spPr>
          <a:xfrm flipV="1">
            <a:off x="3292313" y="5354914"/>
            <a:ext cx="0" cy="179127"/>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矩形: 圆角 75"/>
          <p:cNvSpPr/>
          <p:nvPr/>
        </p:nvSpPr>
        <p:spPr>
          <a:xfrm>
            <a:off x="3652046" y="3290638"/>
            <a:ext cx="837560" cy="623242"/>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圆角 76"/>
          <p:cNvSpPr/>
          <p:nvPr/>
        </p:nvSpPr>
        <p:spPr>
          <a:xfrm>
            <a:off x="3570188" y="4762815"/>
            <a:ext cx="892916" cy="600020"/>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箭头连接符 78"/>
          <p:cNvCxnSpPr>
            <a:stCxn id="76" idx="0"/>
          </p:cNvCxnSpPr>
          <p:nvPr/>
        </p:nvCxnSpPr>
        <p:spPr>
          <a:xfrm flipV="1">
            <a:off x="4070826" y="2542512"/>
            <a:ext cx="0" cy="74812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V="1">
            <a:off x="3944926" y="2564858"/>
            <a:ext cx="0" cy="219795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3" name="矩形: 圆角 82"/>
          <p:cNvSpPr/>
          <p:nvPr/>
        </p:nvSpPr>
        <p:spPr>
          <a:xfrm>
            <a:off x="1033579" y="1942931"/>
            <a:ext cx="3566815" cy="449029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文本框 83"/>
          <p:cNvSpPr txBox="1"/>
          <p:nvPr/>
        </p:nvSpPr>
        <p:spPr>
          <a:xfrm>
            <a:off x="1662633" y="6076511"/>
            <a:ext cx="2284373"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不同</a:t>
            </a:r>
            <a:r>
              <a:rPr lang="en-US" altLang="zh-CN" sz="1600" b="1" dirty="0">
                <a:latin typeface="微软雅黑" panose="020B0503020204020204" pitchFamily="34" charset="-122"/>
                <a:ea typeface="微软雅黑" panose="020B0503020204020204" pitchFamily="34" charset="-122"/>
              </a:rPr>
              <a:t>ESS</a:t>
            </a:r>
            <a:r>
              <a:rPr lang="zh-CN" altLang="en-US" sz="1600" b="1" dirty="0">
                <a:latin typeface="微软雅黑" panose="020B0503020204020204" pitchFamily="34" charset="-122"/>
                <a:ea typeface="微软雅黑" panose="020B0503020204020204" pitchFamily="34" charset="-122"/>
              </a:rPr>
              <a:t>下 </a:t>
            </a:r>
            <a:r>
              <a:rPr lang="en-US" altLang="zh-CN" sz="1600" b="1" dirty="0">
                <a:latin typeface="微软雅黑" panose="020B0503020204020204" pitchFamily="34" charset="-122"/>
                <a:ea typeface="微软雅黑" panose="020B0503020204020204" pitchFamily="34" charset="-122"/>
              </a:rPr>
              <a:t>CSR setup</a:t>
            </a:r>
            <a:endParaRPr lang="zh-CN" altLang="en-US" sz="1600" b="1" dirty="0">
              <a:latin typeface="微软雅黑" panose="020B0503020204020204" pitchFamily="34" charset="-122"/>
              <a:ea typeface="微软雅黑" panose="020B0503020204020204" pitchFamily="34" charset="-122"/>
            </a:endParaRPr>
          </a:p>
        </p:txBody>
      </p:sp>
      <p:sp>
        <p:nvSpPr>
          <p:cNvPr id="49" name="矩形: 圆角 48"/>
          <p:cNvSpPr/>
          <p:nvPr/>
        </p:nvSpPr>
        <p:spPr>
          <a:xfrm>
            <a:off x="4680405" y="1999768"/>
            <a:ext cx="3566815" cy="449029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文本框 49"/>
          <p:cNvSpPr txBox="1"/>
          <p:nvPr/>
        </p:nvSpPr>
        <p:spPr>
          <a:xfrm>
            <a:off x="4804961" y="6094757"/>
            <a:ext cx="3329197"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基于</a:t>
            </a:r>
            <a:r>
              <a:rPr lang="en-US" altLang="zh-CN" sz="1600" b="1" dirty="0">
                <a:latin typeface="微软雅黑" panose="020B0503020204020204" pitchFamily="34" charset="-122"/>
                <a:ea typeface="微软雅黑" panose="020B0503020204020204" pitchFamily="34" charset="-122"/>
              </a:rPr>
              <a:t>802.11v</a:t>
            </a:r>
            <a:r>
              <a:rPr lang="zh-CN" altLang="en-US" sz="1600" b="1" dirty="0">
                <a:latin typeface="微软雅黑" panose="020B0503020204020204" pitchFamily="34" charset="-122"/>
                <a:ea typeface="微软雅黑" panose="020B0503020204020204" pitchFamily="34" charset="-122"/>
              </a:rPr>
              <a:t>完成复用矩阵的协调</a:t>
            </a:r>
            <a:endParaRPr lang="zh-CN" altLang="en-US" sz="1600" b="1" dirty="0">
              <a:latin typeface="微软雅黑" panose="020B0503020204020204" pitchFamily="34" charset="-122"/>
              <a:ea typeface="微软雅黑" panose="020B0503020204020204" pitchFamily="34" charset="-122"/>
            </a:endParaRPr>
          </a:p>
        </p:txBody>
      </p:sp>
      <p:sp>
        <p:nvSpPr>
          <p:cNvPr id="51" name="矩形: 圆角 50"/>
          <p:cNvSpPr/>
          <p:nvPr/>
        </p:nvSpPr>
        <p:spPr>
          <a:xfrm>
            <a:off x="8404722" y="1999768"/>
            <a:ext cx="3566815" cy="449029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圆角 51"/>
          <p:cNvSpPr/>
          <p:nvPr/>
        </p:nvSpPr>
        <p:spPr>
          <a:xfrm>
            <a:off x="5232655" y="3474688"/>
            <a:ext cx="679534" cy="429914"/>
          </a:xfrm>
          <a:prstGeom prst="roundRect">
            <a:avLst/>
          </a:prstGeom>
          <a:solidFill>
            <a:srgbClr val="7030A0">
              <a:alpha val="41961"/>
            </a:srgb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a:solidFill>
                  <a:schemeClr val="tx1"/>
                </a:solidFill>
                <a:latin typeface="微软雅黑" panose="020B0503020204020204" pitchFamily="34" charset="-122"/>
                <a:ea typeface="微软雅黑" panose="020B0503020204020204" pitchFamily="34" charset="-122"/>
              </a:rPr>
              <a:t>souding</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53" name="矩形: 圆角 52"/>
          <p:cNvSpPr/>
          <p:nvPr/>
        </p:nvSpPr>
        <p:spPr>
          <a:xfrm>
            <a:off x="5248070" y="4975113"/>
            <a:ext cx="681194" cy="356077"/>
          </a:xfrm>
          <a:prstGeom prst="roundRect">
            <a:avLst/>
          </a:prstGeom>
          <a:solidFill>
            <a:schemeClr val="accent6">
              <a:lumMod val="60000"/>
              <a:lumOff val="40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a:solidFill>
                  <a:schemeClr val="tx1"/>
                </a:solidFill>
                <a:latin typeface="微软雅黑" panose="020B0503020204020204" pitchFamily="34" charset="-122"/>
                <a:ea typeface="微软雅黑" panose="020B0503020204020204" pitchFamily="34" charset="-122"/>
              </a:rPr>
              <a:t>souding</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cxnSp>
        <p:nvCxnSpPr>
          <p:cNvPr id="56" name="直接箭头连接符 55"/>
          <p:cNvCxnSpPr/>
          <p:nvPr/>
        </p:nvCxnSpPr>
        <p:spPr>
          <a:xfrm flipV="1">
            <a:off x="5754478" y="2542512"/>
            <a:ext cx="0" cy="3107473"/>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圆角 57"/>
          <p:cNvSpPr/>
          <p:nvPr/>
        </p:nvSpPr>
        <p:spPr>
          <a:xfrm>
            <a:off x="6711165" y="3279436"/>
            <a:ext cx="1321015" cy="621357"/>
          </a:xfrm>
          <a:prstGeom prst="roundRect">
            <a:avLst/>
          </a:prstGeom>
          <a:solidFill>
            <a:schemeClr val="bg2">
              <a:lumMod val="25000"/>
              <a:alpha val="41961"/>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b="1" dirty="0">
                <a:solidFill>
                  <a:schemeClr val="bg1"/>
                </a:solidFill>
              </a:rPr>
              <a:t>802.11v</a:t>
            </a:r>
            <a:r>
              <a:rPr lang="zh-CN" altLang="en-US" sz="1100" b="1" dirty="0">
                <a:solidFill>
                  <a:schemeClr val="bg1"/>
                </a:solidFill>
              </a:rPr>
              <a:t>（</a:t>
            </a:r>
            <a:r>
              <a:rPr lang="en-US" altLang="zh-CN" sz="1100" b="1" dirty="0">
                <a:solidFill>
                  <a:schemeClr val="bg1"/>
                </a:solidFill>
              </a:rPr>
              <a:t>BSS Transition Management</a:t>
            </a:r>
            <a:r>
              <a:rPr lang="zh-CN" altLang="en-US" sz="1100" b="1" dirty="0">
                <a:solidFill>
                  <a:schemeClr val="bg1"/>
                </a:solidFill>
              </a:rPr>
              <a:t>）</a:t>
            </a:r>
            <a:endParaRPr lang="zh-CN" altLang="en-US" sz="1600" dirty="0"/>
          </a:p>
        </p:txBody>
      </p:sp>
      <p:sp>
        <p:nvSpPr>
          <p:cNvPr id="59" name="矩形: 圆角 58"/>
          <p:cNvSpPr/>
          <p:nvPr/>
        </p:nvSpPr>
        <p:spPr>
          <a:xfrm>
            <a:off x="6696665" y="3974272"/>
            <a:ext cx="1364409" cy="553511"/>
          </a:xfrm>
          <a:prstGeom prst="roundRect">
            <a:avLst/>
          </a:prstGeom>
          <a:solidFill>
            <a:schemeClr val="tx1">
              <a:lumMod val="75000"/>
              <a:lumOff val="25000"/>
              <a:alpha val="41961"/>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b="1" dirty="0">
                <a:solidFill>
                  <a:schemeClr val="bg1"/>
                </a:solidFill>
              </a:rPr>
              <a:t>802.11v</a:t>
            </a:r>
            <a:r>
              <a:rPr lang="zh-CN" altLang="en-US" sz="1100" b="1" dirty="0">
                <a:solidFill>
                  <a:schemeClr val="bg1"/>
                </a:solidFill>
              </a:rPr>
              <a:t>（</a:t>
            </a:r>
            <a:r>
              <a:rPr lang="en-US" altLang="zh-CN" sz="1100" b="1" dirty="0">
                <a:solidFill>
                  <a:schemeClr val="bg1"/>
                </a:solidFill>
              </a:rPr>
              <a:t>BSS Transition Management</a:t>
            </a:r>
            <a:r>
              <a:rPr lang="zh-CN" altLang="en-US" sz="1100" b="1" dirty="0">
                <a:solidFill>
                  <a:schemeClr val="bg1"/>
                </a:solidFill>
              </a:rPr>
              <a:t>）</a:t>
            </a:r>
            <a:endParaRPr lang="zh-CN" altLang="en-US" sz="1100" b="1" dirty="0">
              <a:solidFill>
                <a:schemeClr val="bg1"/>
              </a:solidFill>
            </a:endParaRPr>
          </a:p>
        </p:txBody>
      </p:sp>
      <p:sp>
        <p:nvSpPr>
          <p:cNvPr id="62" name="矩形: 圆角 61"/>
          <p:cNvSpPr/>
          <p:nvPr/>
        </p:nvSpPr>
        <p:spPr>
          <a:xfrm>
            <a:off x="6696665" y="4812567"/>
            <a:ext cx="1364409" cy="553511"/>
          </a:xfrm>
          <a:prstGeom prst="roundRect">
            <a:avLst/>
          </a:prstGeom>
          <a:solidFill>
            <a:schemeClr val="tx1">
              <a:lumMod val="75000"/>
              <a:lumOff val="25000"/>
              <a:alpha val="41961"/>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b="1" dirty="0">
                <a:solidFill>
                  <a:schemeClr val="bg1"/>
                </a:solidFill>
              </a:rPr>
              <a:t>802.11v</a:t>
            </a:r>
            <a:r>
              <a:rPr lang="zh-CN" altLang="en-US" sz="1100" b="1" dirty="0">
                <a:solidFill>
                  <a:schemeClr val="bg1"/>
                </a:solidFill>
              </a:rPr>
              <a:t>（</a:t>
            </a:r>
            <a:r>
              <a:rPr lang="en-US" altLang="zh-CN" sz="1100" b="1" dirty="0">
                <a:solidFill>
                  <a:schemeClr val="bg1"/>
                </a:solidFill>
              </a:rPr>
              <a:t>BSS Transition Management</a:t>
            </a:r>
            <a:r>
              <a:rPr lang="zh-CN" altLang="en-US" sz="1100" b="1" dirty="0">
                <a:solidFill>
                  <a:schemeClr val="bg1"/>
                </a:solidFill>
              </a:rPr>
              <a:t>）</a:t>
            </a:r>
            <a:endParaRPr lang="zh-CN" altLang="en-US" sz="1100" b="1" dirty="0">
              <a:solidFill>
                <a:schemeClr val="bg1"/>
              </a:solidFill>
            </a:endParaRPr>
          </a:p>
        </p:txBody>
      </p:sp>
      <p:sp>
        <p:nvSpPr>
          <p:cNvPr id="63" name="矩形: 圆角 62"/>
          <p:cNvSpPr/>
          <p:nvPr/>
        </p:nvSpPr>
        <p:spPr>
          <a:xfrm>
            <a:off x="6695385" y="5471372"/>
            <a:ext cx="1364409" cy="553511"/>
          </a:xfrm>
          <a:prstGeom prst="roundRect">
            <a:avLst/>
          </a:prstGeom>
          <a:solidFill>
            <a:schemeClr val="tx1">
              <a:lumMod val="75000"/>
              <a:lumOff val="25000"/>
              <a:alpha val="41961"/>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b="1" dirty="0">
                <a:solidFill>
                  <a:schemeClr val="bg1"/>
                </a:solidFill>
              </a:rPr>
              <a:t>802.11v</a:t>
            </a:r>
            <a:r>
              <a:rPr lang="zh-CN" altLang="en-US" sz="1100" b="1" dirty="0">
                <a:solidFill>
                  <a:schemeClr val="bg1"/>
                </a:solidFill>
              </a:rPr>
              <a:t>（</a:t>
            </a:r>
            <a:r>
              <a:rPr lang="en-US" altLang="zh-CN" sz="1100" b="1" dirty="0">
                <a:solidFill>
                  <a:schemeClr val="bg1"/>
                </a:solidFill>
              </a:rPr>
              <a:t>BSS Transition Management</a:t>
            </a:r>
            <a:r>
              <a:rPr lang="zh-CN" altLang="en-US" sz="1100" b="1" dirty="0">
                <a:solidFill>
                  <a:schemeClr val="bg1"/>
                </a:solidFill>
              </a:rPr>
              <a:t>）</a:t>
            </a:r>
            <a:endParaRPr lang="zh-CN" altLang="en-US" sz="1100" b="1" dirty="0">
              <a:solidFill>
                <a:schemeClr val="bg1"/>
              </a:solidFill>
            </a:endParaRPr>
          </a:p>
        </p:txBody>
      </p:sp>
      <p:sp>
        <p:nvSpPr>
          <p:cNvPr id="31" name="矩形: 圆角 30"/>
          <p:cNvSpPr/>
          <p:nvPr/>
        </p:nvSpPr>
        <p:spPr>
          <a:xfrm>
            <a:off x="6613959" y="2488604"/>
            <a:ext cx="1561085" cy="3586590"/>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8523530" y="6093601"/>
            <a:ext cx="3329197" cy="338554"/>
          </a:xfrm>
          <a:prstGeom prst="rect">
            <a:avLst/>
          </a:prstGeom>
          <a:noFill/>
        </p:spPr>
        <p:txBody>
          <a:bodyPr wrap="square" rtlCol="0">
            <a:spAutoFit/>
          </a:bodyPr>
          <a:lstStyle/>
          <a:p>
            <a:pPr algn="ctr"/>
            <a:r>
              <a:rPr lang="en-US" altLang="zh-CN" sz="1600" b="1" dirty="0">
                <a:latin typeface="微软雅黑" panose="020B0503020204020204" pitchFamily="34" charset="-122"/>
                <a:ea typeface="微软雅黑" panose="020B0503020204020204" pitchFamily="34" charset="-122"/>
              </a:rPr>
              <a:t>CSR</a:t>
            </a:r>
            <a:r>
              <a:rPr lang="zh-CN" altLang="en-US" sz="1600" b="1" dirty="0">
                <a:latin typeface="微软雅黑" panose="020B0503020204020204" pitchFamily="34" charset="-122"/>
                <a:ea typeface="微软雅黑" panose="020B0503020204020204" pitchFamily="34" charset="-122"/>
              </a:rPr>
              <a:t>数据传输</a:t>
            </a:r>
            <a:endParaRPr lang="zh-CN" altLang="en-US" sz="1600" b="1" dirty="0">
              <a:latin typeface="微软雅黑" panose="020B0503020204020204" pitchFamily="34" charset="-122"/>
              <a:ea typeface="微软雅黑" panose="020B0503020204020204" pitchFamily="34" charset="-122"/>
            </a:endParaRPr>
          </a:p>
        </p:txBody>
      </p:sp>
      <p:sp>
        <p:nvSpPr>
          <p:cNvPr id="67" name="矩形: 圆角 66"/>
          <p:cNvSpPr/>
          <p:nvPr/>
        </p:nvSpPr>
        <p:spPr>
          <a:xfrm>
            <a:off x="8523530" y="3483753"/>
            <a:ext cx="836470" cy="435756"/>
          </a:xfrm>
          <a:prstGeom prst="roundRect">
            <a:avLst/>
          </a:prstGeom>
          <a:solidFill>
            <a:srgbClr val="7030A0">
              <a:alpha val="41961"/>
            </a:srgb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tx1"/>
                </a:solidFill>
                <a:latin typeface="微软雅黑" panose="020B0503020204020204" pitchFamily="34" charset="-122"/>
                <a:ea typeface="微软雅黑" panose="020B0503020204020204" pitchFamily="34" charset="-122"/>
              </a:rPr>
              <a:t>干扰信息，连接情况</a:t>
            </a:r>
            <a:endParaRPr lang="zh-CN" altLang="en-US" sz="1050" b="1" dirty="0">
              <a:solidFill>
                <a:schemeClr val="tx1"/>
              </a:solidFill>
              <a:latin typeface="微软雅黑" panose="020B0503020204020204" pitchFamily="34" charset="-122"/>
              <a:ea typeface="微软雅黑" panose="020B0503020204020204" pitchFamily="34" charset="-122"/>
            </a:endParaRPr>
          </a:p>
        </p:txBody>
      </p:sp>
      <p:sp>
        <p:nvSpPr>
          <p:cNvPr id="68" name="矩形: 圆角 67"/>
          <p:cNvSpPr/>
          <p:nvPr/>
        </p:nvSpPr>
        <p:spPr>
          <a:xfrm>
            <a:off x="8548728" y="4931159"/>
            <a:ext cx="811272" cy="435756"/>
          </a:xfrm>
          <a:prstGeom prst="roundRect">
            <a:avLst/>
          </a:prstGeom>
          <a:solidFill>
            <a:schemeClr val="accent6">
              <a:lumMod val="60000"/>
              <a:lumOff val="40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tx1"/>
                </a:solidFill>
                <a:latin typeface="微软雅黑" panose="020B0503020204020204" pitchFamily="34" charset="-122"/>
                <a:ea typeface="微软雅黑" panose="020B0503020204020204" pitchFamily="34" charset="-122"/>
              </a:rPr>
              <a:t>干扰信息，连接情况</a:t>
            </a:r>
            <a:endParaRPr lang="zh-CN" altLang="en-US" sz="1050" b="1" dirty="0">
              <a:solidFill>
                <a:schemeClr val="tx1"/>
              </a:solidFill>
              <a:latin typeface="微软雅黑" panose="020B0503020204020204" pitchFamily="34" charset="-122"/>
              <a:ea typeface="微软雅黑" panose="020B0503020204020204" pitchFamily="34" charset="-122"/>
            </a:endParaRPr>
          </a:p>
        </p:txBody>
      </p:sp>
      <p:cxnSp>
        <p:nvCxnSpPr>
          <p:cNvPr id="69" name="直接箭头连接符 68"/>
          <p:cNvCxnSpPr/>
          <p:nvPr/>
        </p:nvCxnSpPr>
        <p:spPr>
          <a:xfrm flipH="1" flipV="1">
            <a:off x="8697872" y="2635897"/>
            <a:ext cx="5538" cy="84785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V="1">
            <a:off x="9114904" y="2597275"/>
            <a:ext cx="7967" cy="2333884"/>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矩形: 圆角 77"/>
          <p:cNvSpPr/>
          <p:nvPr/>
        </p:nvSpPr>
        <p:spPr>
          <a:xfrm>
            <a:off x="9200643" y="2169021"/>
            <a:ext cx="778625" cy="435756"/>
          </a:xfrm>
          <a:prstGeom prst="roundRect">
            <a:avLst/>
          </a:prstGeom>
          <a:solidFill>
            <a:schemeClr val="accent1">
              <a:lumMod val="40000"/>
              <a:lumOff val="60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rPr>
              <a:t>发布功率控制</a:t>
            </a:r>
            <a:endParaRPr lang="zh-CN" altLang="en-US" sz="1100" b="1" dirty="0">
              <a:solidFill>
                <a:schemeClr val="tx1"/>
              </a:solidFill>
            </a:endParaRPr>
          </a:p>
        </p:txBody>
      </p:sp>
      <p:cxnSp>
        <p:nvCxnSpPr>
          <p:cNvPr id="81" name="直接箭头连接符 80"/>
          <p:cNvCxnSpPr/>
          <p:nvPr/>
        </p:nvCxnSpPr>
        <p:spPr>
          <a:xfrm>
            <a:off x="9364691" y="2604509"/>
            <a:ext cx="0" cy="5259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H="1">
            <a:off x="9464927" y="2620353"/>
            <a:ext cx="9486" cy="131127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a:off x="9589955" y="2604588"/>
            <a:ext cx="0" cy="2743314"/>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矩形: 圆角 89"/>
          <p:cNvSpPr/>
          <p:nvPr/>
        </p:nvSpPr>
        <p:spPr>
          <a:xfrm>
            <a:off x="9684974" y="3483753"/>
            <a:ext cx="778625" cy="435756"/>
          </a:xfrm>
          <a:prstGeom prst="roundRect">
            <a:avLst/>
          </a:prstGeom>
          <a:solidFill>
            <a:srgbClr val="C3A8D7"/>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发布功率控制</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cxnSp>
        <p:nvCxnSpPr>
          <p:cNvPr id="91" name="直接箭头连接符 90"/>
          <p:cNvCxnSpPr>
            <a:stCxn id="90" idx="2"/>
          </p:cNvCxnSpPr>
          <p:nvPr/>
        </p:nvCxnSpPr>
        <p:spPr>
          <a:xfrm>
            <a:off x="10074287" y="3919509"/>
            <a:ext cx="0" cy="67248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圆角 91"/>
          <p:cNvSpPr/>
          <p:nvPr/>
        </p:nvSpPr>
        <p:spPr>
          <a:xfrm>
            <a:off x="9764896" y="4931733"/>
            <a:ext cx="778625" cy="435756"/>
          </a:xfrm>
          <a:prstGeom prst="roundRect">
            <a:avLst/>
          </a:prstGeom>
          <a:solidFill>
            <a:schemeClr val="accent6">
              <a:lumMod val="60000"/>
              <a:lumOff val="40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发布功率控制</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cxnSp>
        <p:nvCxnSpPr>
          <p:cNvPr id="93" name="直接箭头连接符 92"/>
          <p:cNvCxnSpPr/>
          <p:nvPr/>
        </p:nvCxnSpPr>
        <p:spPr>
          <a:xfrm>
            <a:off x="10172538" y="5347902"/>
            <a:ext cx="0" cy="648285"/>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矩形: 圆角 96"/>
          <p:cNvSpPr/>
          <p:nvPr/>
        </p:nvSpPr>
        <p:spPr>
          <a:xfrm>
            <a:off x="10612067" y="2169492"/>
            <a:ext cx="778625" cy="435756"/>
          </a:xfrm>
          <a:prstGeom prst="roundRect">
            <a:avLst/>
          </a:prstGeom>
          <a:solidFill>
            <a:schemeClr val="accent4">
              <a:lumMod val="20000"/>
              <a:lumOff val="80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tx1"/>
                </a:solidFill>
              </a:rPr>
              <a:t>按着协商的功率发射</a:t>
            </a:r>
            <a:endParaRPr lang="zh-CN" altLang="en-US" sz="800" b="1" dirty="0">
              <a:solidFill>
                <a:schemeClr val="tx1"/>
              </a:solidFill>
            </a:endParaRPr>
          </a:p>
        </p:txBody>
      </p:sp>
      <p:sp>
        <p:nvSpPr>
          <p:cNvPr id="103" name="矩形: 圆角 102"/>
          <p:cNvSpPr/>
          <p:nvPr/>
        </p:nvSpPr>
        <p:spPr>
          <a:xfrm>
            <a:off x="10629000" y="2685962"/>
            <a:ext cx="778625" cy="435756"/>
          </a:xfrm>
          <a:prstGeom prst="roundRect">
            <a:avLst/>
          </a:prstGeom>
          <a:solidFill>
            <a:schemeClr val="accent4">
              <a:lumMod val="20000"/>
              <a:lumOff val="80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tx1"/>
                </a:solidFill>
              </a:rPr>
              <a:t>按着协商的功率发射</a:t>
            </a:r>
            <a:endParaRPr lang="zh-CN" altLang="en-US" sz="800" b="1" dirty="0">
              <a:solidFill>
                <a:schemeClr val="tx1"/>
              </a:solidFill>
            </a:endParaRPr>
          </a:p>
        </p:txBody>
      </p:sp>
      <p:sp>
        <p:nvSpPr>
          <p:cNvPr id="104" name="矩形: 圆角 103"/>
          <p:cNvSpPr/>
          <p:nvPr/>
        </p:nvSpPr>
        <p:spPr>
          <a:xfrm>
            <a:off x="10654398" y="3515697"/>
            <a:ext cx="778625" cy="435756"/>
          </a:xfrm>
          <a:prstGeom prst="roundRect">
            <a:avLst/>
          </a:prstGeom>
          <a:solidFill>
            <a:schemeClr val="accent4">
              <a:lumMod val="20000"/>
              <a:lumOff val="80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tx1"/>
                </a:solidFill>
              </a:rPr>
              <a:t>按着协商的功率发射</a:t>
            </a:r>
            <a:endParaRPr lang="zh-CN" altLang="en-US" sz="800" b="1" dirty="0">
              <a:solidFill>
                <a:schemeClr val="tx1"/>
              </a:solidFill>
            </a:endParaRPr>
          </a:p>
        </p:txBody>
      </p:sp>
      <p:sp>
        <p:nvSpPr>
          <p:cNvPr id="105" name="矩形: 圆角 104"/>
          <p:cNvSpPr/>
          <p:nvPr/>
        </p:nvSpPr>
        <p:spPr>
          <a:xfrm>
            <a:off x="10671333" y="4133762"/>
            <a:ext cx="778625" cy="435756"/>
          </a:xfrm>
          <a:prstGeom prst="roundRect">
            <a:avLst/>
          </a:prstGeom>
          <a:solidFill>
            <a:schemeClr val="accent4">
              <a:lumMod val="20000"/>
              <a:lumOff val="80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tx1"/>
                </a:solidFill>
              </a:rPr>
              <a:t>按着协商的功率发射</a:t>
            </a:r>
            <a:endParaRPr lang="zh-CN" altLang="en-US" sz="800" b="1" dirty="0">
              <a:solidFill>
                <a:schemeClr val="tx1"/>
              </a:solidFill>
            </a:endParaRPr>
          </a:p>
        </p:txBody>
      </p:sp>
      <p:sp>
        <p:nvSpPr>
          <p:cNvPr id="106" name="矩形: 圆角 105"/>
          <p:cNvSpPr/>
          <p:nvPr/>
        </p:nvSpPr>
        <p:spPr>
          <a:xfrm>
            <a:off x="10688263" y="4912699"/>
            <a:ext cx="778625" cy="435756"/>
          </a:xfrm>
          <a:prstGeom prst="roundRect">
            <a:avLst/>
          </a:prstGeom>
          <a:solidFill>
            <a:schemeClr val="accent4">
              <a:lumMod val="20000"/>
              <a:lumOff val="80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tx1"/>
                </a:solidFill>
              </a:rPr>
              <a:t>按着协商的功率发射</a:t>
            </a:r>
            <a:endParaRPr lang="zh-CN" altLang="en-US" sz="800" b="1" dirty="0">
              <a:solidFill>
                <a:schemeClr val="tx1"/>
              </a:solidFill>
            </a:endParaRPr>
          </a:p>
        </p:txBody>
      </p:sp>
      <p:sp>
        <p:nvSpPr>
          <p:cNvPr id="107" name="矩形: 圆角 106"/>
          <p:cNvSpPr/>
          <p:nvPr/>
        </p:nvSpPr>
        <p:spPr>
          <a:xfrm>
            <a:off x="10696730" y="5581572"/>
            <a:ext cx="778625" cy="435756"/>
          </a:xfrm>
          <a:prstGeom prst="roundRect">
            <a:avLst/>
          </a:prstGeom>
          <a:solidFill>
            <a:schemeClr val="accent4">
              <a:lumMod val="20000"/>
              <a:lumOff val="80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chemeClr val="tx1"/>
                </a:solidFill>
              </a:rPr>
              <a:t>按着协商的功率发射</a:t>
            </a:r>
            <a:endParaRPr lang="zh-CN" altLang="en-US" sz="800" b="1" dirty="0">
              <a:solidFill>
                <a:schemeClr val="tx1"/>
              </a:solidFill>
            </a:endParaRPr>
          </a:p>
        </p:txBody>
      </p:sp>
      <p:sp>
        <p:nvSpPr>
          <p:cNvPr id="126" name="文本框 125"/>
          <p:cNvSpPr txBox="1"/>
          <p:nvPr/>
        </p:nvSpPr>
        <p:spPr>
          <a:xfrm>
            <a:off x="2433054" y="2790732"/>
            <a:ext cx="687639" cy="230832"/>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申请加入</a:t>
            </a:r>
            <a:endParaRPr lang="zh-CN" altLang="en-US" sz="900" b="1" dirty="0">
              <a:latin typeface="微软雅黑" panose="020B0503020204020204" pitchFamily="34" charset="-122"/>
              <a:ea typeface="微软雅黑" panose="020B0503020204020204" pitchFamily="34" charset="-122"/>
            </a:endParaRPr>
          </a:p>
        </p:txBody>
      </p:sp>
      <p:sp>
        <p:nvSpPr>
          <p:cNvPr id="127" name="文本框 126"/>
          <p:cNvSpPr txBox="1"/>
          <p:nvPr/>
        </p:nvSpPr>
        <p:spPr>
          <a:xfrm>
            <a:off x="2976716" y="4199464"/>
            <a:ext cx="687639" cy="230832"/>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申请加入</a:t>
            </a:r>
            <a:endParaRPr lang="zh-CN" altLang="en-US" sz="900" b="1" dirty="0">
              <a:latin typeface="微软雅黑" panose="020B0503020204020204" pitchFamily="34" charset="-122"/>
              <a:ea typeface="微软雅黑" panose="020B0503020204020204" pitchFamily="34" charset="-122"/>
            </a:endParaRPr>
          </a:p>
        </p:txBody>
      </p:sp>
      <p:sp>
        <p:nvSpPr>
          <p:cNvPr id="128" name="文本框 127"/>
          <p:cNvSpPr txBox="1"/>
          <p:nvPr/>
        </p:nvSpPr>
        <p:spPr>
          <a:xfrm>
            <a:off x="2945248" y="5685976"/>
            <a:ext cx="687639" cy="230832"/>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申请加入</a:t>
            </a:r>
            <a:endParaRPr lang="zh-CN" altLang="en-US" sz="900" b="1" dirty="0">
              <a:latin typeface="微软雅黑" panose="020B0503020204020204" pitchFamily="34" charset="-122"/>
              <a:ea typeface="微软雅黑" panose="020B0503020204020204" pitchFamily="34" charset="-122"/>
            </a:endParaRPr>
          </a:p>
        </p:txBody>
      </p:sp>
      <p:sp>
        <p:nvSpPr>
          <p:cNvPr id="129" name="文本框 128"/>
          <p:cNvSpPr txBox="1"/>
          <p:nvPr/>
        </p:nvSpPr>
        <p:spPr>
          <a:xfrm>
            <a:off x="3590375" y="4752827"/>
            <a:ext cx="945288" cy="646331"/>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把自己内部</a:t>
            </a:r>
            <a:r>
              <a:rPr lang="en-US" altLang="zh-CN" sz="900" b="1" dirty="0">
                <a:latin typeface="微软雅黑" panose="020B0503020204020204" pitchFamily="34" charset="-122"/>
                <a:ea typeface="微软雅黑" panose="020B0503020204020204" pitchFamily="34" charset="-122"/>
              </a:rPr>
              <a:t>ESS</a:t>
            </a:r>
            <a:r>
              <a:rPr lang="zh-CN" altLang="en-US" sz="900" b="1" dirty="0">
                <a:latin typeface="微软雅黑" panose="020B0503020204020204" pitchFamily="34" charset="-122"/>
                <a:ea typeface="微软雅黑" panose="020B0503020204020204" pitchFamily="34" charset="-122"/>
              </a:rPr>
              <a:t>下所有协作</a:t>
            </a:r>
            <a:r>
              <a:rPr lang="en-US" altLang="zh-CN" sz="900" b="1" dirty="0">
                <a:latin typeface="微软雅黑" panose="020B0503020204020204" pitchFamily="34" charset="-122"/>
                <a:ea typeface="微软雅黑" panose="020B0503020204020204" pitchFamily="34" charset="-122"/>
              </a:rPr>
              <a:t>AP</a:t>
            </a:r>
            <a:r>
              <a:rPr lang="zh-CN" altLang="en-US" sz="900" b="1" dirty="0">
                <a:latin typeface="微软雅黑" panose="020B0503020204020204" pitchFamily="34" charset="-122"/>
                <a:ea typeface="微软雅黑" panose="020B0503020204020204" pitchFamily="34" charset="-122"/>
              </a:rPr>
              <a:t>信息告诉其他</a:t>
            </a:r>
            <a:r>
              <a:rPr lang="en-US" altLang="zh-CN" sz="900" b="1" dirty="0">
                <a:latin typeface="微软雅黑" panose="020B0503020204020204" pitchFamily="34" charset="-122"/>
                <a:ea typeface="微软雅黑" panose="020B0503020204020204" pitchFamily="34" charset="-122"/>
              </a:rPr>
              <a:t>ESS</a:t>
            </a:r>
            <a:r>
              <a:rPr lang="zh-CN" altLang="en-US" sz="900" b="1" dirty="0">
                <a:latin typeface="微软雅黑" panose="020B0503020204020204" pitchFamily="34" charset="-122"/>
                <a:ea typeface="微软雅黑" panose="020B0503020204020204" pitchFamily="34" charset="-122"/>
              </a:rPr>
              <a:t>的</a:t>
            </a:r>
            <a:r>
              <a:rPr lang="en-US" altLang="zh-CN" sz="900" b="1" dirty="0">
                <a:latin typeface="微软雅黑" panose="020B0503020204020204" pitchFamily="34" charset="-122"/>
                <a:ea typeface="微软雅黑" panose="020B0503020204020204" pitchFamily="34" charset="-122"/>
              </a:rPr>
              <a:t>AP</a:t>
            </a:r>
            <a:endParaRPr lang="zh-CN" altLang="en-US" sz="900" b="1" dirty="0">
              <a:latin typeface="微软雅黑" panose="020B0503020204020204" pitchFamily="34" charset="-122"/>
              <a:ea typeface="微软雅黑" panose="020B0503020204020204" pitchFamily="34" charset="-122"/>
            </a:endParaRPr>
          </a:p>
        </p:txBody>
      </p:sp>
      <p:sp>
        <p:nvSpPr>
          <p:cNvPr id="132" name="文本框 131"/>
          <p:cNvSpPr txBox="1"/>
          <p:nvPr/>
        </p:nvSpPr>
        <p:spPr>
          <a:xfrm>
            <a:off x="3626102" y="3292651"/>
            <a:ext cx="945288" cy="646331"/>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把自己内部</a:t>
            </a:r>
            <a:r>
              <a:rPr lang="en-US" altLang="zh-CN" sz="900" b="1" dirty="0">
                <a:latin typeface="微软雅黑" panose="020B0503020204020204" pitchFamily="34" charset="-122"/>
                <a:ea typeface="微软雅黑" panose="020B0503020204020204" pitchFamily="34" charset="-122"/>
              </a:rPr>
              <a:t>ESS</a:t>
            </a:r>
            <a:r>
              <a:rPr lang="zh-CN" altLang="en-US" sz="900" b="1" dirty="0">
                <a:latin typeface="微软雅黑" panose="020B0503020204020204" pitchFamily="34" charset="-122"/>
                <a:ea typeface="微软雅黑" panose="020B0503020204020204" pitchFamily="34" charset="-122"/>
              </a:rPr>
              <a:t>下所有协作</a:t>
            </a:r>
            <a:r>
              <a:rPr lang="en-US" altLang="zh-CN" sz="900" b="1" dirty="0">
                <a:latin typeface="微软雅黑" panose="020B0503020204020204" pitchFamily="34" charset="-122"/>
                <a:ea typeface="微软雅黑" panose="020B0503020204020204" pitchFamily="34" charset="-122"/>
              </a:rPr>
              <a:t>AP</a:t>
            </a:r>
            <a:r>
              <a:rPr lang="zh-CN" altLang="en-US" sz="900" b="1" dirty="0">
                <a:latin typeface="微软雅黑" panose="020B0503020204020204" pitchFamily="34" charset="-122"/>
                <a:ea typeface="微软雅黑" panose="020B0503020204020204" pitchFamily="34" charset="-122"/>
              </a:rPr>
              <a:t>信息告诉其他</a:t>
            </a:r>
            <a:r>
              <a:rPr lang="en-US" altLang="zh-CN" sz="900" b="1" dirty="0">
                <a:latin typeface="微软雅黑" panose="020B0503020204020204" pitchFamily="34" charset="-122"/>
                <a:ea typeface="微软雅黑" panose="020B0503020204020204" pitchFamily="34" charset="-122"/>
              </a:rPr>
              <a:t>ESS</a:t>
            </a:r>
            <a:r>
              <a:rPr lang="zh-CN" altLang="en-US" sz="900" b="1" dirty="0">
                <a:latin typeface="微软雅黑" panose="020B0503020204020204" pitchFamily="34" charset="-122"/>
                <a:ea typeface="微软雅黑" panose="020B0503020204020204" pitchFamily="34" charset="-122"/>
              </a:rPr>
              <a:t>的</a:t>
            </a:r>
            <a:r>
              <a:rPr lang="en-US" altLang="zh-CN" sz="900" b="1" dirty="0">
                <a:latin typeface="微软雅黑" panose="020B0503020204020204" pitchFamily="34" charset="-122"/>
                <a:ea typeface="微软雅黑" panose="020B0503020204020204" pitchFamily="34" charset="-122"/>
              </a:rPr>
              <a:t>AP</a:t>
            </a:r>
            <a:endParaRPr lang="zh-CN" altLang="en-US" sz="900" b="1" dirty="0">
              <a:latin typeface="微软雅黑" panose="020B0503020204020204" pitchFamily="34" charset="-122"/>
              <a:ea typeface="微软雅黑" panose="020B0503020204020204" pitchFamily="34" charset="-122"/>
            </a:endParaRPr>
          </a:p>
        </p:txBody>
      </p:sp>
      <p:sp>
        <p:nvSpPr>
          <p:cNvPr id="136" name="文本框 135"/>
          <p:cNvSpPr txBox="1"/>
          <p:nvPr/>
        </p:nvSpPr>
        <p:spPr>
          <a:xfrm>
            <a:off x="888598" y="2128271"/>
            <a:ext cx="967655" cy="338554"/>
          </a:xfrm>
          <a:prstGeom prst="rect">
            <a:avLst/>
          </a:prstGeom>
          <a:noFill/>
        </p:spPr>
        <p:txBody>
          <a:bodyPr wrap="square" rtlCol="0">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a:t>
            </a:r>
            <a:r>
              <a:rPr lang="en-US" altLang="zh-CN" sz="1600" b="1" dirty="0">
                <a:solidFill>
                  <a:srgbClr val="C00000"/>
                </a:solidFill>
                <a:latin typeface="微软雅黑" panose="020B0503020204020204" pitchFamily="34" charset="-122"/>
                <a:ea typeface="微软雅黑" panose="020B0503020204020204" pitchFamily="34" charset="-122"/>
              </a:rPr>
              <a:t>PAP</a:t>
            </a:r>
            <a:r>
              <a:rPr lang="zh-CN" altLang="en-US" sz="1600" dirty="0">
                <a:solidFill>
                  <a:srgbClr val="C00000"/>
                </a:solidFill>
                <a:latin typeface="微软雅黑" panose="020B0503020204020204" pitchFamily="34" charset="-122"/>
                <a:ea typeface="微软雅黑" panose="020B0503020204020204" pitchFamily="34" charset="-122"/>
              </a:rPr>
              <a:t>）</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140" name="矩形: 圆角 139"/>
          <p:cNvSpPr/>
          <p:nvPr/>
        </p:nvSpPr>
        <p:spPr>
          <a:xfrm>
            <a:off x="4774714" y="2238893"/>
            <a:ext cx="599699" cy="316525"/>
          </a:xfrm>
          <a:prstGeom prst="roundRect">
            <a:avLst/>
          </a:prstGeom>
          <a:solidFill>
            <a:schemeClr val="accent2">
              <a:lumMod val="75000"/>
              <a:alpha val="41961"/>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start</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cxnSp>
        <p:nvCxnSpPr>
          <p:cNvPr id="141" name="直接箭头连接符 140"/>
          <p:cNvCxnSpPr/>
          <p:nvPr/>
        </p:nvCxnSpPr>
        <p:spPr>
          <a:xfrm flipH="1">
            <a:off x="4939993" y="2582899"/>
            <a:ext cx="2" cy="136256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a:off x="5013736" y="2546226"/>
            <a:ext cx="0" cy="200350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stCxn id="140" idx="2"/>
          </p:cNvCxnSpPr>
          <p:nvPr/>
        </p:nvCxnSpPr>
        <p:spPr>
          <a:xfrm flipH="1">
            <a:off x="5072366" y="2555418"/>
            <a:ext cx="2198" cy="2807417"/>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5144608" y="2578113"/>
            <a:ext cx="27239" cy="3418073"/>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flipH="1">
            <a:off x="4874061" y="2588494"/>
            <a:ext cx="1" cy="5556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6" name="矩形: 圆角 155"/>
          <p:cNvSpPr/>
          <p:nvPr/>
        </p:nvSpPr>
        <p:spPr>
          <a:xfrm>
            <a:off x="5241839" y="4124523"/>
            <a:ext cx="681823" cy="429914"/>
          </a:xfrm>
          <a:prstGeom prst="roundRect">
            <a:avLst/>
          </a:prstGeom>
          <a:solidFill>
            <a:srgbClr val="7030A0">
              <a:alpha val="41961"/>
            </a:srgb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a:solidFill>
                  <a:schemeClr val="tx1"/>
                </a:solidFill>
                <a:latin typeface="微软雅黑" panose="020B0503020204020204" pitchFamily="34" charset="-122"/>
                <a:ea typeface="微软雅黑" panose="020B0503020204020204" pitchFamily="34" charset="-122"/>
              </a:rPr>
              <a:t>souding</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157" name="矩形: 圆角 156"/>
          <p:cNvSpPr/>
          <p:nvPr/>
        </p:nvSpPr>
        <p:spPr>
          <a:xfrm>
            <a:off x="5263233" y="5649984"/>
            <a:ext cx="645419" cy="356077"/>
          </a:xfrm>
          <a:prstGeom prst="roundRect">
            <a:avLst/>
          </a:prstGeom>
          <a:solidFill>
            <a:schemeClr val="accent6">
              <a:lumMod val="60000"/>
              <a:lumOff val="40000"/>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a:solidFill>
                  <a:schemeClr val="tx1"/>
                </a:solidFill>
                <a:latin typeface="微软雅黑" panose="020B0503020204020204" pitchFamily="34" charset="-122"/>
                <a:ea typeface="微软雅黑" panose="020B0503020204020204" pitchFamily="34" charset="-122"/>
              </a:rPr>
              <a:t>souding</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cxnSp>
        <p:nvCxnSpPr>
          <p:cNvPr id="164" name="直接箭头连接符 163"/>
          <p:cNvCxnSpPr/>
          <p:nvPr/>
        </p:nvCxnSpPr>
        <p:spPr>
          <a:xfrm flipV="1">
            <a:off x="5617135" y="2561442"/>
            <a:ext cx="23287" cy="2416667"/>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p:nvPr/>
        </p:nvCxnSpPr>
        <p:spPr>
          <a:xfrm flipH="1" flipV="1">
            <a:off x="5531839" y="2578113"/>
            <a:ext cx="22992" cy="154641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p:cNvCxnSpPr/>
          <p:nvPr/>
        </p:nvCxnSpPr>
        <p:spPr>
          <a:xfrm flipH="1" flipV="1">
            <a:off x="5443437" y="2550433"/>
            <a:ext cx="13549" cy="94624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p:cNvCxnSpPr/>
          <p:nvPr/>
        </p:nvCxnSpPr>
        <p:spPr>
          <a:xfrm flipV="1">
            <a:off x="5323669" y="2552180"/>
            <a:ext cx="16704" cy="173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1" name="矩形: 圆角 200"/>
          <p:cNvSpPr/>
          <p:nvPr/>
        </p:nvSpPr>
        <p:spPr>
          <a:xfrm>
            <a:off x="5223451" y="2705655"/>
            <a:ext cx="679534" cy="429914"/>
          </a:xfrm>
          <a:prstGeom prst="roundRect">
            <a:avLst/>
          </a:prstGeom>
          <a:solidFill>
            <a:schemeClr val="accent1">
              <a:lumMod val="40000"/>
              <a:lumOff val="60000"/>
              <a:alpha val="41961"/>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a:solidFill>
                  <a:schemeClr val="tx1"/>
                </a:solidFill>
                <a:latin typeface="微软雅黑" panose="020B0503020204020204" pitchFamily="34" charset="-122"/>
                <a:ea typeface="微软雅黑" panose="020B0503020204020204" pitchFamily="34" charset="-122"/>
              </a:rPr>
              <a:t>souding</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205" name="矩形: 圆角 204"/>
          <p:cNvSpPr/>
          <p:nvPr/>
        </p:nvSpPr>
        <p:spPr>
          <a:xfrm>
            <a:off x="5983991" y="2164543"/>
            <a:ext cx="792599" cy="396899"/>
          </a:xfrm>
          <a:prstGeom prst="roundRect">
            <a:avLst/>
          </a:prstGeom>
          <a:solidFill>
            <a:schemeClr val="accent2">
              <a:lumMod val="75000"/>
              <a:alpha val="41961"/>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通知连接信息</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cxnSp>
        <p:nvCxnSpPr>
          <p:cNvPr id="208" name="直接箭头连接符 207"/>
          <p:cNvCxnSpPr/>
          <p:nvPr/>
        </p:nvCxnSpPr>
        <p:spPr>
          <a:xfrm flipH="1">
            <a:off x="6074190" y="2560245"/>
            <a:ext cx="1" cy="5556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9" name="直接箭头连接符 208"/>
          <p:cNvCxnSpPr/>
          <p:nvPr/>
        </p:nvCxnSpPr>
        <p:spPr>
          <a:xfrm flipH="1">
            <a:off x="6133717" y="2582899"/>
            <a:ext cx="2" cy="136256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接箭头连接符 209"/>
          <p:cNvCxnSpPr/>
          <p:nvPr/>
        </p:nvCxnSpPr>
        <p:spPr>
          <a:xfrm>
            <a:off x="6234099" y="2546045"/>
            <a:ext cx="0" cy="200350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接箭头连接符 210"/>
          <p:cNvCxnSpPr/>
          <p:nvPr/>
        </p:nvCxnSpPr>
        <p:spPr>
          <a:xfrm flipH="1">
            <a:off x="6396787" y="2591657"/>
            <a:ext cx="12433" cy="3414404"/>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接箭头连接符 211"/>
          <p:cNvCxnSpPr/>
          <p:nvPr/>
        </p:nvCxnSpPr>
        <p:spPr>
          <a:xfrm flipH="1">
            <a:off x="6322039" y="2589635"/>
            <a:ext cx="2198" cy="2807417"/>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5" name="矩形: 圆角 214"/>
          <p:cNvSpPr/>
          <p:nvPr/>
        </p:nvSpPr>
        <p:spPr>
          <a:xfrm>
            <a:off x="6722235" y="2614857"/>
            <a:ext cx="1321015" cy="508242"/>
          </a:xfrm>
          <a:prstGeom prst="roundRect">
            <a:avLst/>
          </a:prstGeom>
          <a:solidFill>
            <a:schemeClr val="bg2">
              <a:lumMod val="25000"/>
              <a:alpha val="41961"/>
            </a:scheme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b="1" dirty="0">
                <a:solidFill>
                  <a:schemeClr val="bg1"/>
                </a:solidFill>
              </a:rPr>
              <a:t>802.11v</a:t>
            </a:r>
            <a:r>
              <a:rPr lang="zh-CN" altLang="en-US" sz="1100" b="1" dirty="0">
                <a:solidFill>
                  <a:schemeClr val="bg1"/>
                </a:solidFill>
              </a:rPr>
              <a:t>（</a:t>
            </a:r>
            <a:r>
              <a:rPr lang="en-US" altLang="zh-CN" sz="1100" b="1" dirty="0">
                <a:solidFill>
                  <a:schemeClr val="bg1"/>
                </a:solidFill>
              </a:rPr>
              <a:t>BSS Transition Management</a:t>
            </a:r>
            <a:r>
              <a:rPr lang="zh-CN" altLang="en-US" sz="1100" b="1" dirty="0">
                <a:solidFill>
                  <a:schemeClr val="bg1"/>
                </a:solidFill>
              </a:rPr>
              <a:t>）</a:t>
            </a:r>
            <a:endParaRPr lang="zh-CN" altLang="en-US" sz="1600" dirty="0"/>
          </a:p>
        </p:txBody>
      </p:sp>
      <p:sp>
        <p:nvSpPr>
          <p:cNvPr id="216" name="矩形: 圆角 215"/>
          <p:cNvSpPr/>
          <p:nvPr/>
        </p:nvSpPr>
        <p:spPr>
          <a:xfrm>
            <a:off x="8428870" y="4137684"/>
            <a:ext cx="771772" cy="435756"/>
          </a:xfrm>
          <a:prstGeom prst="roundRect">
            <a:avLst/>
          </a:prstGeom>
          <a:solidFill>
            <a:srgbClr val="7030A0">
              <a:alpha val="41961"/>
            </a:srgbClr>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tx1"/>
                </a:solidFill>
                <a:latin typeface="微软雅黑" panose="020B0503020204020204" pitchFamily="34" charset="-122"/>
                <a:ea typeface="微软雅黑" panose="020B0503020204020204" pitchFamily="34" charset="-122"/>
              </a:rPr>
              <a:t>干扰信息，连接情况</a:t>
            </a:r>
            <a:endParaRPr lang="zh-CN" altLang="en-US" sz="1050" b="1" dirty="0">
              <a:solidFill>
                <a:schemeClr val="tx1"/>
              </a:solidFill>
              <a:latin typeface="微软雅黑" panose="020B0503020204020204" pitchFamily="34" charset="-122"/>
              <a:ea typeface="微软雅黑" panose="020B0503020204020204" pitchFamily="34" charset="-122"/>
            </a:endParaRPr>
          </a:p>
        </p:txBody>
      </p:sp>
      <p:sp>
        <p:nvSpPr>
          <p:cNvPr id="217" name="矩形: 圆角 216"/>
          <p:cNvSpPr/>
          <p:nvPr/>
        </p:nvSpPr>
        <p:spPr>
          <a:xfrm>
            <a:off x="8428870" y="5577985"/>
            <a:ext cx="771772" cy="435756"/>
          </a:xfrm>
          <a:prstGeom prst="roundRect">
            <a:avLst/>
          </a:prstGeom>
          <a:solidFill>
            <a:srgbClr val="A9D18E"/>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tx1"/>
                </a:solidFill>
                <a:latin typeface="微软雅黑" panose="020B0503020204020204" pitchFamily="34" charset="-122"/>
                <a:ea typeface="微软雅黑" panose="020B0503020204020204" pitchFamily="34" charset="-122"/>
              </a:rPr>
              <a:t>干扰信息，连接情况</a:t>
            </a:r>
            <a:endParaRPr lang="zh-CN" altLang="en-US" sz="1050" b="1" dirty="0">
              <a:solidFill>
                <a:schemeClr val="tx1"/>
              </a:solidFill>
              <a:latin typeface="微软雅黑" panose="020B0503020204020204" pitchFamily="34" charset="-122"/>
              <a:ea typeface="微软雅黑" panose="020B0503020204020204" pitchFamily="34" charset="-122"/>
            </a:endParaRPr>
          </a:p>
        </p:txBody>
      </p:sp>
      <p:cxnSp>
        <p:nvCxnSpPr>
          <p:cNvPr id="218" name="直接箭头连接符 217"/>
          <p:cNvCxnSpPr/>
          <p:nvPr/>
        </p:nvCxnSpPr>
        <p:spPr>
          <a:xfrm flipV="1">
            <a:off x="8506808" y="5347045"/>
            <a:ext cx="1" cy="173032"/>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接箭头连接符 220"/>
          <p:cNvCxnSpPr/>
          <p:nvPr/>
        </p:nvCxnSpPr>
        <p:spPr>
          <a:xfrm flipV="1">
            <a:off x="8480760" y="3935698"/>
            <a:ext cx="1" cy="17303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endParaRPr lang="zh-CN" altLang="en-US" dirty="0"/>
          </a:p>
        </p:txBody>
      </p:sp>
      <p:grpSp>
        <p:nvGrpSpPr>
          <p:cNvPr id="2" name="组合 1"/>
          <p:cNvGrpSpPr/>
          <p:nvPr/>
        </p:nvGrpSpPr>
        <p:grpSpPr>
          <a:xfrm>
            <a:off x="2821534" y="2232512"/>
            <a:ext cx="7267688" cy="2002060"/>
            <a:chOff x="1989330" y="1359210"/>
            <a:chExt cx="7612964" cy="2002060"/>
          </a:xfrm>
        </p:grpSpPr>
        <p:grpSp>
          <p:nvGrpSpPr>
            <p:cNvPr id="21" name="组合 20"/>
            <p:cNvGrpSpPr/>
            <p:nvPr/>
          </p:nvGrpSpPr>
          <p:grpSpPr>
            <a:xfrm>
              <a:off x="1989330" y="1359210"/>
              <a:ext cx="7612964" cy="1994014"/>
              <a:chOff x="-2765213" y="2403971"/>
              <a:chExt cx="4407743" cy="1994014"/>
            </a:xfrm>
          </p:grpSpPr>
          <p:grpSp>
            <p:nvGrpSpPr>
              <p:cNvPr id="22" name="组合 21"/>
              <p:cNvGrpSpPr/>
              <p:nvPr/>
            </p:nvGrpSpPr>
            <p:grpSpPr>
              <a:xfrm>
                <a:off x="-2765213" y="2403971"/>
                <a:ext cx="4407743" cy="553998"/>
                <a:chOff x="-2765213" y="2403971"/>
                <a:chExt cx="4407743" cy="553998"/>
              </a:xfrm>
            </p:grpSpPr>
            <p:sp>
              <p:nvSpPr>
                <p:cNvPr id="35" name="菱形 34"/>
                <p:cNvSpPr/>
                <p:nvPr/>
              </p:nvSpPr>
              <p:spPr>
                <a:xfrm>
                  <a:off x="-2765213" y="2423583"/>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文本框 35"/>
                <p:cNvSpPr txBox="1"/>
                <p:nvPr/>
              </p:nvSpPr>
              <p:spPr>
                <a:xfrm>
                  <a:off x="-2057403" y="2403971"/>
                  <a:ext cx="3699933"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rPr>
                    <a:t>研究背景以及目标</a:t>
                  </a:r>
                  <a:endParaRPr kumimoji="0" lang="zh-CN" altLang="en-US" sz="30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p:cNvGrpSpPr/>
              <p:nvPr/>
            </p:nvGrpSpPr>
            <p:grpSpPr>
              <a:xfrm>
                <a:off x="-2765213" y="3127859"/>
                <a:ext cx="4407743" cy="553998"/>
                <a:chOff x="-2765213" y="3047425"/>
                <a:chExt cx="4407743" cy="553998"/>
              </a:xfrm>
            </p:grpSpPr>
            <p:sp>
              <p:nvSpPr>
                <p:cNvPr id="33" name="菱形 32"/>
                <p:cNvSpPr/>
                <p:nvPr/>
              </p:nvSpPr>
              <p:spPr>
                <a:xfrm>
                  <a:off x="-2765213" y="3067037"/>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p:cNvSpPr txBox="1"/>
                <p:nvPr/>
              </p:nvSpPr>
              <p:spPr>
                <a:xfrm>
                  <a:off x="-2057403" y="3047425"/>
                  <a:ext cx="3699933"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rPr>
                    <a:t>研究内容</a:t>
                  </a:r>
                  <a:endParaRPr kumimoji="0" lang="zh-CN" altLang="en-US" sz="3000" b="1" i="0" u="none" strike="noStrike" kern="1200" cap="none" spc="0" normalizeH="0" baseline="0" noProof="0" dirty="0">
                    <a:ln>
                      <a:noFill/>
                    </a:ln>
                    <a:solidFill>
                      <a:srgbClr val="203864"/>
                    </a:solidFill>
                    <a:effectLst/>
                    <a:uLnTx/>
                    <a:uFillTx/>
                    <a:latin typeface="微软雅黑" panose="020B0503020204020204" pitchFamily="34" charset="-122"/>
                    <a:ea typeface="微软雅黑" panose="020B0503020204020204" pitchFamily="34" charset="-122"/>
                    <a:cs typeface="+mn-cs"/>
                  </a:endParaRPr>
                </a:p>
              </p:txBody>
            </p:sp>
          </p:grpSp>
          <p:sp>
            <p:nvSpPr>
              <p:cNvPr id="29" name="菱形 28"/>
              <p:cNvSpPr/>
              <p:nvPr/>
            </p:nvSpPr>
            <p:spPr>
              <a:xfrm>
                <a:off x="-2765213" y="388321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4" name="文本框 23"/>
            <p:cNvSpPr txBox="1"/>
            <p:nvPr/>
          </p:nvSpPr>
          <p:spPr>
            <a:xfrm>
              <a:off x="3230684" y="2807272"/>
              <a:ext cx="3098197"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下一步工作计划</a:t>
              </a:r>
              <a:endParaRPr kumimoji="0" lang="zh-CN" altLang="en-US" sz="3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3" name="灯片编号占位符 2"/>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79" y="203200"/>
            <a:ext cx="7318141"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2</a:t>
            </a:r>
            <a:endParaRPr lang="zh-CN" altLang="en-US" dirty="0"/>
          </a:p>
        </p:txBody>
      </p:sp>
      <p:sp>
        <p:nvSpPr>
          <p:cNvPr id="7" name="标题 15"/>
          <p:cNvSpPr txBox="1"/>
          <p:nvPr/>
        </p:nvSpPr>
        <p:spPr>
          <a:xfrm>
            <a:off x="11452" y="962096"/>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基于知识驱动的强化学习方法的</a:t>
            </a:r>
            <a:r>
              <a:rPr lang="en-US" altLang="zh-CN" sz="2800" b="1" dirty="0">
                <a:solidFill>
                  <a:srgbClr val="203864"/>
                </a:solidFill>
                <a:latin typeface="微软雅黑" panose="020B0503020204020204" pitchFamily="34" charset="-122"/>
                <a:ea typeface="微软雅黑" panose="020B0503020204020204" pitchFamily="34" charset="-122"/>
              </a:rPr>
              <a:t>Cr-TWT</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86070" y="1447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3" name="Rectangle 2"/>
          <p:cNvSpPr>
            <a:spLocks noChangeArrowheads="1"/>
          </p:cNvSpPr>
          <p:nvPr/>
        </p:nvSpPr>
        <p:spPr bwMode="auto">
          <a:xfrm>
            <a:off x="263892" y="1678285"/>
            <a:ext cx="1691133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5121" name="图片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5572" y="2328733"/>
            <a:ext cx="5262691" cy="4217618"/>
          </a:xfrm>
          <a:prstGeom prst="rect">
            <a:avLst/>
          </a:prstGeom>
          <a:noFill/>
          <a:extLst>
            <a:ext uri="{909E8E84-426E-40DD-AFC4-6F175D3DCCD1}">
              <a14:hiddenFill xmlns:a14="http://schemas.microsoft.com/office/drawing/2010/main">
                <a:solidFill>
                  <a:srgbClr val="FFFFFF"/>
                </a:solidFill>
              </a14:hiddenFill>
            </a:ext>
          </a:extLst>
        </p:spPr>
      </p:pic>
      <p:pic>
        <p:nvPicPr>
          <p:cNvPr id="5123" name="图片 8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85947" y="2227137"/>
            <a:ext cx="6323635" cy="463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183811" y="1555430"/>
            <a:ext cx="11824378" cy="458908"/>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场景建模：</a:t>
            </a:r>
            <a:r>
              <a:rPr lang="zh-CN" altLang="en-US" sz="1600" dirty="0"/>
              <a:t>在</a:t>
            </a:r>
            <a:r>
              <a:rPr lang="en-US" altLang="zh-CN" sz="1600" b="1" dirty="0">
                <a:latin typeface="Times New Roman" panose="02020603050405020304" pitchFamily="18" charset="0"/>
                <a:cs typeface="Times New Roman" panose="02020603050405020304" pitchFamily="18" charset="0"/>
              </a:rPr>
              <a:t>OBSS</a:t>
            </a:r>
            <a:r>
              <a:rPr lang="zh-CN" altLang="en-US" sz="1600" b="1" dirty="0"/>
              <a:t>场景下</a:t>
            </a:r>
            <a:r>
              <a:rPr lang="zh-CN" altLang="en-US" sz="1600" dirty="0"/>
              <a:t>，优化</a:t>
            </a:r>
            <a:r>
              <a:rPr lang="zh-CN" altLang="en-US" sz="1600" b="1" dirty="0"/>
              <a:t>多</a:t>
            </a:r>
            <a:r>
              <a:rPr lang="en-US" altLang="zh-CN" sz="1600" b="1" dirty="0"/>
              <a:t>AP</a:t>
            </a:r>
            <a:r>
              <a:rPr lang="zh-CN" altLang="en-US" sz="1600" b="1" dirty="0"/>
              <a:t>环境</a:t>
            </a:r>
            <a:r>
              <a:rPr lang="zh-CN" altLang="en-US" sz="1600" dirty="0"/>
              <a:t>下的</a:t>
            </a:r>
            <a:r>
              <a:rPr lang="zh-CN" altLang="en-US" sz="1600" b="1" dirty="0"/>
              <a:t>上行</a:t>
            </a:r>
            <a:r>
              <a:rPr lang="zh-CN" altLang="en-US" sz="1600" dirty="0"/>
              <a:t>传输，通过</a:t>
            </a:r>
            <a:r>
              <a:rPr lang="zh-CN" altLang="en-US" sz="1600" b="1" dirty="0"/>
              <a:t>动态调整</a:t>
            </a:r>
            <a:r>
              <a:rPr lang="en-US" altLang="zh-CN" sz="1600" b="1" dirty="0">
                <a:latin typeface="Times New Roman" panose="02020603050405020304" pitchFamily="18" charset="0"/>
                <a:cs typeface="Times New Roman" panose="02020603050405020304" pitchFamily="18" charset="0"/>
              </a:rPr>
              <a:t>TWT</a:t>
            </a:r>
            <a:r>
              <a:rPr lang="zh-CN" altLang="en-US" sz="1600" dirty="0"/>
              <a:t>来最大化最小用户的平均速率</a:t>
            </a:r>
            <a:endParaRPr lang="zh-CN" altLang="en-US" dirty="0"/>
          </a:p>
        </p:txBody>
      </p:sp>
      <p:sp>
        <p:nvSpPr>
          <p:cNvPr id="4" name="灯片编号占位符 3"/>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6642100" cy="730249"/>
          </a:xfrm>
        </p:spPr>
        <p:txBody>
          <a:bodyPr/>
          <a:lstStyle/>
          <a:p>
            <a:r>
              <a:rPr lang="zh-CN" altLang="en-US" dirty="0"/>
              <a:t>选题意义与研究目标</a:t>
            </a:r>
            <a:endParaRPr lang="zh-CN" altLang="en-US" dirty="0"/>
          </a:p>
        </p:txBody>
      </p:sp>
      <p:sp>
        <p:nvSpPr>
          <p:cNvPr id="33" name="标题 15"/>
          <p:cNvSpPr txBox="1"/>
          <p:nvPr/>
        </p:nvSpPr>
        <p:spPr>
          <a:xfrm>
            <a:off x="647064" y="918845"/>
            <a:ext cx="4709940" cy="4718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203864"/>
              </a:buClr>
              <a:buFont typeface="Wingdings" panose="05000000000000000000" pitchFamily="2" charset="2"/>
              <a:buChar char="u"/>
            </a:pPr>
            <a:r>
              <a:rPr lang="zh-CN" altLang="en-US" sz="2800" b="1" dirty="0">
                <a:solidFill>
                  <a:srgbClr val="203864"/>
                </a:solidFill>
                <a:latin typeface="微软雅黑" panose="020B0503020204020204" pitchFamily="34" charset="-122"/>
                <a:ea typeface="微软雅黑" panose="020B0503020204020204" pitchFamily="34" charset="-122"/>
              </a:rPr>
              <a:t>多</a:t>
            </a:r>
            <a:r>
              <a:rPr lang="en-US" altLang="zh-CN" sz="2800" b="1" dirty="0">
                <a:solidFill>
                  <a:srgbClr val="203864"/>
                </a:solidFill>
                <a:latin typeface="微软雅黑" panose="020B0503020204020204" pitchFamily="34" charset="-122"/>
                <a:ea typeface="微软雅黑" panose="020B0503020204020204" pitchFamily="34" charset="-122"/>
              </a:rPr>
              <a:t>AP</a:t>
            </a:r>
            <a:r>
              <a:rPr lang="zh-CN" altLang="en-US" sz="2800" b="1" dirty="0">
                <a:solidFill>
                  <a:srgbClr val="203864"/>
                </a:solidFill>
                <a:latin typeface="微软雅黑" panose="020B0503020204020204" pitchFamily="34" charset="-122"/>
                <a:ea typeface="微软雅黑" panose="020B0503020204020204" pitchFamily="34" charset="-122"/>
              </a:rPr>
              <a:t>技术发展的必要性</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1152700" y="1390263"/>
            <a:ext cx="363496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9" name="矩形: 圆角 8"/>
          <p:cNvSpPr/>
          <p:nvPr/>
        </p:nvSpPr>
        <p:spPr>
          <a:xfrm>
            <a:off x="170707" y="2097659"/>
            <a:ext cx="2505863" cy="1814973"/>
          </a:xfrm>
          <a:prstGeom prst="roundRect">
            <a:avLst/>
          </a:prstGeom>
          <a:noFill/>
          <a:ln w="38100">
            <a:solidFill>
              <a:srgbClr val="2038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3500"/>
              </a:lnSpc>
            </a:pPr>
            <a:r>
              <a:rPr lang="en-US" altLang="zh-CN" sz="2000" b="1" dirty="0">
                <a:solidFill>
                  <a:schemeClr val="tx1"/>
                </a:solidFill>
                <a:latin typeface="微软雅黑" panose="020B0503020204020204" pitchFamily="34" charset="-122"/>
                <a:ea typeface="微软雅黑" panose="020B0503020204020204" pitchFamily="34" charset="-122"/>
              </a:rPr>
              <a:t>Wi-Fi</a:t>
            </a:r>
            <a:r>
              <a:rPr lang="zh-CN" altLang="en-US" sz="2000" b="1" dirty="0">
                <a:solidFill>
                  <a:schemeClr val="tx1"/>
                </a:solidFill>
                <a:latin typeface="微软雅黑" panose="020B0503020204020204" pitchFamily="34" charset="-122"/>
                <a:ea typeface="微软雅黑" panose="020B0503020204020204" pitchFamily="34" charset="-122"/>
              </a:rPr>
              <a:t>的每一代演进规格看似复杂，但其实主要有三个重点：</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690" y="4131456"/>
            <a:ext cx="2968417" cy="1734257"/>
          </a:xfrm>
          <a:prstGeom prst="rect">
            <a:avLst/>
          </a:prstGeom>
          <a:noFill/>
        </p:spPr>
        <p:txBody>
          <a:bodyPr wrap="square" rtlCol="0">
            <a:spAutoFit/>
          </a:bodyPr>
          <a:lstStyle/>
          <a:p>
            <a:pPr marL="285750" indent="-285750" hangingPunct="0">
              <a:lnSpc>
                <a:spcPts val="4500"/>
              </a:lnSpc>
              <a:buClr>
                <a:srgbClr val="203864"/>
              </a:buClr>
              <a:buFont typeface="Wingdings" panose="05000000000000000000" pitchFamily="2" charset="2"/>
              <a:buChar char="Ø"/>
            </a:pPr>
            <a:r>
              <a:rPr lang="zh-CN" altLang="en-US" b="1" spc="100" dirty="0">
                <a:solidFill>
                  <a:srgbClr val="203864"/>
                </a:solidFill>
                <a:latin typeface="微软雅黑" panose="020B0503020204020204" pitchFamily="34" charset="-122"/>
                <a:ea typeface="微软雅黑" panose="020B0503020204020204" pitchFamily="34" charset="-122"/>
              </a:rPr>
              <a:t>数据传输速率显著提升</a:t>
            </a:r>
            <a:endParaRPr lang="en-US" altLang="zh-CN" b="1" spc="100" dirty="0">
              <a:solidFill>
                <a:srgbClr val="203864"/>
              </a:solidFill>
              <a:latin typeface="微软雅黑" panose="020B0503020204020204" pitchFamily="34" charset="-122"/>
              <a:ea typeface="微软雅黑" panose="020B0503020204020204" pitchFamily="34" charset="-122"/>
            </a:endParaRPr>
          </a:p>
          <a:p>
            <a:pPr marL="285750" indent="-285750" hangingPunct="0">
              <a:lnSpc>
                <a:spcPts val="4500"/>
              </a:lnSpc>
              <a:buClr>
                <a:srgbClr val="203864"/>
              </a:buClr>
              <a:buFont typeface="Wingdings" panose="05000000000000000000" pitchFamily="2" charset="2"/>
              <a:buChar char="Ø"/>
            </a:pPr>
            <a:r>
              <a:rPr lang="zh-CN" altLang="en-US" b="1" spc="100" dirty="0">
                <a:solidFill>
                  <a:srgbClr val="203864"/>
                </a:solidFill>
                <a:latin typeface="微软雅黑" panose="020B0503020204020204" pitchFamily="34" charset="-122"/>
                <a:ea typeface="微软雅黑" panose="020B0503020204020204" pitchFamily="34" charset="-122"/>
              </a:rPr>
              <a:t>时延需求更加严格</a:t>
            </a:r>
            <a:endParaRPr lang="en-US" altLang="zh-CN" b="1" spc="100" dirty="0">
              <a:solidFill>
                <a:srgbClr val="203864"/>
              </a:solidFill>
              <a:latin typeface="微软雅黑" panose="020B0503020204020204" pitchFamily="34" charset="-122"/>
              <a:ea typeface="微软雅黑" panose="020B0503020204020204" pitchFamily="34" charset="-122"/>
            </a:endParaRPr>
          </a:p>
          <a:p>
            <a:pPr marL="285750" indent="-285750" hangingPunct="0">
              <a:lnSpc>
                <a:spcPts val="4500"/>
              </a:lnSpc>
              <a:buClr>
                <a:srgbClr val="203864"/>
              </a:buClr>
              <a:buFont typeface="Wingdings" panose="05000000000000000000" pitchFamily="2" charset="2"/>
              <a:buChar char="Ø"/>
            </a:pPr>
            <a:r>
              <a:rPr lang="zh-CN" altLang="en-US" b="1" spc="100" dirty="0">
                <a:solidFill>
                  <a:srgbClr val="203864"/>
                </a:solidFill>
                <a:latin typeface="微软雅黑" panose="020B0503020204020204" pitchFamily="34" charset="-122"/>
                <a:ea typeface="微软雅黑" panose="020B0503020204020204" pitchFamily="34" charset="-122"/>
              </a:rPr>
              <a:t>可靠性要求越来越高</a:t>
            </a:r>
            <a:endParaRPr lang="en-US" altLang="zh-CN" sz="2000" b="1" spc="100" dirty="0">
              <a:solidFill>
                <a:srgbClr val="203864"/>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083518" y="5102624"/>
            <a:ext cx="2113130" cy="478710"/>
          </a:xfrm>
          <a:prstGeom prst="rect">
            <a:avLst/>
          </a:prstGeom>
          <a:noFill/>
        </p:spPr>
        <p:txBody>
          <a:bodyPr wrap="square" rtlCol="0">
            <a:spAutoFit/>
          </a:bodyPr>
          <a:lstStyle/>
          <a:p>
            <a:pPr marL="285750" indent="-285750" hangingPunct="0">
              <a:lnSpc>
                <a:spcPts val="3800"/>
              </a:lnSpc>
              <a:buFont typeface="Wingdings" panose="05000000000000000000" pitchFamily="2" charset="2"/>
              <a:buChar char="Ø"/>
            </a:pPr>
            <a:r>
              <a:rPr lang="en-US" altLang="zh-CN" sz="1600" b="1" spc="100" dirty="0">
                <a:latin typeface="微软雅黑" panose="020B0503020204020204" pitchFamily="34" charset="-122"/>
                <a:ea typeface="微软雅黑" panose="020B0503020204020204" pitchFamily="34" charset="-122"/>
              </a:rPr>
              <a:t>Wi-Fi6</a:t>
            </a:r>
            <a:r>
              <a:rPr lang="zh-CN" altLang="en-US" sz="1600" b="1" spc="100" dirty="0">
                <a:latin typeface="微软雅黑" panose="020B0503020204020204" pitchFamily="34" charset="-122"/>
                <a:ea typeface="微软雅黑" panose="020B0503020204020204" pitchFamily="34" charset="-122"/>
              </a:rPr>
              <a:t>标准演进</a:t>
            </a:r>
            <a:endParaRPr lang="zh-CN" altLang="en-US" sz="1600" b="1" spc="1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6074105" y="5533333"/>
            <a:ext cx="2089942" cy="478710"/>
          </a:xfrm>
          <a:prstGeom prst="rect">
            <a:avLst/>
          </a:prstGeom>
          <a:noFill/>
        </p:spPr>
        <p:txBody>
          <a:bodyPr wrap="square" rtlCol="0">
            <a:spAutoFit/>
          </a:bodyPr>
          <a:lstStyle/>
          <a:p>
            <a:pPr marL="285750" indent="-285750" hangingPunct="0">
              <a:lnSpc>
                <a:spcPts val="3800"/>
              </a:lnSpc>
              <a:buFont typeface="Wingdings" panose="05000000000000000000" pitchFamily="2" charset="2"/>
              <a:buChar char="Ø"/>
            </a:pPr>
            <a:r>
              <a:rPr lang="en-US" altLang="zh-CN" sz="1600" b="1" spc="100" dirty="0">
                <a:latin typeface="微软雅黑" panose="020B0503020204020204" pitchFamily="34" charset="-122"/>
                <a:ea typeface="微软雅黑" panose="020B0503020204020204" pitchFamily="34" charset="-122"/>
              </a:rPr>
              <a:t>Wi-Fi7</a:t>
            </a:r>
            <a:r>
              <a:rPr lang="zh-CN" altLang="en-US" sz="1600" b="1" spc="100" dirty="0">
                <a:latin typeface="微软雅黑" panose="020B0503020204020204" pitchFamily="34" charset="-122"/>
                <a:ea typeface="微软雅黑" panose="020B0503020204020204" pitchFamily="34" charset="-122"/>
              </a:rPr>
              <a:t>标准演进</a:t>
            </a:r>
            <a:endParaRPr lang="zh-CN" altLang="en-US" sz="1600" b="1" spc="100" dirty="0">
              <a:latin typeface="微软雅黑" panose="020B0503020204020204" pitchFamily="34" charset="-122"/>
              <a:ea typeface="微软雅黑" panose="020B0503020204020204" pitchFamily="34" charset="-122"/>
            </a:endParaRPr>
          </a:p>
        </p:txBody>
      </p:sp>
      <p:cxnSp>
        <p:nvCxnSpPr>
          <p:cNvPr id="14" name="直接箭头连接符 13"/>
          <p:cNvCxnSpPr/>
          <p:nvPr/>
        </p:nvCxnSpPr>
        <p:spPr>
          <a:xfrm>
            <a:off x="8099300" y="5455695"/>
            <a:ext cx="423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091570" y="5878742"/>
            <a:ext cx="4311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8500925" y="5108139"/>
            <a:ext cx="3532458" cy="478710"/>
          </a:xfrm>
          <a:prstGeom prst="rect">
            <a:avLst/>
          </a:prstGeom>
          <a:noFill/>
        </p:spPr>
        <p:txBody>
          <a:bodyPr wrap="square" rtlCol="0">
            <a:spAutoFit/>
          </a:bodyPr>
          <a:lstStyle/>
          <a:p>
            <a:pPr hangingPunct="0">
              <a:lnSpc>
                <a:spcPts val="3800"/>
              </a:lnSpc>
            </a:pPr>
            <a:r>
              <a:rPr lang="zh-CN" altLang="en-US" sz="1600" b="1" spc="100" dirty="0">
                <a:latin typeface="微软雅黑" panose="020B0503020204020204" pitchFamily="34" charset="-122"/>
                <a:ea typeface="微软雅黑" panose="020B0503020204020204" pitchFamily="34" charset="-122"/>
              </a:rPr>
              <a:t>高密度连接下的</a:t>
            </a:r>
            <a:r>
              <a:rPr lang="en-US" altLang="zh-CN" sz="1600" b="1" spc="100" dirty="0">
                <a:latin typeface="微软雅黑" panose="020B0503020204020204" pitchFamily="34" charset="-122"/>
                <a:ea typeface="微软雅黑" panose="020B0503020204020204" pitchFamily="34" charset="-122"/>
              </a:rPr>
              <a:t>Wi-Fi</a:t>
            </a:r>
            <a:r>
              <a:rPr lang="zh-CN" altLang="en-US" sz="1600" b="1" spc="100" dirty="0">
                <a:latin typeface="微软雅黑" panose="020B0503020204020204" pitchFamily="34" charset="-122"/>
                <a:ea typeface="微软雅黑" panose="020B0503020204020204" pitchFamily="34" charset="-122"/>
              </a:rPr>
              <a:t>性能提升</a:t>
            </a:r>
            <a:endParaRPr lang="zh-CN" altLang="en-US" sz="1600" b="1" spc="1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8500925" y="5561936"/>
            <a:ext cx="3303285" cy="478710"/>
          </a:xfrm>
          <a:prstGeom prst="rect">
            <a:avLst/>
          </a:prstGeom>
          <a:noFill/>
        </p:spPr>
        <p:txBody>
          <a:bodyPr wrap="square" rtlCol="0">
            <a:spAutoFit/>
          </a:bodyPr>
          <a:lstStyle/>
          <a:p>
            <a:pPr hangingPunct="0">
              <a:lnSpc>
                <a:spcPts val="3800"/>
              </a:lnSpc>
            </a:pPr>
            <a:r>
              <a:rPr lang="zh-CN" altLang="en-US" sz="1600" b="1" spc="100" dirty="0">
                <a:latin typeface="微软雅黑" panose="020B0503020204020204" pitchFamily="34" charset="-122"/>
                <a:ea typeface="微软雅黑" panose="020B0503020204020204" pitchFamily="34" charset="-122"/>
              </a:rPr>
              <a:t>超高速率、超高并发、超低时延</a:t>
            </a:r>
            <a:endParaRPr lang="zh-CN" altLang="en-US" sz="1600" b="1" spc="100" dirty="0">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2832229" y="2106582"/>
            <a:ext cx="0" cy="4347172"/>
          </a:xfrm>
          <a:prstGeom prst="line">
            <a:avLst/>
          </a:prstGeom>
          <a:ln w="38100">
            <a:solidFill>
              <a:srgbClr val="203864"/>
            </a:solidFill>
            <a:prstDash val="dash"/>
          </a:ln>
        </p:spPr>
        <p:style>
          <a:lnRef idx="1">
            <a:schemeClr val="accent1"/>
          </a:lnRef>
          <a:fillRef idx="0">
            <a:schemeClr val="accent1"/>
          </a:fillRef>
          <a:effectRef idx="0">
            <a:schemeClr val="accent1"/>
          </a:effectRef>
          <a:fontRef idx="minor">
            <a:schemeClr val="tx1"/>
          </a:fontRef>
        </p:style>
      </p:cxnSp>
      <p:sp>
        <p:nvSpPr>
          <p:cNvPr id="20" name="箭头: 右 19"/>
          <p:cNvSpPr/>
          <p:nvPr/>
        </p:nvSpPr>
        <p:spPr>
          <a:xfrm>
            <a:off x="6367337" y="4094736"/>
            <a:ext cx="5508568" cy="308957"/>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7127398" y="4453398"/>
            <a:ext cx="534742" cy="449233"/>
            <a:chOff x="6044756" y="1960564"/>
            <a:chExt cx="571652" cy="530904"/>
          </a:xfrm>
        </p:grpSpPr>
        <p:pic>
          <p:nvPicPr>
            <p:cNvPr id="23" name="图形 2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400000">
              <a:off x="6044756" y="1960564"/>
              <a:ext cx="530904" cy="530904"/>
            </a:xfrm>
            <a:prstGeom prst="rect">
              <a:avLst/>
            </a:prstGeom>
          </p:spPr>
        </p:pic>
        <p:sp>
          <p:nvSpPr>
            <p:cNvPr id="24" name="流程图: 接点 23"/>
            <p:cNvSpPr/>
            <p:nvPr/>
          </p:nvSpPr>
          <p:spPr>
            <a:xfrm>
              <a:off x="6226944" y="1960564"/>
              <a:ext cx="389464" cy="36512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grpSp>
      <p:grpSp>
        <p:nvGrpSpPr>
          <p:cNvPr id="25" name="组合 24"/>
          <p:cNvGrpSpPr/>
          <p:nvPr/>
        </p:nvGrpSpPr>
        <p:grpSpPr>
          <a:xfrm>
            <a:off x="8578735" y="4465979"/>
            <a:ext cx="534742" cy="449233"/>
            <a:chOff x="6044756" y="1960564"/>
            <a:chExt cx="571652" cy="530904"/>
          </a:xfrm>
        </p:grpSpPr>
        <p:pic>
          <p:nvPicPr>
            <p:cNvPr id="26" name="图形 2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5400000">
              <a:off x="6044756" y="1960564"/>
              <a:ext cx="530904" cy="530904"/>
            </a:xfrm>
            <a:prstGeom prst="rect">
              <a:avLst/>
            </a:prstGeom>
          </p:spPr>
        </p:pic>
        <p:sp>
          <p:nvSpPr>
            <p:cNvPr id="27" name="流程图: 接点 26"/>
            <p:cNvSpPr/>
            <p:nvPr/>
          </p:nvSpPr>
          <p:spPr>
            <a:xfrm>
              <a:off x="6226944" y="1960564"/>
              <a:ext cx="389464" cy="365125"/>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grpSp>
      <p:sp>
        <p:nvSpPr>
          <p:cNvPr id="28" name="文本框 27"/>
          <p:cNvSpPr txBox="1"/>
          <p:nvPr/>
        </p:nvSpPr>
        <p:spPr>
          <a:xfrm>
            <a:off x="8425977" y="3753070"/>
            <a:ext cx="1010682" cy="453457"/>
          </a:xfrm>
          <a:prstGeom prst="rect">
            <a:avLst/>
          </a:prstGeom>
          <a:noFill/>
        </p:spPr>
        <p:txBody>
          <a:bodyPr wrap="square" rtlCol="0">
            <a:spAutoFit/>
          </a:bodyPr>
          <a:lstStyle/>
          <a:p>
            <a:pPr algn="just" hangingPunct="0">
              <a:lnSpc>
                <a:spcPct val="130000"/>
              </a:lnSpc>
            </a:pPr>
            <a:r>
              <a:rPr lang="en-US" altLang="zh-CN" sz="2000" b="1" spc="100" dirty="0">
                <a:solidFill>
                  <a:srgbClr val="203864"/>
                </a:solidFill>
                <a:latin typeface="微软雅黑" panose="020B0503020204020204" pitchFamily="34" charset="-122"/>
                <a:ea typeface="微软雅黑" panose="020B0503020204020204" pitchFamily="34" charset="-122"/>
              </a:rPr>
              <a:t>MLO</a:t>
            </a:r>
            <a:r>
              <a:rPr lang="en-US" altLang="zh-CN" sz="2000" b="1" spc="100" dirty="0">
                <a:solidFill>
                  <a:srgbClr val="C00000"/>
                </a:solidFill>
                <a:latin typeface="微软雅黑" panose="020B0503020204020204" pitchFamily="34" charset="-122"/>
                <a:ea typeface="微软雅黑" panose="020B0503020204020204" pitchFamily="34" charset="-122"/>
              </a:rPr>
              <a:t> </a:t>
            </a:r>
            <a:endParaRPr lang="zh-CN" altLang="en-US" sz="2000" b="1" spc="100" dirty="0">
              <a:solidFill>
                <a:srgbClr val="C00000"/>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6716875" y="3745537"/>
            <a:ext cx="1432218" cy="453457"/>
          </a:xfrm>
          <a:prstGeom prst="rect">
            <a:avLst/>
          </a:prstGeom>
          <a:noFill/>
        </p:spPr>
        <p:txBody>
          <a:bodyPr wrap="square" rtlCol="0">
            <a:spAutoFit/>
          </a:bodyPr>
          <a:lstStyle/>
          <a:p>
            <a:pPr algn="just" hangingPunct="0">
              <a:lnSpc>
                <a:spcPct val="130000"/>
              </a:lnSpc>
            </a:pPr>
            <a:r>
              <a:rPr lang="en-US" altLang="zh-CN" sz="2000" b="1" spc="100" dirty="0">
                <a:solidFill>
                  <a:srgbClr val="203864"/>
                </a:solidFill>
                <a:latin typeface="微软雅黑" panose="020B0503020204020204" pitchFamily="34" charset="-122"/>
                <a:ea typeface="微软雅黑" panose="020B0503020204020204" pitchFamily="34" charset="-122"/>
              </a:rPr>
              <a:t>OFDMA </a:t>
            </a:r>
            <a:endParaRPr lang="zh-CN" altLang="en-US" sz="2000" b="1" spc="100" dirty="0">
              <a:solidFill>
                <a:srgbClr val="203864"/>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flipH="1">
            <a:off x="6066211" y="2142964"/>
            <a:ext cx="15789" cy="4319865"/>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3"/>
          <a:stretch>
            <a:fillRect/>
          </a:stretch>
        </p:blipFill>
        <p:spPr>
          <a:xfrm>
            <a:off x="2995195" y="4213875"/>
            <a:ext cx="2937114" cy="1994355"/>
          </a:xfrm>
          <a:prstGeom prst="rect">
            <a:avLst/>
          </a:prstGeom>
        </p:spPr>
      </p:pic>
      <p:sp>
        <p:nvSpPr>
          <p:cNvPr id="32" name="文本框 31"/>
          <p:cNvSpPr txBox="1"/>
          <p:nvPr/>
        </p:nvSpPr>
        <p:spPr>
          <a:xfrm>
            <a:off x="3366675" y="1803262"/>
            <a:ext cx="2196581" cy="453457"/>
          </a:xfrm>
          <a:prstGeom prst="rect">
            <a:avLst/>
          </a:prstGeom>
          <a:noFill/>
        </p:spPr>
        <p:txBody>
          <a:bodyPr wrap="square" rtlCol="0">
            <a:spAutoFit/>
          </a:bodyPr>
          <a:lstStyle/>
          <a:p>
            <a:pPr algn="ctr" hangingPunct="0">
              <a:lnSpc>
                <a:spcPct val="130000"/>
              </a:lnSpc>
            </a:pPr>
            <a:r>
              <a:rPr lang="zh-CN" altLang="en-US" sz="2000" b="1" dirty="0">
                <a:latin typeface="微软雅黑" panose="020B0503020204020204" pitchFamily="34" charset="-122"/>
                <a:ea typeface="微软雅黑" panose="020B0503020204020204" pitchFamily="34" charset="-122"/>
              </a:rPr>
              <a:t>现实</a:t>
            </a:r>
            <a:r>
              <a:rPr lang="en-US" altLang="zh-CN" sz="2000" b="1" dirty="0">
                <a:latin typeface="微软雅黑" panose="020B0503020204020204" pitchFamily="34" charset="-122"/>
                <a:ea typeface="微软雅黑" panose="020B0503020204020204" pitchFamily="34" charset="-122"/>
              </a:rPr>
              <a:t>MCN</a:t>
            </a:r>
            <a:r>
              <a:rPr lang="zh-CN" altLang="en-US" sz="2000" b="1" dirty="0">
                <a:latin typeface="微软雅黑" panose="020B0503020204020204" pitchFamily="34" charset="-122"/>
                <a:ea typeface="微软雅黑" panose="020B0503020204020204" pitchFamily="34" charset="-122"/>
              </a:rPr>
              <a:t>场景</a:t>
            </a:r>
            <a:endParaRPr lang="zh-CN" altLang="en-US" sz="2000" b="1" dirty="0">
              <a:latin typeface="微软雅黑" panose="020B0503020204020204" pitchFamily="34" charset="-122"/>
              <a:ea typeface="微软雅黑" panose="020B0503020204020204" pitchFamily="34" charset="-122"/>
            </a:endParaRPr>
          </a:p>
        </p:txBody>
      </p:sp>
      <p:sp>
        <p:nvSpPr>
          <p:cNvPr id="34" name="箭头: 下 33"/>
          <p:cNvSpPr/>
          <p:nvPr/>
        </p:nvSpPr>
        <p:spPr>
          <a:xfrm rot="10800000">
            <a:off x="3541264" y="3902764"/>
            <a:ext cx="252650" cy="302025"/>
          </a:xfrm>
          <a:prstGeom prst="downArrow">
            <a:avLst/>
          </a:prstGeom>
          <a:no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2978543" y="2444008"/>
            <a:ext cx="1179185" cy="1098796"/>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p:cNvSpPr/>
          <p:nvPr/>
        </p:nvSpPr>
        <p:spPr>
          <a:xfrm>
            <a:off x="3936582" y="2267286"/>
            <a:ext cx="1128125" cy="103606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4789012" y="2410866"/>
            <a:ext cx="1174852" cy="1054579"/>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8" name="直接箭头连接符 37"/>
          <p:cNvCxnSpPr>
            <a:stCxn id="29" idx="1"/>
            <a:endCxn id="37" idx="5"/>
          </p:cNvCxnSpPr>
          <p:nvPr/>
        </p:nvCxnSpPr>
        <p:spPr>
          <a:xfrm flipH="1" flipV="1">
            <a:off x="5791811" y="3311005"/>
            <a:ext cx="925064" cy="661261"/>
          </a:xfrm>
          <a:prstGeom prst="straightConnector1">
            <a:avLst/>
          </a:prstGeom>
          <a:ln w="38100">
            <a:solidFill>
              <a:srgbClr val="203864"/>
            </a:solidFill>
            <a:tailEnd type="triangle"/>
          </a:ln>
        </p:spPr>
        <p:style>
          <a:lnRef idx="1">
            <a:schemeClr val="accent1"/>
          </a:lnRef>
          <a:fillRef idx="0">
            <a:schemeClr val="accent1"/>
          </a:fillRef>
          <a:effectRef idx="0">
            <a:schemeClr val="accent1"/>
          </a:effectRef>
          <a:fontRef idx="minor">
            <a:schemeClr val="tx1"/>
          </a:fontRef>
        </p:style>
      </p:cxnSp>
      <p:pic>
        <p:nvPicPr>
          <p:cNvPr id="39" name="图形 3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9747" y="3543306"/>
            <a:ext cx="293833" cy="315910"/>
          </a:xfrm>
          <a:prstGeom prst="rect">
            <a:avLst/>
          </a:prstGeom>
        </p:spPr>
      </p:pic>
      <p:pic>
        <p:nvPicPr>
          <p:cNvPr id="40" name="图形 3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97268" y="2688217"/>
            <a:ext cx="264427" cy="284295"/>
          </a:xfrm>
          <a:prstGeom prst="rect">
            <a:avLst/>
          </a:prstGeom>
        </p:spPr>
      </p:pic>
      <p:pic>
        <p:nvPicPr>
          <p:cNvPr id="41" name="图形 4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71909" y="2444008"/>
            <a:ext cx="264427" cy="284295"/>
          </a:xfrm>
          <a:prstGeom prst="rect">
            <a:avLst/>
          </a:prstGeom>
        </p:spPr>
      </p:pic>
      <p:pic>
        <p:nvPicPr>
          <p:cNvPr id="42" name="图形 4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89567" y="3235191"/>
            <a:ext cx="264427" cy="284295"/>
          </a:xfrm>
          <a:prstGeom prst="rect">
            <a:avLst/>
          </a:prstGeom>
        </p:spPr>
      </p:pic>
      <p:pic>
        <p:nvPicPr>
          <p:cNvPr id="43" name="图形 4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8193" y="2624186"/>
            <a:ext cx="269970" cy="290255"/>
          </a:xfrm>
          <a:prstGeom prst="rect">
            <a:avLst/>
          </a:prstGeom>
        </p:spPr>
      </p:pic>
      <p:pic>
        <p:nvPicPr>
          <p:cNvPr id="44" name="图形 4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10598">
            <a:off x="4692128" y="3571012"/>
            <a:ext cx="264427" cy="284295"/>
          </a:xfrm>
          <a:prstGeom prst="rect">
            <a:avLst/>
          </a:prstGeom>
        </p:spPr>
      </p:pic>
      <p:pic>
        <p:nvPicPr>
          <p:cNvPr id="45" name="图形 4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41368" y="3392959"/>
            <a:ext cx="264427" cy="284295"/>
          </a:xfrm>
          <a:prstGeom prst="rect">
            <a:avLst/>
          </a:prstGeom>
        </p:spPr>
      </p:pic>
      <p:pic>
        <p:nvPicPr>
          <p:cNvPr id="46" name="图形 4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1716" y="3016640"/>
            <a:ext cx="264427" cy="284295"/>
          </a:xfrm>
          <a:prstGeom prst="rect">
            <a:avLst/>
          </a:prstGeom>
        </p:spPr>
      </p:pic>
      <p:pic>
        <p:nvPicPr>
          <p:cNvPr id="47" name="图形 4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04078" y="2414432"/>
            <a:ext cx="264427" cy="284295"/>
          </a:xfrm>
          <a:prstGeom prst="rect">
            <a:avLst/>
          </a:prstGeom>
        </p:spPr>
      </p:pic>
      <p:sp>
        <p:nvSpPr>
          <p:cNvPr id="48" name="椭圆 47"/>
          <p:cNvSpPr/>
          <p:nvPr/>
        </p:nvSpPr>
        <p:spPr>
          <a:xfrm>
            <a:off x="3936582" y="3015164"/>
            <a:ext cx="1121372" cy="1038613"/>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形 4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02028" y="2507802"/>
            <a:ext cx="279346" cy="300335"/>
          </a:xfrm>
          <a:prstGeom prst="rect">
            <a:avLst/>
          </a:prstGeom>
        </p:spPr>
      </p:pic>
      <p:pic>
        <p:nvPicPr>
          <p:cNvPr id="50" name="图形 4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04734" y="2451381"/>
            <a:ext cx="264427" cy="284295"/>
          </a:xfrm>
          <a:prstGeom prst="rect">
            <a:avLst/>
          </a:prstGeom>
        </p:spPr>
      </p:pic>
      <p:pic>
        <p:nvPicPr>
          <p:cNvPr id="51" name="图形 5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0880" y="2950896"/>
            <a:ext cx="264427" cy="284295"/>
          </a:xfrm>
          <a:prstGeom prst="rect">
            <a:avLst/>
          </a:prstGeom>
        </p:spPr>
      </p:pic>
      <p:pic>
        <p:nvPicPr>
          <p:cNvPr id="52" name="图形 5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94755" y="2994359"/>
            <a:ext cx="338338" cy="363759"/>
          </a:xfrm>
          <a:prstGeom prst="rect">
            <a:avLst/>
          </a:prstGeom>
        </p:spPr>
      </p:pic>
      <p:pic>
        <p:nvPicPr>
          <p:cNvPr id="53" name="图形 5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33093" y="2559144"/>
            <a:ext cx="264427" cy="284295"/>
          </a:xfrm>
          <a:prstGeom prst="rect">
            <a:avLst/>
          </a:prstGeom>
        </p:spPr>
      </p:pic>
      <p:pic>
        <p:nvPicPr>
          <p:cNvPr id="54" name="图形 5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9942" y="2919908"/>
            <a:ext cx="264427" cy="284295"/>
          </a:xfrm>
          <a:prstGeom prst="rect">
            <a:avLst/>
          </a:prstGeom>
        </p:spPr>
      </p:pic>
      <p:pic>
        <p:nvPicPr>
          <p:cNvPr id="56" name="图形 5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75947" y="2496850"/>
            <a:ext cx="279346" cy="300335"/>
          </a:xfrm>
          <a:prstGeom prst="rect">
            <a:avLst/>
          </a:prstGeom>
        </p:spPr>
      </p:pic>
      <p:pic>
        <p:nvPicPr>
          <p:cNvPr id="57" name="图形 5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17211" y="2919480"/>
            <a:ext cx="264427" cy="284295"/>
          </a:xfrm>
          <a:prstGeom prst="rect">
            <a:avLst/>
          </a:prstGeom>
        </p:spPr>
      </p:pic>
      <p:pic>
        <p:nvPicPr>
          <p:cNvPr id="58" name="图形 5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47757" y="3121804"/>
            <a:ext cx="264427" cy="284295"/>
          </a:xfrm>
          <a:prstGeom prst="rect">
            <a:avLst/>
          </a:prstGeom>
        </p:spPr>
      </p:pic>
      <p:pic>
        <p:nvPicPr>
          <p:cNvPr id="59" name="图形 5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46670" y="2805957"/>
            <a:ext cx="264427" cy="284295"/>
          </a:xfrm>
          <a:prstGeom prst="rect">
            <a:avLst/>
          </a:prstGeom>
        </p:spPr>
      </p:pic>
      <p:grpSp>
        <p:nvGrpSpPr>
          <p:cNvPr id="60" name="组合 59"/>
          <p:cNvGrpSpPr/>
          <p:nvPr/>
        </p:nvGrpSpPr>
        <p:grpSpPr>
          <a:xfrm>
            <a:off x="5190823" y="2782463"/>
            <a:ext cx="109351" cy="295247"/>
            <a:chOff x="5132937" y="4515852"/>
            <a:chExt cx="109351" cy="295247"/>
          </a:xfrm>
        </p:grpSpPr>
        <p:cxnSp>
          <p:nvCxnSpPr>
            <p:cNvPr id="61" name="直接箭头连接符 60"/>
            <p:cNvCxnSpPr/>
            <p:nvPr/>
          </p:nvCxnSpPr>
          <p:spPr>
            <a:xfrm flipH="1">
              <a:off x="5132937" y="4515852"/>
              <a:ext cx="26361" cy="295247"/>
            </a:xfrm>
            <a:prstGeom prst="straightConnector1">
              <a:avLst/>
            </a:prstGeom>
            <a:ln>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5159298" y="4526804"/>
              <a:ext cx="0" cy="183882"/>
            </a:xfrm>
            <a:prstGeom prst="straightConnector1">
              <a:avLst/>
            </a:prstGeom>
            <a:ln>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5159298" y="4526804"/>
              <a:ext cx="82990" cy="284295"/>
            </a:xfrm>
            <a:prstGeom prst="straightConnector1">
              <a:avLst/>
            </a:prstGeom>
            <a:ln>
              <a:solidFill>
                <a:srgbClr val="203864"/>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直接箭头连接符 63"/>
          <p:cNvCxnSpPr>
            <a:stCxn id="28" idx="1"/>
            <a:endCxn id="56" idx="0"/>
          </p:cNvCxnSpPr>
          <p:nvPr/>
        </p:nvCxnSpPr>
        <p:spPr>
          <a:xfrm flipH="1" flipV="1">
            <a:off x="5215620" y="2496850"/>
            <a:ext cx="3210357" cy="1482949"/>
          </a:xfrm>
          <a:prstGeom prst="straightConnector1">
            <a:avLst/>
          </a:prstGeom>
          <a:ln w="38100">
            <a:solidFill>
              <a:srgbClr val="203864"/>
            </a:solidFill>
            <a:tailEnd type="triangle"/>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10085770" y="4395446"/>
            <a:ext cx="1511498" cy="672958"/>
            <a:chOff x="5126790" y="2944656"/>
            <a:chExt cx="1403771" cy="681038"/>
          </a:xfrm>
        </p:grpSpPr>
        <p:sp>
          <p:nvSpPr>
            <p:cNvPr id="66" name="星形: 七角 65"/>
            <p:cNvSpPr/>
            <p:nvPr/>
          </p:nvSpPr>
          <p:spPr>
            <a:xfrm rot="20886577">
              <a:off x="5126790" y="2944656"/>
              <a:ext cx="1403771" cy="681038"/>
            </a:xfrm>
            <a:prstGeom prst="star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文本框 66"/>
            <p:cNvSpPr txBox="1"/>
            <p:nvPr/>
          </p:nvSpPr>
          <p:spPr>
            <a:xfrm>
              <a:off x="5384232" y="3076125"/>
              <a:ext cx="1094164" cy="385836"/>
            </a:xfrm>
            <a:prstGeom prst="rect">
              <a:avLst/>
            </a:prstGeom>
            <a:noFill/>
          </p:spPr>
          <p:txBody>
            <a:bodyPr wrap="square" rtlCol="0">
              <a:spAutoFit/>
            </a:bodyPr>
            <a:lstStyle/>
            <a:p>
              <a:pPr algn="just" hangingPunct="0">
                <a:lnSpc>
                  <a:spcPct val="130000"/>
                </a:lnSpc>
              </a:pPr>
              <a:r>
                <a:rPr lang="en-US" altLang="zh-CN" sz="1600" spc="100" dirty="0">
                  <a:latin typeface="微软雅黑" panose="020B0503020204020204" pitchFamily="34" charset="-122"/>
                  <a:ea typeface="微软雅黑" panose="020B0503020204020204" pitchFamily="34" charset="-122"/>
                </a:rPr>
                <a:t>Wi-Fi 8</a:t>
              </a:r>
              <a:endParaRPr lang="zh-CN" altLang="en-US" sz="1600" spc="100" dirty="0">
                <a:latin typeface="微软雅黑" panose="020B0503020204020204" pitchFamily="34" charset="-122"/>
                <a:ea typeface="微软雅黑" panose="020B0503020204020204" pitchFamily="34" charset="-122"/>
              </a:endParaRPr>
            </a:p>
          </p:txBody>
        </p:sp>
      </p:grpSp>
      <p:sp>
        <p:nvSpPr>
          <p:cNvPr id="68" name="矩形 67"/>
          <p:cNvSpPr/>
          <p:nvPr/>
        </p:nvSpPr>
        <p:spPr>
          <a:xfrm>
            <a:off x="8354297" y="3281085"/>
            <a:ext cx="3024187" cy="30320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hangingPunct="0">
              <a:lnSpc>
                <a:spcPct val="130000"/>
              </a:lnSpc>
            </a:pPr>
            <a:r>
              <a:rPr lang="zh-CN" altLang="en-US" sz="1400" b="1" spc="100" dirty="0">
                <a:solidFill>
                  <a:srgbClr val="C00000"/>
                </a:solidFill>
                <a:latin typeface="微软雅黑" panose="020B0503020204020204" pitchFamily="34" charset="-122"/>
                <a:ea typeface="微软雅黑" panose="020B0503020204020204" pitchFamily="34" charset="-122"/>
              </a:rPr>
              <a:t>密集场景下的</a:t>
            </a:r>
            <a:r>
              <a:rPr lang="en-US" altLang="zh-CN" sz="1400" b="1" spc="100" dirty="0">
                <a:solidFill>
                  <a:srgbClr val="C00000"/>
                </a:solidFill>
                <a:latin typeface="微软雅黑" panose="020B0503020204020204" pitchFamily="34" charset="-122"/>
                <a:ea typeface="微软雅黑" panose="020B0503020204020204" pitchFamily="34" charset="-122"/>
              </a:rPr>
              <a:t>Wi-Fi AP</a:t>
            </a:r>
            <a:r>
              <a:rPr lang="zh-CN" altLang="en-US" sz="1400" b="1" spc="100" dirty="0">
                <a:solidFill>
                  <a:srgbClr val="C00000"/>
                </a:solidFill>
                <a:latin typeface="微软雅黑" panose="020B0503020204020204" pitchFamily="34" charset="-122"/>
                <a:ea typeface="微软雅黑" panose="020B0503020204020204" pitchFamily="34" charset="-122"/>
              </a:rPr>
              <a:t>部署场景</a:t>
            </a:r>
            <a:endParaRPr lang="zh-CN" altLang="en-US" sz="1400" b="1" spc="100" dirty="0">
              <a:solidFill>
                <a:srgbClr val="C00000"/>
              </a:solidFill>
              <a:latin typeface="微软雅黑" panose="020B0503020204020204" pitchFamily="34" charset="-122"/>
              <a:ea typeface="微软雅黑" panose="020B0503020204020204" pitchFamily="34" charset="-122"/>
            </a:endParaRPr>
          </a:p>
        </p:txBody>
      </p:sp>
      <p:cxnSp>
        <p:nvCxnSpPr>
          <p:cNvPr id="69" name="直接箭头连接符 68"/>
          <p:cNvCxnSpPr/>
          <p:nvPr/>
        </p:nvCxnSpPr>
        <p:spPr>
          <a:xfrm flipV="1">
            <a:off x="9075360" y="3586182"/>
            <a:ext cx="325772" cy="2834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70" name="图片 69"/>
          <p:cNvPicPr>
            <a:picLocks noChangeAspect="1"/>
          </p:cNvPicPr>
          <p:nvPr/>
        </p:nvPicPr>
        <p:blipFill>
          <a:blip r:embed="rId8"/>
          <a:stretch>
            <a:fillRect/>
          </a:stretch>
        </p:blipFill>
        <p:spPr>
          <a:xfrm>
            <a:off x="7950069" y="3251672"/>
            <a:ext cx="391829" cy="391829"/>
          </a:xfrm>
          <a:prstGeom prst="rect">
            <a:avLst/>
          </a:prstGeom>
        </p:spPr>
      </p:pic>
      <p:cxnSp>
        <p:nvCxnSpPr>
          <p:cNvPr id="71" name="直接箭头连接符 70"/>
          <p:cNvCxnSpPr/>
          <p:nvPr/>
        </p:nvCxnSpPr>
        <p:spPr>
          <a:xfrm flipH="1" flipV="1">
            <a:off x="10656092" y="3630859"/>
            <a:ext cx="392723" cy="701425"/>
          </a:xfrm>
          <a:prstGeom prst="straightConnector1">
            <a:avLst/>
          </a:prstGeom>
          <a:ln w="38100">
            <a:solidFill>
              <a:srgbClr val="CC0F0F"/>
            </a:solidFill>
            <a:tailEnd type="triangle"/>
          </a:ln>
        </p:spPr>
        <p:style>
          <a:lnRef idx="1">
            <a:schemeClr val="accent1"/>
          </a:lnRef>
          <a:fillRef idx="0">
            <a:schemeClr val="accent1"/>
          </a:fillRef>
          <a:effectRef idx="0">
            <a:schemeClr val="accent1"/>
          </a:effectRef>
          <a:fontRef idx="minor">
            <a:schemeClr val="tx1"/>
          </a:fontRef>
        </p:style>
      </p:cxnSp>
      <p:pic>
        <p:nvPicPr>
          <p:cNvPr id="72" name="图片 71"/>
          <p:cNvPicPr>
            <a:picLocks noChangeAspect="1"/>
          </p:cNvPicPr>
          <p:nvPr/>
        </p:nvPicPr>
        <p:blipFill>
          <a:blip r:embed="rId9"/>
          <a:stretch>
            <a:fillRect/>
          </a:stretch>
        </p:blipFill>
        <p:spPr>
          <a:xfrm>
            <a:off x="6295660" y="1274171"/>
            <a:ext cx="2143533" cy="1887704"/>
          </a:xfrm>
          <a:prstGeom prst="rect">
            <a:avLst/>
          </a:prstGeom>
        </p:spPr>
      </p:pic>
      <p:pic>
        <p:nvPicPr>
          <p:cNvPr id="73" name="图片 72"/>
          <p:cNvPicPr>
            <a:picLocks noChangeAspect="1"/>
          </p:cNvPicPr>
          <p:nvPr/>
        </p:nvPicPr>
        <p:blipFill>
          <a:blip r:embed="rId10"/>
          <a:stretch>
            <a:fillRect/>
          </a:stretch>
        </p:blipFill>
        <p:spPr>
          <a:xfrm>
            <a:off x="8827047" y="1269027"/>
            <a:ext cx="2188661" cy="1878213"/>
          </a:xfrm>
          <a:prstGeom prst="rect">
            <a:avLst/>
          </a:prstGeom>
        </p:spPr>
      </p:pic>
      <p:sp>
        <p:nvSpPr>
          <p:cNvPr id="74" name="箭头: 右 73"/>
          <p:cNvSpPr/>
          <p:nvPr/>
        </p:nvSpPr>
        <p:spPr>
          <a:xfrm>
            <a:off x="5889650" y="2394094"/>
            <a:ext cx="378499" cy="305571"/>
          </a:xfrm>
          <a:prstGeom prst="rightArrow">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箭头: 右 74"/>
          <p:cNvSpPr/>
          <p:nvPr/>
        </p:nvSpPr>
        <p:spPr>
          <a:xfrm>
            <a:off x="8457777" y="2428817"/>
            <a:ext cx="378499" cy="305571"/>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6" name="图片 75"/>
          <p:cNvPicPr>
            <a:picLocks noChangeAspect="1"/>
          </p:cNvPicPr>
          <p:nvPr/>
        </p:nvPicPr>
        <p:blipFill>
          <a:blip r:embed="rId11"/>
          <a:stretch>
            <a:fillRect/>
          </a:stretch>
        </p:blipFill>
        <p:spPr>
          <a:xfrm>
            <a:off x="11258207" y="3120905"/>
            <a:ext cx="595685" cy="595685"/>
          </a:xfrm>
          <a:prstGeom prst="rect">
            <a:avLst/>
          </a:prstGeom>
        </p:spPr>
      </p:pic>
      <p:sp>
        <p:nvSpPr>
          <p:cNvPr id="77" name="文本框 76"/>
          <p:cNvSpPr txBox="1"/>
          <p:nvPr/>
        </p:nvSpPr>
        <p:spPr>
          <a:xfrm>
            <a:off x="6090406" y="5992004"/>
            <a:ext cx="2089942" cy="478710"/>
          </a:xfrm>
          <a:prstGeom prst="rect">
            <a:avLst/>
          </a:prstGeom>
          <a:noFill/>
        </p:spPr>
        <p:txBody>
          <a:bodyPr wrap="square" rtlCol="0">
            <a:spAutoFit/>
          </a:bodyPr>
          <a:lstStyle/>
          <a:p>
            <a:pPr marL="285750" indent="-285750" hangingPunct="0">
              <a:lnSpc>
                <a:spcPts val="3800"/>
              </a:lnSpc>
              <a:buFont typeface="Wingdings" panose="05000000000000000000" pitchFamily="2" charset="2"/>
              <a:buChar char="Ø"/>
            </a:pPr>
            <a:r>
              <a:rPr lang="en-US" altLang="zh-CN" sz="1600" b="1" spc="100" dirty="0">
                <a:latin typeface="微软雅黑" panose="020B0503020204020204" pitchFamily="34" charset="-122"/>
                <a:ea typeface="微软雅黑" panose="020B0503020204020204" pitchFamily="34" charset="-122"/>
              </a:rPr>
              <a:t>Wi-Fi8</a:t>
            </a:r>
            <a:r>
              <a:rPr lang="zh-CN" altLang="en-US" sz="1600" b="1" spc="100" dirty="0">
                <a:latin typeface="微软雅黑" panose="020B0503020204020204" pitchFamily="34" charset="-122"/>
                <a:ea typeface="微软雅黑" panose="020B0503020204020204" pitchFamily="34" charset="-122"/>
              </a:rPr>
              <a:t>标准演进</a:t>
            </a:r>
            <a:endParaRPr lang="zh-CN" altLang="en-US" sz="1600" b="1" spc="100" dirty="0">
              <a:latin typeface="微软雅黑" panose="020B0503020204020204" pitchFamily="34" charset="-122"/>
              <a:ea typeface="微软雅黑" panose="020B0503020204020204" pitchFamily="34" charset="-122"/>
            </a:endParaRPr>
          </a:p>
        </p:txBody>
      </p:sp>
      <p:grpSp>
        <p:nvGrpSpPr>
          <p:cNvPr id="78" name="组合 77"/>
          <p:cNvGrpSpPr/>
          <p:nvPr/>
        </p:nvGrpSpPr>
        <p:grpSpPr>
          <a:xfrm>
            <a:off x="6090406" y="5983259"/>
            <a:ext cx="6376649" cy="506676"/>
            <a:chOff x="6090406" y="5672709"/>
            <a:chExt cx="6376649" cy="506676"/>
          </a:xfrm>
        </p:grpSpPr>
        <p:sp>
          <p:nvSpPr>
            <p:cNvPr id="79" name="文本框 78"/>
            <p:cNvSpPr txBox="1"/>
            <p:nvPr/>
          </p:nvSpPr>
          <p:spPr>
            <a:xfrm>
              <a:off x="6090406" y="5681454"/>
              <a:ext cx="2089942" cy="478710"/>
            </a:xfrm>
            <a:prstGeom prst="rect">
              <a:avLst/>
            </a:prstGeom>
            <a:noFill/>
          </p:spPr>
          <p:txBody>
            <a:bodyPr wrap="square" rtlCol="0">
              <a:spAutoFit/>
            </a:bodyPr>
            <a:lstStyle/>
            <a:p>
              <a:pPr marL="285750" indent="-285750" hangingPunct="0">
                <a:lnSpc>
                  <a:spcPts val="3800"/>
                </a:lnSpc>
                <a:buFont typeface="Wingdings" panose="05000000000000000000" pitchFamily="2" charset="2"/>
                <a:buChar char="Ø"/>
              </a:pPr>
              <a:r>
                <a:rPr lang="en-US" altLang="zh-CN" sz="1600" b="1" spc="100" dirty="0">
                  <a:latin typeface="微软雅黑" panose="020B0503020204020204" pitchFamily="34" charset="-122"/>
                  <a:ea typeface="微软雅黑" panose="020B0503020204020204" pitchFamily="34" charset="-122"/>
                </a:rPr>
                <a:t>Wi-Fi8</a:t>
              </a:r>
              <a:r>
                <a:rPr lang="zh-CN" altLang="en-US" sz="1600" b="1" spc="100" dirty="0">
                  <a:latin typeface="微软雅黑" panose="020B0503020204020204" pitchFamily="34" charset="-122"/>
                  <a:ea typeface="微软雅黑" panose="020B0503020204020204" pitchFamily="34" charset="-122"/>
                </a:rPr>
                <a:t>标准演进</a:t>
              </a:r>
              <a:endParaRPr lang="zh-CN" altLang="en-US" sz="1600" b="1" spc="100" dirty="0">
                <a:latin typeface="微软雅黑" panose="020B0503020204020204" pitchFamily="34" charset="-122"/>
                <a:ea typeface="微软雅黑" panose="020B0503020204020204" pitchFamily="34" charset="-122"/>
              </a:endParaRPr>
            </a:p>
          </p:txBody>
        </p:sp>
        <p:cxnSp>
          <p:nvCxnSpPr>
            <p:cNvPr id="80" name="直接箭头连接符 79"/>
            <p:cNvCxnSpPr/>
            <p:nvPr/>
          </p:nvCxnSpPr>
          <p:spPr>
            <a:xfrm>
              <a:off x="8114886" y="6010600"/>
              <a:ext cx="4157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8482663" y="5672709"/>
              <a:ext cx="3984392" cy="506676"/>
            </a:xfrm>
            <a:prstGeom prst="rect">
              <a:avLst/>
            </a:prstGeom>
            <a:noFill/>
          </p:spPr>
          <p:txBody>
            <a:bodyPr wrap="square" rtlCol="0">
              <a:spAutoFit/>
            </a:bodyPr>
            <a:lstStyle/>
            <a:p>
              <a:pPr hangingPunct="0">
                <a:lnSpc>
                  <a:spcPts val="3800"/>
                </a:lnSpc>
              </a:pPr>
              <a:r>
                <a:rPr lang="zh-CN" altLang="en-US" sz="1600" b="1" spc="100" dirty="0">
                  <a:solidFill>
                    <a:srgbClr val="C00000"/>
                  </a:solidFill>
                  <a:latin typeface="微软雅黑" panose="020B0503020204020204" pitchFamily="34" charset="-122"/>
                  <a:ea typeface="微软雅黑" panose="020B0503020204020204" pitchFamily="34" charset="-122"/>
                </a:rPr>
                <a:t>将多</a:t>
              </a:r>
              <a:r>
                <a:rPr lang="en-US" altLang="zh-CN" sz="1600" b="1" spc="100" dirty="0">
                  <a:solidFill>
                    <a:srgbClr val="C00000"/>
                  </a:solidFill>
                  <a:latin typeface="微软雅黑" panose="020B0503020204020204" pitchFamily="34" charset="-122"/>
                  <a:ea typeface="微软雅黑" panose="020B0503020204020204" pitchFamily="34" charset="-122"/>
                </a:rPr>
                <a:t>AP</a:t>
              </a:r>
              <a:r>
                <a:rPr lang="zh-CN" altLang="en-US" sz="1600" b="1" spc="100" dirty="0">
                  <a:solidFill>
                    <a:srgbClr val="C00000"/>
                  </a:solidFill>
                  <a:latin typeface="微软雅黑" panose="020B0503020204020204" pitchFamily="34" charset="-122"/>
                  <a:ea typeface="微软雅黑" panose="020B0503020204020204" pitchFamily="34" charset="-122"/>
                </a:rPr>
                <a:t>作为重点发展特性进一步讨论</a:t>
              </a:r>
              <a:endParaRPr lang="zh-CN" altLang="en-US" sz="1600" b="1" spc="100" dirty="0">
                <a:solidFill>
                  <a:srgbClr val="C00000"/>
                </a:solidFill>
                <a:latin typeface="微软雅黑" panose="020B0503020204020204" pitchFamily="34" charset="-122"/>
                <a:ea typeface="微软雅黑" panose="020B0503020204020204" pitchFamily="34" charset="-122"/>
              </a:endParaRPr>
            </a:p>
          </p:txBody>
        </p:sp>
      </p:grpSp>
      <p:sp>
        <p:nvSpPr>
          <p:cNvPr id="2" name="灯片编号占位符 1"/>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circle(in)">
                                      <p:cBhvr>
                                        <p:cTn id="7" dur="3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heel(1)">
                                      <p:cBhvr>
                                        <p:cTn id="12" dur="300"/>
                                        <p:tgtEl>
                                          <p:spTgt spid="64"/>
                                        </p:tgtEl>
                                      </p:cBhvr>
                                    </p:animEffect>
                                  </p:childTnLst>
                                </p:cTn>
                              </p:par>
                              <p:par>
                                <p:cTn id="13" presetID="6" presetClass="entr" presetSubtype="16"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circle(in)">
                                      <p:cBhvr>
                                        <p:cTn id="15" dur="20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mph" presetSubtype="2" fill="hold" grpId="0" nodeType="clickEffect">
                                  <p:stCondLst>
                                    <p:cond delay="0"/>
                                  </p:stCondLst>
                                  <p:childTnLst>
                                    <p:animClr clrSpc="rgb" dir="cw">
                                      <p:cBhvr>
                                        <p:cTn id="19" dur="2000" fill="hold"/>
                                        <p:tgtEl>
                                          <p:spTgt spid="37"/>
                                        </p:tgtEl>
                                        <p:attrNameLst>
                                          <p:attrName>fillcolor</p:attrName>
                                        </p:attrNameLst>
                                      </p:cBhvr>
                                      <p:to>
                                        <a:srgbClr val="E5CAC9"/>
                                      </p:to>
                                    </p:animClr>
                                    <p:set>
                                      <p:cBhvr>
                                        <p:cTn id="20" dur="2000" fill="hold"/>
                                        <p:tgtEl>
                                          <p:spTgt spid="37"/>
                                        </p:tgtEl>
                                        <p:attrNameLst>
                                          <p:attrName>fill.type</p:attrName>
                                        </p:attrNameLst>
                                      </p:cBhvr>
                                      <p:to>
                                        <p:strVal val="solid"/>
                                      </p:to>
                                    </p:set>
                                    <p:set>
                                      <p:cBhvr>
                                        <p:cTn id="21" dur="2000" fill="hold"/>
                                        <p:tgtEl>
                                          <p:spTgt spid="37"/>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1249"/>
                                          </p:stCondLst>
                                        </p:cTn>
                                        <p:tgtEl>
                                          <p:spTgt spid="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1249"/>
                                          </p:stCondLst>
                                        </p:cTn>
                                        <p:tgtEl>
                                          <p:spTgt spid="6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1499"/>
                                          </p:stCondLst>
                                        </p:cTn>
                                        <p:tgtEl>
                                          <p:spTgt spid="7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69"/>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70"/>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animEffect transition="in" filter="fade">
                                      <p:cBhvr>
                                        <p:cTn id="5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68" grpId="0" animBg="1"/>
      <p:bldP spid="74" grpId="0" animBg="1"/>
      <p:bldP spid="7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7326162"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2</a:t>
            </a:r>
            <a:endParaRPr lang="zh-CN" altLang="en-US" dirty="0"/>
          </a:p>
        </p:txBody>
      </p:sp>
      <p:sp>
        <p:nvSpPr>
          <p:cNvPr id="7" name="标题 15"/>
          <p:cNvSpPr txBox="1"/>
          <p:nvPr/>
        </p:nvSpPr>
        <p:spPr>
          <a:xfrm>
            <a:off x="11452" y="962096"/>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基于知识驱动的强化学习方法的</a:t>
            </a:r>
            <a:r>
              <a:rPr lang="en-US" altLang="zh-CN" sz="2800" b="1" dirty="0">
                <a:solidFill>
                  <a:srgbClr val="203864"/>
                </a:solidFill>
                <a:latin typeface="微软雅黑" panose="020B0503020204020204" pitchFamily="34" charset="-122"/>
                <a:ea typeface="微软雅黑" panose="020B0503020204020204" pitchFamily="34" charset="-122"/>
              </a:rPr>
              <a:t>Cr-TWT</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86070" y="1447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188470" y="1517074"/>
            <a:ext cx="3878782" cy="418191"/>
          </a:xfrm>
          <a:prstGeom prst="rect">
            <a:avLst/>
          </a:prstGeom>
          <a:noFill/>
        </p:spPr>
        <p:txBody>
          <a:bodyPr wrap="square">
            <a:spAutoFit/>
          </a:bodyPr>
          <a:lstStyle/>
          <a:p>
            <a:pPr algn="just">
              <a:lnSpc>
                <a:spcPct val="150000"/>
              </a:lnSpc>
            </a:pPr>
            <a:r>
              <a:rPr lang="zh-CN" altLang="zh-CN" sz="1600" b="1" kern="0" dirty="0">
                <a:effectLst/>
                <a:latin typeface="微软雅黑" panose="020B0503020204020204" pitchFamily="34" charset="-122"/>
                <a:ea typeface="微软雅黑" panose="020B0503020204020204" pitchFamily="34" charset="-122"/>
              </a:rPr>
              <a:t>目标函数</a:t>
            </a:r>
            <a:r>
              <a:rPr lang="zh-CN" altLang="zh-CN" sz="1600" kern="0" dirty="0">
                <a:effectLst/>
                <a:latin typeface="微软雅黑" panose="020B0503020204020204" pitchFamily="34" charset="-122"/>
                <a:ea typeface="微软雅黑" panose="020B0503020204020204" pitchFamily="34" charset="-122"/>
              </a:rPr>
              <a:t>：最</a:t>
            </a:r>
            <a:r>
              <a:rPr lang="zh-CN" altLang="en-US" sz="1600" kern="0" dirty="0">
                <a:effectLst/>
                <a:latin typeface="微软雅黑" panose="020B0503020204020204" pitchFamily="34" charset="-122"/>
                <a:ea typeface="微软雅黑" panose="020B0503020204020204" pitchFamily="34" charset="-122"/>
              </a:rPr>
              <a:t>大</a:t>
            </a:r>
            <a:r>
              <a:rPr lang="zh-CN" altLang="zh-CN" sz="1600" kern="0" dirty="0">
                <a:effectLst/>
                <a:latin typeface="微软雅黑" panose="020B0503020204020204" pitchFamily="34" charset="-122"/>
                <a:ea typeface="微软雅黑" panose="020B0503020204020204" pitchFamily="34" charset="-122"/>
              </a:rPr>
              <a:t>化</a:t>
            </a:r>
            <a:r>
              <a:rPr lang="zh-CN" altLang="en-US" sz="1600" kern="0" dirty="0">
                <a:effectLst/>
                <a:latin typeface="微软雅黑" panose="020B0503020204020204" pitchFamily="34" charset="-122"/>
                <a:ea typeface="微软雅黑" panose="020B0503020204020204" pitchFamily="34" charset="-122"/>
              </a:rPr>
              <a:t>最小用户平均速率</a:t>
            </a:r>
            <a:endParaRPr lang="zh-CN" altLang="zh-CN" sz="1200" kern="100" dirty="0">
              <a:effectLst/>
              <a:latin typeface="微软雅黑" panose="020B0503020204020204" pitchFamily="34" charset="-122"/>
              <a:ea typeface="微软雅黑" panose="020B0503020204020204" pitchFamily="34" charset="-122"/>
            </a:endParaRPr>
          </a:p>
        </p:txBody>
      </p:sp>
      <p:graphicFrame>
        <p:nvGraphicFramePr>
          <p:cNvPr id="47" name="表格 47"/>
          <p:cNvGraphicFramePr>
            <a:graphicFrameLocks noGrp="1"/>
          </p:cNvGraphicFramePr>
          <p:nvPr/>
        </p:nvGraphicFramePr>
        <p:xfrm>
          <a:off x="5614577" y="2478728"/>
          <a:ext cx="5746125" cy="3017880"/>
        </p:xfrm>
        <a:graphic>
          <a:graphicData uri="http://schemas.openxmlformats.org/drawingml/2006/table">
            <a:tbl>
              <a:tblPr firstRow="1" bandRow="1">
                <a:tableStyleId>{616DA210-FB5B-4158-B5E0-FEB733F419BA}</a:tableStyleId>
              </a:tblPr>
              <a:tblGrid>
                <a:gridCol w="1915375"/>
                <a:gridCol w="1915375"/>
                <a:gridCol w="1915375"/>
              </a:tblGrid>
              <a:tr h="396312">
                <a:tc>
                  <a:txBody>
                    <a:bodyPr/>
                    <a:lstStyle/>
                    <a:p>
                      <a:pPr algn="ctr"/>
                      <a:r>
                        <a:rPr lang="zh-CN" altLang="en-US" dirty="0"/>
                        <a:t>符号</a:t>
                      </a:r>
                      <a:endParaRPr lang="zh-CN" altLang="en-US" dirty="0"/>
                    </a:p>
                  </a:txBody>
                  <a:tcPr/>
                </a:tc>
                <a:tc>
                  <a:txBody>
                    <a:bodyPr/>
                    <a:lstStyle/>
                    <a:p>
                      <a:pPr algn="ctr"/>
                      <a:r>
                        <a:rPr lang="zh-CN" altLang="en-US" dirty="0"/>
                        <a:t>定义</a:t>
                      </a:r>
                      <a:endParaRPr lang="zh-CN" altLang="en-US" dirty="0"/>
                    </a:p>
                  </a:txBody>
                  <a:tcPr/>
                </a:tc>
                <a:tc>
                  <a:txBody>
                    <a:bodyPr/>
                    <a:lstStyle/>
                    <a:p>
                      <a:pPr algn="ctr"/>
                      <a:r>
                        <a:rPr lang="zh-CN" altLang="en-US" dirty="0"/>
                        <a:t>取值范围</a:t>
                      </a:r>
                      <a:endParaRPr lang="zh-CN" altLang="en-US" dirty="0"/>
                    </a:p>
                  </a:txBody>
                  <a:tcPr/>
                </a:tc>
              </a:tr>
              <a:tr h="396312">
                <a:tc>
                  <a:txBody>
                    <a:bodyPr/>
                    <a:lstStyle/>
                    <a:p>
                      <a:endParaRPr lang="zh-CN" altLang="en-US" dirty="0"/>
                    </a:p>
                  </a:txBody>
                  <a:tcPr/>
                </a:tc>
                <a:tc>
                  <a:txBody>
                    <a:bodyPr/>
                    <a:lstStyle/>
                    <a:p>
                      <a:pPr algn="ctr"/>
                      <a:r>
                        <a:rPr lang="en-US" altLang="zh-CN" sz="1400" dirty="0">
                          <a:latin typeface="微软雅黑" panose="020B0503020204020204" pitchFamily="34" charset="-122"/>
                          <a:ea typeface="微软雅黑" panose="020B0503020204020204" pitchFamily="34" charset="-122"/>
                        </a:rPr>
                        <a:t>AP</a:t>
                      </a:r>
                      <a:r>
                        <a:rPr lang="zh-CN" altLang="en-US" sz="1400" dirty="0">
                          <a:latin typeface="微软雅黑" panose="020B0503020204020204" pitchFamily="34" charset="-122"/>
                          <a:ea typeface="微软雅黑" panose="020B0503020204020204" pitchFamily="34" charset="-122"/>
                        </a:rPr>
                        <a:t>集合</a:t>
                      </a:r>
                      <a:endParaRPr lang="zh-CN" altLang="en-US" sz="140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r>
              <a:tr h="396312">
                <a:tc>
                  <a:txBody>
                    <a:bodyPr/>
                    <a:lstStyle/>
                    <a:p>
                      <a:endParaRPr lang="zh-CN" altLang="en-US" dirty="0"/>
                    </a:p>
                  </a:txBody>
                  <a:tcPr/>
                </a:tc>
                <a:tc>
                  <a:txBody>
                    <a:bodyPr/>
                    <a:lstStyle/>
                    <a:p>
                      <a:r>
                        <a:rPr lang="en-US" altLang="zh-CN" sz="1400" dirty="0">
                          <a:latin typeface="微软雅黑" panose="020B0503020204020204" pitchFamily="34" charset="-122"/>
                          <a:ea typeface="微软雅黑" panose="020B0503020204020204" pitchFamily="34" charset="-122"/>
                        </a:rPr>
                        <a:t>AP  </a:t>
                      </a:r>
                      <a:r>
                        <a:rPr lang="zh-CN" altLang="en-US" sz="1400" dirty="0">
                          <a:latin typeface="微软雅黑" panose="020B0503020204020204" pitchFamily="34" charset="-122"/>
                          <a:ea typeface="微软雅黑" panose="020B0503020204020204" pitchFamily="34" charset="-122"/>
                        </a:rPr>
                        <a:t>关联的</a:t>
                      </a:r>
                      <a:r>
                        <a:rPr lang="en-US" altLang="zh-CN" sz="1400" dirty="0">
                          <a:latin typeface="微软雅黑" panose="020B0503020204020204" pitchFamily="34" charset="-122"/>
                          <a:ea typeface="微软雅黑" panose="020B0503020204020204" pitchFamily="34" charset="-122"/>
                        </a:rPr>
                        <a:t>STA</a:t>
                      </a:r>
                      <a:r>
                        <a:rPr lang="zh-CN" altLang="en-US" sz="1400" dirty="0">
                          <a:latin typeface="微软雅黑" panose="020B0503020204020204" pitchFamily="34" charset="-122"/>
                          <a:ea typeface="微软雅黑" panose="020B0503020204020204" pitchFamily="34" charset="-122"/>
                        </a:rPr>
                        <a:t>集合</a:t>
                      </a:r>
                      <a:endParaRPr lang="zh-CN" altLang="en-US" sz="1400" dirty="0">
                        <a:latin typeface="微软雅黑" panose="020B0503020204020204" pitchFamily="34" charset="-122"/>
                        <a:ea typeface="微软雅黑" panose="020B0503020204020204" pitchFamily="34" charset="-122"/>
                      </a:endParaRPr>
                    </a:p>
                  </a:txBody>
                  <a:tcPr/>
                </a:tc>
                <a:tc>
                  <a:txBody>
                    <a:bodyPr/>
                    <a:lstStyle/>
                    <a:p>
                      <a:endParaRPr lang="zh-CN" altLang="en-US" dirty="0"/>
                    </a:p>
                  </a:txBody>
                  <a:tcPr/>
                </a:tc>
              </a:tr>
              <a:tr h="396312">
                <a:tc>
                  <a:txBody>
                    <a:bodyPr/>
                    <a:lstStyle/>
                    <a:p>
                      <a:endParaRPr lang="zh-CN" altLang="en-US" dirty="0"/>
                    </a:p>
                  </a:txBody>
                  <a:tcPr/>
                </a:tc>
                <a:tc>
                  <a:txBody>
                    <a:bodyPr/>
                    <a:lstStyle/>
                    <a:p>
                      <a:pPr algn="ctr"/>
                      <a:r>
                        <a:rPr lang="zh-CN" altLang="en-US" sz="1400" kern="1200" dirty="0">
                          <a:solidFill>
                            <a:schemeClr val="tx1"/>
                          </a:solidFill>
                          <a:latin typeface="微软雅黑" panose="020B0503020204020204" pitchFamily="34" charset="-122"/>
                          <a:ea typeface="微软雅黑" panose="020B0503020204020204" pitchFamily="34" charset="-122"/>
                          <a:cs typeface="+mn-cs"/>
                        </a:rPr>
                        <a:t>时隙集合</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endParaRPr lang="zh-CN" altLang="en-US" dirty="0"/>
                    </a:p>
                  </a:txBody>
                  <a:tcPr/>
                </a:tc>
              </a:tr>
              <a:tr h="396312">
                <a:tc>
                  <a:txBody>
                    <a:bodyPr/>
                    <a:lstStyle/>
                    <a:p>
                      <a:endParaRPr lang="zh-CN" altLang="en-US" dirty="0"/>
                    </a:p>
                  </a:txBody>
                  <a:tcPr/>
                </a:tc>
                <a:tc>
                  <a:txBody>
                    <a:bodyPr/>
                    <a:lstStyle/>
                    <a:p>
                      <a:pPr marL="0" algn="ctr" defTabSz="914400" rtl="0" eaLnBrk="1" latinLnBrk="0" hangingPunct="1"/>
                      <a:r>
                        <a:rPr lang="it-IT" altLang="zh-CN" sz="1400" kern="1200" dirty="0">
                          <a:solidFill>
                            <a:schemeClr val="tx1"/>
                          </a:solidFill>
                          <a:latin typeface="微软雅黑" panose="020B0503020204020204" pitchFamily="34" charset="-122"/>
                          <a:ea typeface="微软雅黑" panose="020B0503020204020204" pitchFamily="34" charset="-122"/>
                          <a:cs typeface="+mn-cs"/>
                        </a:rPr>
                        <a:t>STA   </a:t>
                      </a:r>
                      <a:r>
                        <a:rPr lang="zh-CN" altLang="it-IT" sz="1400" kern="1200" dirty="0">
                          <a:solidFill>
                            <a:schemeClr val="tx1"/>
                          </a:solidFill>
                          <a:latin typeface="微软雅黑" panose="020B0503020204020204" pitchFamily="34" charset="-122"/>
                          <a:ea typeface="微软雅黑" panose="020B0503020204020204" pitchFamily="34" charset="-122"/>
                          <a:cs typeface="+mn-cs"/>
                        </a:rPr>
                        <a:t>到</a:t>
                      </a:r>
                      <a:r>
                        <a:rPr lang="it-IT" altLang="zh-CN" sz="1400" kern="1200" dirty="0">
                          <a:solidFill>
                            <a:schemeClr val="tx1"/>
                          </a:solidFill>
                          <a:latin typeface="微软雅黑" panose="020B0503020204020204" pitchFamily="34" charset="-122"/>
                          <a:ea typeface="微软雅黑" panose="020B0503020204020204" pitchFamily="34" charset="-122"/>
                          <a:cs typeface="+mn-cs"/>
                        </a:rPr>
                        <a:t>AP  </a:t>
                      </a:r>
                      <a:r>
                        <a:rPr lang="zh-CN" altLang="it-IT" sz="1400" kern="1200" dirty="0">
                          <a:solidFill>
                            <a:schemeClr val="tx1"/>
                          </a:solidFill>
                          <a:latin typeface="微软雅黑" panose="020B0503020204020204" pitchFamily="34" charset="-122"/>
                          <a:ea typeface="微软雅黑" panose="020B0503020204020204" pitchFamily="34" charset="-122"/>
                          <a:cs typeface="+mn-cs"/>
                        </a:rPr>
                        <a:t>的信道增益</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endParaRPr lang="zh-CN" altLang="en-US" dirty="0"/>
                    </a:p>
                  </a:txBody>
                  <a:tcPr/>
                </a:tc>
              </a:tr>
              <a:tr h="396312">
                <a:tc>
                  <a:txBody>
                    <a:bodyPr/>
                    <a:lstStyle/>
                    <a:p>
                      <a:endParaRPr lang="zh-CN" altLang="en-US" dirty="0"/>
                    </a:p>
                  </a:txBody>
                  <a:tcPr/>
                </a:tc>
                <a:tc>
                  <a:txBody>
                    <a:bodyPr/>
                    <a:lstStyle/>
                    <a:p>
                      <a:pPr marL="0" algn="ctr" defTabSz="914400" rtl="0" eaLnBrk="1" latinLnBrk="0" hangingPunct="1"/>
                      <a:r>
                        <a:rPr lang="zh-CN" altLang="en-US" sz="1400" kern="1200" dirty="0">
                          <a:solidFill>
                            <a:schemeClr val="tx1"/>
                          </a:solidFill>
                          <a:latin typeface="微软雅黑" panose="020B0503020204020204" pitchFamily="34" charset="-122"/>
                          <a:ea typeface="微软雅黑" panose="020B0503020204020204" pitchFamily="34" charset="-122"/>
                          <a:cs typeface="+mn-cs"/>
                        </a:rPr>
                        <a:t>二进制调度变量</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endParaRPr lang="zh-CN" altLang="en-US" dirty="0"/>
                    </a:p>
                  </a:txBody>
                  <a:tcPr/>
                </a:tc>
              </a:tr>
              <a:tr h="396312">
                <a:tc>
                  <a:txBody>
                    <a:bodyPr/>
                    <a:lstStyle/>
                    <a:p>
                      <a:endParaRPr lang="zh-CN" altLang="en-US"/>
                    </a:p>
                  </a:txBody>
                  <a:tcPr/>
                </a:tc>
                <a:tc>
                  <a:txBody>
                    <a:bodyPr/>
                    <a:lstStyle/>
                    <a:p>
                      <a:r>
                        <a:rPr lang="en-US" sz="1400" kern="1200" dirty="0">
                          <a:solidFill>
                            <a:schemeClr val="tx1"/>
                          </a:solidFill>
                          <a:latin typeface="微软雅黑" panose="020B0503020204020204" pitchFamily="34" charset="-122"/>
                          <a:ea typeface="微软雅黑" panose="020B0503020204020204" pitchFamily="34" charset="-122"/>
                          <a:cs typeface="+mn-cs"/>
                        </a:rPr>
                        <a:t>STA   </a:t>
                      </a:r>
                      <a:r>
                        <a:rPr lang="zh-CN" altLang="en-US" sz="1400" kern="1200" dirty="0">
                          <a:solidFill>
                            <a:schemeClr val="tx1"/>
                          </a:solidFill>
                          <a:latin typeface="微软雅黑" panose="020B0503020204020204" pitchFamily="34" charset="-122"/>
                          <a:ea typeface="微软雅黑" panose="020B0503020204020204" pitchFamily="34" charset="-122"/>
                          <a:cs typeface="+mn-cs"/>
                        </a:rPr>
                        <a:t>在时隙  的传输速率</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endParaRPr lang="zh-CN" altLang="en-US" dirty="0"/>
                    </a:p>
                  </a:txBody>
                  <a:tcPr anchor="ctr"/>
                </a:tc>
              </a:tr>
            </a:tbl>
          </a:graphicData>
        </a:graphic>
      </p:graphicFrame>
      <p:graphicFrame>
        <p:nvGraphicFramePr>
          <p:cNvPr id="48" name="对象 47"/>
          <p:cNvGraphicFramePr>
            <a:graphicFrameLocks noChangeAspect="1"/>
          </p:cNvGraphicFramePr>
          <p:nvPr/>
        </p:nvGraphicFramePr>
        <p:xfrm>
          <a:off x="6241566" y="3003378"/>
          <a:ext cx="177800" cy="177800"/>
        </p:xfrm>
        <a:graphic>
          <a:graphicData uri="http://schemas.openxmlformats.org/presentationml/2006/ole">
            <mc:AlternateContent xmlns:mc="http://schemas.openxmlformats.org/markup-compatibility/2006">
              <mc:Choice xmlns:v="urn:schemas-microsoft-com:vml" Requires="v">
                <p:oleObj spid="_x0000_s15192" name="Equation" r:id="rId1" imgW="4267200" imgH="4267200" progId="Equation.DSMT4">
                  <p:embed/>
                </p:oleObj>
              </mc:Choice>
              <mc:Fallback>
                <p:oleObj name="Equation" r:id="rId1" imgW="4267200" imgH="4267200" progId="Equation.DSMT4">
                  <p:embed/>
                  <p:pic>
                    <p:nvPicPr>
                      <p:cNvPr id="0" name="图片 12434"/>
                      <p:cNvPicPr/>
                      <p:nvPr/>
                    </p:nvPicPr>
                    <p:blipFill>
                      <a:blip r:embed="rId2"/>
                      <a:stretch>
                        <a:fillRect/>
                      </a:stretch>
                    </p:blipFill>
                    <p:spPr>
                      <a:xfrm>
                        <a:off x="6241566" y="3003378"/>
                        <a:ext cx="177800" cy="177800"/>
                      </a:xfrm>
                      <a:prstGeom prst="rect">
                        <a:avLst/>
                      </a:prstGeom>
                    </p:spPr>
                  </p:pic>
                </p:oleObj>
              </mc:Fallback>
            </mc:AlternateContent>
          </a:graphicData>
        </a:graphic>
      </p:graphicFrame>
      <p:graphicFrame>
        <p:nvGraphicFramePr>
          <p:cNvPr id="50" name="对象 49"/>
          <p:cNvGraphicFramePr>
            <a:graphicFrameLocks noChangeAspect="1"/>
          </p:cNvGraphicFramePr>
          <p:nvPr/>
        </p:nvGraphicFramePr>
        <p:xfrm>
          <a:off x="10042367" y="2954545"/>
          <a:ext cx="571500" cy="228600"/>
        </p:xfrm>
        <a:graphic>
          <a:graphicData uri="http://schemas.openxmlformats.org/presentationml/2006/ole">
            <mc:AlternateContent xmlns:mc="http://schemas.openxmlformats.org/markup-compatibility/2006">
              <mc:Choice xmlns:v="urn:schemas-microsoft-com:vml" Requires="v">
                <p:oleObj spid="_x0000_s15193" name="Equation" r:id="rId3" imgW="13716000" imgH="5486400" progId="Equation.DSMT4">
                  <p:embed/>
                </p:oleObj>
              </mc:Choice>
              <mc:Fallback>
                <p:oleObj name="Equation" r:id="rId3" imgW="13716000" imgH="5486400" progId="Equation.DSMT4">
                  <p:embed/>
                  <p:pic>
                    <p:nvPicPr>
                      <p:cNvPr id="0" name="图片 12435"/>
                      <p:cNvPicPr/>
                      <p:nvPr/>
                    </p:nvPicPr>
                    <p:blipFill>
                      <a:blip r:embed="rId4"/>
                      <a:stretch>
                        <a:fillRect/>
                      </a:stretch>
                    </p:blipFill>
                    <p:spPr>
                      <a:xfrm>
                        <a:off x="10042367" y="2954545"/>
                        <a:ext cx="571500" cy="228600"/>
                      </a:xfrm>
                      <a:prstGeom prst="rect">
                        <a:avLst/>
                      </a:prstGeom>
                    </p:spPr>
                  </p:pic>
                </p:oleObj>
              </mc:Fallback>
            </mc:AlternateContent>
          </a:graphicData>
        </a:graphic>
      </p:graphicFrame>
      <p:graphicFrame>
        <p:nvGraphicFramePr>
          <p:cNvPr id="51" name="对象 50"/>
          <p:cNvGraphicFramePr>
            <a:graphicFrameLocks noChangeAspect="1"/>
          </p:cNvGraphicFramePr>
          <p:nvPr/>
        </p:nvGraphicFramePr>
        <p:xfrm>
          <a:off x="6247916" y="3348883"/>
          <a:ext cx="165100" cy="228600"/>
        </p:xfrm>
        <a:graphic>
          <a:graphicData uri="http://schemas.openxmlformats.org/presentationml/2006/ole">
            <mc:AlternateContent xmlns:mc="http://schemas.openxmlformats.org/markup-compatibility/2006">
              <mc:Choice xmlns:v="urn:schemas-microsoft-com:vml" Requires="v">
                <p:oleObj spid="_x0000_s15194" name="Equation" r:id="rId5" imgW="3962400" imgH="5486400" progId="Equation.DSMT4">
                  <p:embed/>
                </p:oleObj>
              </mc:Choice>
              <mc:Fallback>
                <p:oleObj name="Equation" r:id="rId5" imgW="3962400" imgH="5486400" progId="Equation.DSMT4">
                  <p:embed/>
                  <p:pic>
                    <p:nvPicPr>
                      <p:cNvPr id="0" name="图片 12436"/>
                      <p:cNvPicPr/>
                      <p:nvPr/>
                    </p:nvPicPr>
                    <p:blipFill>
                      <a:blip r:embed="rId6"/>
                      <a:stretch>
                        <a:fillRect/>
                      </a:stretch>
                    </p:blipFill>
                    <p:spPr>
                      <a:xfrm>
                        <a:off x="6247916" y="3348883"/>
                        <a:ext cx="165100" cy="228600"/>
                      </a:xfrm>
                      <a:prstGeom prst="rect">
                        <a:avLst/>
                      </a:prstGeom>
                    </p:spPr>
                  </p:pic>
                </p:oleObj>
              </mc:Fallback>
            </mc:AlternateContent>
          </a:graphicData>
        </a:graphic>
      </p:graphicFrame>
      <p:graphicFrame>
        <p:nvGraphicFramePr>
          <p:cNvPr id="52" name="对象 51"/>
          <p:cNvGraphicFramePr>
            <a:graphicFrameLocks noChangeAspect="1"/>
          </p:cNvGraphicFramePr>
          <p:nvPr/>
        </p:nvGraphicFramePr>
        <p:xfrm>
          <a:off x="7827355" y="3304249"/>
          <a:ext cx="147126" cy="273234"/>
        </p:xfrm>
        <a:graphic>
          <a:graphicData uri="http://schemas.openxmlformats.org/presentationml/2006/ole">
            <mc:AlternateContent xmlns:mc="http://schemas.openxmlformats.org/markup-compatibility/2006">
              <mc:Choice xmlns:v="urn:schemas-microsoft-com:vml" Requires="v">
                <p:oleObj spid="_x0000_s15195" name="Equation" r:id="rId7" imgW="2133600" imgH="3962400" progId="Equation.DSMT4">
                  <p:embed/>
                </p:oleObj>
              </mc:Choice>
              <mc:Fallback>
                <p:oleObj name="Equation" r:id="rId7" imgW="2133600" imgH="3962400" progId="Equation.DSMT4">
                  <p:embed/>
                  <p:pic>
                    <p:nvPicPr>
                      <p:cNvPr id="0" name="图片 12437"/>
                      <p:cNvPicPr/>
                      <p:nvPr/>
                    </p:nvPicPr>
                    <p:blipFill>
                      <a:blip r:embed="rId8"/>
                      <a:stretch>
                        <a:fillRect/>
                      </a:stretch>
                    </p:blipFill>
                    <p:spPr>
                      <a:xfrm>
                        <a:off x="7827355" y="3304249"/>
                        <a:ext cx="147126" cy="273234"/>
                      </a:xfrm>
                      <a:prstGeom prst="rect">
                        <a:avLst/>
                      </a:prstGeom>
                    </p:spPr>
                  </p:pic>
                </p:oleObj>
              </mc:Fallback>
            </mc:AlternateContent>
          </a:graphicData>
        </a:graphic>
      </p:graphicFrame>
      <p:graphicFrame>
        <p:nvGraphicFramePr>
          <p:cNvPr id="53" name="对象 52"/>
          <p:cNvGraphicFramePr>
            <a:graphicFrameLocks noChangeAspect="1"/>
          </p:cNvGraphicFramePr>
          <p:nvPr/>
        </p:nvGraphicFramePr>
        <p:xfrm>
          <a:off x="10042367" y="3348883"/>
          <a:ext cx="571500" cy="228600"/>
        </p:xfrm>
        <a:graphic>
          <a:graphicData uri="http://schemas.openxmlformats.org/presentationml/2006/ole">
            <mc:AlternateContent xmlns:mc="http://schemas.openxmlformats.org/markup-compatibility/2006">
              <mc:Choice xmlns:v="urn:schemas-microsoft-com:vml" Requires="v">
                <p:oleObj spid="_x0000_s15196" name="Equation" r:id="rId9" imgW="13716000" imgH="5486400" progId="Equation.DSMT4">
                  <p:embed/>
                </p:oleObj>
              </mc:Choice>
              <mc:Fallback>
                <p:oleObj name="Equation" r:id="rId9" imgW="13716000" imgH="5486400" progId="Equation.DSMT4">
                  <p:embed/>
                  <p:pic>
                    <p:nvPicPr>
                      <p:cNvPr id="0" name="图片 12438"/>
                      <p:cNvPicPr/>
                      <p:nvPr/>
                    </p:nvPicPr>
                    <p:blipFill>
                      <a:blip r:embed="rId10"/>
                      <a:stretch>
                        <a:fillRect/>
                      </a:stretch>
                    </p:blipFill>
                    <p:spPr>
                      <a:xfrm>
                        <a:off x="10042367" y="3348883"/>
                        <a:ext cx="571500" cy="228600"/>
                      </a:xfrm>
                      <a:prstGeom prst="rect">
                        <a:avLst/>
                      </a:prstGeom>
                    </p:spPr>
                  </p:pic>
                </p:oleObj>
              </mc:Fallback>
            </mc:AlternateContent>
          </a:graphicData>
        </a:graphic>
      </p:graphicFrame>
      <p:graphicFrame>
        <p:nvGraphicFramePr>
          <p:cNvPr id="54" name="对象 53"/>
          <p:cNvGraphicFramePr>
            <a:graphicFrameLocks noChangeAspect="1"/>
          </p:cNvGraphicFramePr>
          <p:nvPr/>
        </p:nvGraphicFramePr>
        <p:xfrm>
          <a:off x="6235216" y="3748132"/>
          <a:ext cx="177800" cy="165100"/>
        </p:xfrm>
        <a:graphic>
          <a:graphicData uri="http://schemas.openxmlformats.org/presentationml/2006/ole">
            <mc:AlternateContent xmlns:mc="http://schemas.openxmlformats.org/markup-compatibility/2006">
              <mc:Choice xmlns:v="urn:schemas-microsoft-com:vml" Requires="v">
                <p:oleObj spid="_x0000_s15197" name="Equation" r:id="rId11" imgW="4267200" imgH="3962400" progId="Equation.DSMT4">
                  <p:embed/>
                </p:oleObj>
              </mc:Choice>
              <mc:Fallback>
                <p:oleObj name="Equation" r:id="rId11" imgW="4267200" imgH="3962400" progId="Equation.DSMT4">
                  <p:embed/>
                  <p:pic>
                    <p:nvPicPr>
                      <p:cNvPr id="0" name="图片 12439"/>
                      <p:cNvPicPr/>
                      <p:nvPr/>
                    </p:nvPicPr>
                    <p:blipFill>
                      <a:blip r:embed="rId12"/>
                      <a:stretch>
                        <a:fillRect/>
                      </a:stretch>
                    </p:blipFill>
                    <p:spPr>
                      <a:xfrm>
                        <a:off x="6235216" y="3748132"/>
                        <a:ext cx="177800" cy="165100"/>
                      </a:xfrm>
                      <a:prstGeom prst="rect">
                        <a:avLst/>
                      </a:prstGeom>
                    </p:spPr>
                  </p:pic>
                </p:oleObj>
              </mc:Fallback>
            </mc:AlternateContent>
          </a:graphicData>
        </a:graphic>
      </p:graphicFrame>
      <p:graphicFrame>
        <p:nvGraphicFramePr>
          <p:cNvPr id="55" name="对象 54"/>
          <p:cNvGraphicFramePr>
            <a:graphicFrameLocks noChangeAspect="1"/>
          </p:cNvGraphicFramePr>
          <p:nvPr/>
        </p:nvGraphicFramePr>
        <p:xfrm>
          <a:off x="10042367" y="3776429"/>
          <a:ext cx="495300" cy="203200"/>
        </p:xfrm>
        <a:graphic>
          <a:graphicData uri="http://schemas.openxmlformats.org/presentationml/2006/ole">
            <mc:AlternateContent xmlns:mc="http://schemas.openxmlformats.org/markup-compatibility/2006">
              <mc:Choice xmlns:v="urn:schemas-microsoft-com:vml" Requires="v">
                <p:oleObj spid="_x0000_s15198" name="Equation" r:id="rId13" imgW="11887200" imgH="4876800" progId="Equation.DSMT4">
                  <p:embed/>
                </p:oleObj>
              </mc:Choice>
              <mc:Fallback>
                <p:oleObj name="Equation" r:id="rId13" imgW="11887200" imgH="4876800" progId="Equation.DSMT4">
                  <p:embed/>
                  <p:pic>
                    <p:nvPicPr>
                      <p:cNvPr id="0" name="图片 12440"/>
                      <p:cNvPicPr/>
                      <p:nvPr/>
                    </p:nvPicPr>
                    <p:blipFill>
                      <a:blip r:embed="rId14"/>
                      <a:stretch>
                        <a:fillRect/>
                      </a:stretch>
                    </p:blipFill>
                    <p:spPr>
                      <a:xfrm>
                        <a:off x="10042367" y="3776429"/>
                        <a:ext cx="495300" cy="203200"/>
                      </a:xfrm>
                      <a:prstGeom prst="rect">
                        <a:avLst/>
                      </a:prstGeom>
                    </p:spPr>
                  </p:pic>
                </p:oleObj>
              </mc:Fallback>
            </mc:AlternateContent>
          </a:graphicData>
        </a:graphic>
      </p:graphicFrame>
      <p:graphicFrame>
        <p:nvGraphicFramePr>
          <p:cNvPr id="56" name="对象 55"/>
          <p:cNvGraphicFramePr>
            <a:graphicFrameLocks noChangeAspect="1"/>
          </p:cNvGraphicFramePr>
          <p:nvPr/>
        </p:nvGraphicFramePr>
        <p:xfrm>
          <a:off x="6222516" y="4159822"/>
          <a:ext cx="215900" cy="241300"/>
        </p:xfrm>
        <a:graphic>
          <a:graphicData uri="http://schemas.openxmlformats.org/presentationml/2006/ole">
            <mc:AlternateContent xmlns:mc="http://schemas.openxmlformats.org/markup-compatibility/2006">
              <mc:Choice xmlns:v="urn:schemas-microsoft-com:vml" Requires="v">
                <p:oleObj spid="_x0000_s15199" name="Equation" r:id="rId15" imgW="5181600" imgH="5791200" progId="Equation.DSMT4">
                  <p:embed/>
                </p:oleObj>
              </mc:Choice>
              <mc:Fallback>
                <p:oleObj name="Equation" r:id="rId15" imgW="5181600" imgH="5791200" progId="Equation.DSMT4">
                  <p:embed/>
                  <p:pic>
                    <p:nvPicPr>
                      <p:cNvPr id="0" name="图片 12441"/>
                      <p:cNvPicPr/>
                      <p:nvPr/>
                    </p:nvPicPr>
                    <p:blipFill>
                      <a:blip r:embed="rId16"/>
                      <a:stretch>
                        <a:fillRect/>
                      </a:stretch>
                    </p:blipFill>
                    <p:spPr>
                      <a:xfrm>
                        <a:off x="6222516" y="4159822"/>
                        <a:ext cx="215900" cy="241300"/>
                      </a:xfrm>
                      <a:prstGeom prst="rect">
                        <a:avLst/>
                      </a:prstGeom>
                    </p:spPr>
                  </p:pic>
                </p:oleObj>
              </mc:Fallback>
            </mc:AlternateContent>
          </a:graphicData>
        </a:graphic>
      </p:graphicFrame>
      <p:graphicFrame>
        <p:nvGraphicFramePr>
          <p:cNvPr id="58" name="对象 57"/>
          <p:cNvGraphicFramePr>
            <a:graphicFrameLocks noChangeAspect="1"/>
          </p:cNvGraphicFramePr>
          <p:nvPr/>
        </p:nvGraphicFramePr>
        <p:xfrm>
          <a:off x="7977716" y="4479925"/>
          <a:ext cx="114300" cy="177800"/>
        </p:xfrm>
        <a:graphic>
          <a:graphicData uri="http://schemas.openxmlformats.org/presentationml/2006/ole">
            <mc:AlternateContent xmlns:mc="http://schemas.openxmlformats.org/markup-compatibility/2006">
              <mc:Choice xmlns:v="urn:schemas-microsoft-com:vml" Requires="v">
                <p:oleObj spid="_x0000_s15200" name="Equation" r:id="rId17" imgW="2743200" imgH="4267200" progId="Equation.DSMT4">
                  <p:embed/>
                </p:oleObj>
              </mc:Choice>
              <mc:Fallback>
                <p:oleObj name="Equation" r:id="rId17" imgW="2743200" imgH="4267200" progId="Equation.DSMT4">
                  <p:embed/>
                  <p:pic>
                    <p:nvPicPr>
                      <p:cNvPr id="0" name="图片 12442"/>
                      <p:cNvPicPr/>
                      <p:nvPr/>
                    </p:nvPicPr>
                    <p:blipFill>
                      <a:blip r:embed="rId18"/>
                      <a:stretch>
                        <a:fillRect/>
                      </a:stretch>
                    </p:blipFill>
                    <p:spPr>
                      <a:xfrm>
                        <a:off x="7977716" y="4479925"/>
                        <a:ext cx="114300" cy="177800"/>
                      </a:xfrm>
                      <a:prstGeom prst="rect">
                        <a:avLst/>
                      </a:prstGeom>
                    </p:spPr>
                  </p:pic>
                </p:oleObj>
              </mc:Fallback>
            </mc:AlternateContent>
          </a:graphicData>
        </a:graphic>
      </p:graphicFrame>
      <p:graphicFrame>
        <p:nvGraphicFramePr>
          <p:cNvPr id="59" name="对象 58"/>
          <p:cNvGraphicFramePr>
            <a:graphicFrameLocks noChangeAspect="1"/>
          </p:cNvGraphicFramePr>
          <p:nvPr/>
        </p:nvGraphicFramePr>
        <p:xfrm>
          <a:off x="8003264" y="4185222"/>
          <a:ext cx="127000" cy="190500"/>
        </p:xfrm>
        <a:graphic>
          <a:graphicData uri="http://schemas.openxmlformats.org/presentationml/2006/ole">
            <mc:AlternateContent xmlns:mc="http://schemas.openxmlformats.org/markup-compatibility/2006">
              <mc:Choice xmlns:v="urn:schemas-microsoft-com:vml" Requires="v">
                <p:oleObj spid="_x0000_s15201" name="Equation" r:id="rId19" imgW="3048000" imgH="4572000" progId="Equation.DSMT4">
                  <p:embed/>
                </p:oleObj>
              </mc:Choice>
              <mc:Fallback>
                <p:oleObj name="Equation" r:id="rId19" imgW="3048000" imgH="4572000" progId="Equation.DSMT4">
                  <p:embed/>
                  <p:pic>
                    <p:nvPicPr>
                      <p:cNvPr id="0" name="图片 12443"/>
                      <p:cNvPicPr/>
                      <p:nvPr/>
                    </p:nvPicPr>
                    <p:blipFill>
                      <a:blip r:embed="rId20"/>
                      <a:stretch>
                        <a:fillRect/>
                      </a:stretch>
                    </p:blipFill>
                    <p:spPr>
                      <a:xfrm>
                        <a:off x="8003264" y="4185222"/>
                        <a:ext cx="127000" cy="190500"/>
                      </a:xfrm>
                      <a:prstGeom prst="rect">
                        <a:avLst/>
                      </a:prstGeom>
                    </p:spPr>
                  </p:pic>
                </p:oleObj>
              </mc:Fallback>
            </mc:AlternateContent>
          </a:graphicData>
        </a:graphic>
      </p:graphicFrame>
      <p:graphicFrame>
        <p:nvGraphicFramePr>
          <p:cNvPr id="60" name="对象 59"/>
          <p:cNvGraphicFramePr>
            <a:graphicFrameLocks noChangeAspect="1"/>
          </p:cNvGraphicFramePr>
          <p:nvPr/>
        </p:nvGraphicFramePr>
        <p:xfrm>
          <a:off x="8506299" y="4167200"/>
          <a:ext cx="88900" cy="165100"/>
        </p:xfrm>
        <a:graphic>
          <a:graphicData uri="http://schemas.openxmlformats.org/presentationml/2006/ole">
            <mc:AlternateContent xmlns:mc="http://schemas.openxmlformats.org/markup-compatibility/2006">
              <mc:Choice xmlns:v="urn:schemas-microsoft-com:vml" Requires="v">
                <p:oleObj spid="_x0000_s15202" name="Equation" r:id="rId21" imgW="2133600" imgH="3962400" progId="Equation.DSMT4">
                  <p:embed/>
                </p:oleObj>
              </mc:Choice>
              <mc:Fallback>
                <p:oleObj name="Equation" r:id="rId21" imgW="2133600" imgH="3962400" progId="Equation.DSMT4">
                  <p:embed/>
                  <p:pic>
                    <p:nvPicPr>
                      <p:cNvPr id="0" name="图片 12444"/>
                      <p:cNvPicPr/>
                      <p:nvPr/>
                    </p:nvPicPr>
                    <p:blipFill>
                      <a:blip r:embed="rId22"/>
                      <a:stretch>
                        <a:fillRect/>
                      </a:stretch>
                    </p:blipFill>
                    <p:spPr>
                      <a:xfrm>
                        <a:off x="8506299" y="4167200"/>
                        <a:ext cx="88900" cy="165100"/>
                      </a:xfrm>
                      <a:prstGeom prst="rect">
                        <a:avLst/>
                      </a:prstGeom>
                    </p:spPr>
                  </p:pic>
                </p:oleObj>
              </mc:Fallback>
            </mc:AlternateContent>
          </a:graphicData>
        </a:graphic>
      </p:graphicFrame>
      <p:graphicFrame>
        <p:nvGraphicFramePr>
          <p:cNvPr id="61" name="对象 60"/>
          <p:cNvGraphicFramePr>
            <a:graphicFrameLocks noChangeAspect="1"/>
          </p:cNvGraphicFramePr>
          <p:nvPr/>
        </p:nvGraphicFramePr>
        <p:xfrm>
          <a:off x="10042367" y="4188754"/>
          <a:ext cx="457200" cy="241300"/>
        </p:xfrm>
        <a:graphic>
          <a:graphicData uri="http://schemas.openxmlformats.org/presentationml/2006/ole">
            <mc:AlternateContent xmlns:mc="http://schemas.openxmlformats.org/markup-compatibility/2006">
              <mc:Choice xmlns:v="urn:schemas-microsoft-com:vml" Requires="v">
                <p:oleObj spid="_x0000_s15203" name="Equation" r:id="rId23" imgW="10972800" imgH="5791200" progId="Equation.DSMT4">
                  <p:embed/>
                </p:oleObj>
              </mc:Choice>
              <mc:Fallback>
                <p:oleObj name="Equation" r:id="rId23" imgW="10972800" imgH="5791200" progId="Equation.DSMT4">
                  <p:embed/>
                  <p:pic>
                    <p:nvPicPr>
                      <p:cNvPr id="0" name="图片 12445"/>
                      <p:cNvPicPr/>
                      <p:nvPr/>
                    </p:nvPicPr>
                    <p:blipFill>
                      <a:blip r:embed="rId24"/>
                      <a:stretch>
                        <a:fillRect/>
                      </a:stretch>
                    </p:blipFill>
                    <p:spPr>
                      <a:xfrm>
                        <a:off x="10042367" y="4188754"/>
                        <a:ext cx="457200" cy="241300"/>
                      </a:xfrm>
                      <a:prstGeom prst="rect">
                        <a:avLst/>
                      </a:prstGeom>
                    </p:spPr>
                  </p:pic>
                </p:oleObj>
              </mc:Fallback>
            </mc:AlternateContent>
          </a:graphicData>
        </a:graphic>
      </p:graphicFrame>
      <p:graphicFrame>
        <p:nvGraphicFramePr>
          <p:cNvPr id="62" name="对象 61"/>
          <p:cNvGraphicFramePr>
            <a:graphicFrameLocks noChangeAspect="1"/>
          </p:cNvGraphicFramePr>
          <p:nvPr/>
        </p:nvGraphicFramePr>
        <p:xfrm>
          <a:off x="6222516" y="4650576"/>
          <a:ext cx="279400" cy="241300"/>
        </p:xfrm>
        <a:graphic>
          <a:graphicData uri="http://schemas.openxmlformats.org/presentationml/2006/ole">
            <mc:AlternateContent xmlns:mc="http://schemas.openxmlformats.org/markup-compatibility/2006">
              <mc:Choice xmlns:v="urn:schemas-microsoft-com:vml" Requires="v">
                <p:oleObj spid="_x0000_s15204" name="Equation" r:id="rId25" imgW="6705600" imgH="5791200" progId="Equation.DSMT4">
                  <p:embed/>
                </p:oleObj>
              </mc:Choice>
              <mc:Fallback>
                <p:oleObj name="Equation" r:id="rId25" imgW="6705600" imgH="5791200" progId="Equation.DSMT4">
                  <p:embed/>
                  <p:pic>
                    <p:nvPicPr>
                      <p:cNvPr id="0" name="图片 12446"/>
                      <p:cNvPicPr/>
                      <p:nvPr/>
                    </p:nvPicPr>
                    <p:blipFill>
                      <a:blip r:embed="rId26"/>
                      <a:stretch>
                        <a:fillRect/>
                      </a:stretch>
                    </p:blipFill>
                    <p:spPr>
                      <a:xfrm>
                        <a:off x="6222516" y="4650576"/>
                        <a:ext cx="279400" cy="241300"/>
                      </a:xfrm>
                      <a:prstGeom prst="rect">
                        <a:avLst/>
                      </a:prstGeom>
                    </p:spPr>
                  </p:pic>
                </p:oleObj>
              </mc:Fallback>
            </mc:AlternateContent>
          </a:graphicData>
        </a:graphic>
      </p:graphicFrame>
      <p:graphicFrame>
        <p:nvGraphicFramePr>
          <p:cNvPr id="64" name="对象 63"/>
          <p:cNvGraphicFramePr>
            <a:graphicFrameLocks noChangeAspect="1"/>
          </p:cNvGraphicFramePr>
          <p:nvPr/>
        </p:nvGraphicFramePr>
        <p:xfrm>
          <a:off x="9915367" y="4639772"/>
          <a:ext cx="622300" cy="241300"/>
        </p:xfrm>
        <a:graphic>
          <a:graphicData uri="http://schemas.openxmlformats.org/presentationml/2006/ole">
            <mc:AlternateContent xmlns:mc="http://schemas.openxmlformats.org/markup-compatibility/2006">
              <mc:Choice xmlns:v="urn:schemas-microsoft-com:vml" Requires="v">
                <p:oleObj spid="_x0000_s15205" name="Equation" r:id="rId27" imgW="14935200" imgH="5791200" progId="Equation.DSMT4">
                  <p:embed/>
                </p:oleObj>
              </mc:Choice>
              <mc:Fallback>
                <p:oleObj name="Equation" r:id="rId27" imgW="14935200" imgH="5791200" progId="Equation.DSMT4">
                  <p:embed/>
                  <p:pic>
                    <p:nvPicPr>
                      <p:cNvPr id="0" name="图片 12447"/>
                      <p:cNvPicPr/>
                      <p:nvPr/>
                    </p:nvPicPr>
                    <p:blipFill>
                      <a:blip r:embed="rId28"/>
                      <a:stretch>
                        <a:fillRect/>
                      </a:stretch>
                    </p:blipFill>
                    <p:spPr>
                      <a:xfrm>
                        <a:off x="9915367" y="4639772"/>
                        <a:ext cx="622300" cy="241300"/>
                      </a:xfrm>
                      <a:prstGeom prst="rect">
                        <a:avLst/>
                      </a:prstGeom>
                    </p:spPr>
                  </p:pic>
                </p:oleObj>
              </mc:Fallback>
            </mc:AlternateContent>
          </a:graphicData>
        </a:graphic>
      </p:graphicFrame>
      <p:graphicFrame>
        <p:nvGraphicFramePr>
          <p:cNvPr id="65" name="对象 64"/>
          <p:cNvGraphicFramePr>
            <a:graphicFrameLocks noChangeAspect="1"/>
          </p:cNvGraphicFramePr>
          <p:nvPr/>
        </p:nvGraphicFramePr>
        <p:xfrm>
          <a:off x="6235216" y="5057702"/>
          <a:ext cx="203200" cy="241300"/>
        </p:xfrm>
        <a:graphic>
          <a:graphicData uri="http://schemas.openxmlformats.org/presentationml/2006/ole">
            <mc:AlternateContent xmlns:mc="http://schemas.openxmlformats.org/markup-compatibility/2006">
              <mc:Choice xmlns:v="urn:schemas-microsoft-com:vml" Requires="v">
                <p:oleObj spid="_x0000_s15206" name="Equation" r:id="rId29" imgW="4876800" imgH="5791200" progId="Equation.DSMT4">
                  <p:embed/>
                </p:oleObj>
              </mc:Choice>
              <mc:Fallback>
                <p:oleObj name="Equation" r:id="rId29" imgW="4876800" imgH="5791200" progId="Equation.DSMT4">
                  <p:embed/>
                  <p:pic>
                    <p:nvPicPr>
                      <p:cNvPr id="0" name="图片 12448"/>
                      <p:cNvPicPr/>
                      <p:nvPr/>
                    </p:nvPicPr>
                    <p:blipFill>
                      <a:blip r:embed="rId30"/>
                      <a:stretch>
                        <a:fillRect/>
                      </a:stretch>
                    </p:blipFill>
                    <p:spPr>
                      <a:xfrm>
                        <a:off x="6235216" y="5057702"/>
                        <a:ext cx="203200" cy="241300"/>
                      </a:xfrm>
                      <a:prstGeom prst="rect">
                        <a:avLst/>
                      </a:prstGeom>
                    </p:spPr>
                  </p:pic>
                </p:oleObj>
              </mc:Fallback>
            </mc:AlternateContent>
          </a:graphicData>
        </a:graphic>
      </p:graphicFrame>
      <p:graphicFrame>
        <p:nvGraphicFramePr>
          <p:cNvPr id="66" name="对象 65"/>
          <p:cNvGraphicFramePr>
            <a:graphicFrameLocks noChangeAspect="1"/>
          </p:cNvGraphicFramePr>
          <p:nvPr/>
        </p:nvGraphicFramePr>
        <p:xfrm>
          <a:off x="7922398" y="5041378"/>
          <a:ext cx="161732" cy="242599"/>
        </p:xfrm>
        <a:graphic>
          <a:graphicData uri="http://schemas.openxmlformats.org/presentationml/2006/ole">
            <mc:AlternateContent xmlns:mc="http://schemas.openxmlformats.org/markup-compatibility/2006">
              <mc:Choice xmlns:v="urn:schemas-microsoft-com:vml" Requires="v">
                <p:oleObj spid="_x0000_s15207" name="Equation" r:id="rId31" imgW="3048000" imgH="4572000" progId="Equation.DSMT4">
                  <p:embed/>
                </p:oleObj>
              </mc:Choice>
              <mc:Fallback>
                <p:oleObj name="Equation" r:id="rId31" imgW="3048000" imgH="4572000" progId="Equation.DSMT4">
                  <p:embed/>
                  <p:pic>
                    <p:nvPicPr>
                      <p:cNvPr id="0" name="图片 12449"/>
                      <p:cNvPicPr/>
                      <p:nvPr/>
                    </p:nvPicPr>
                    <p:blipFill>
                      <a:blip r:embed="rId32"/>
                      <a:stretch>
                        <a:fillRect/>
                      </a:stretch>
                    </p:blipFill>
                    <p:spPr>
                      <a:xfrm>
                        <a:off x="7922398" y="5041378"/>
                        <a:ext cx="161732" cy="242599"/>
                      </a:xfrm>
                      <a:prstGeom prst="rect">
                        <a:avLst/>
                      </a:prstGeom>
                    </p:spPr>
                  </p:pic>
                </p:oleObj>
              </mc:Fallback>
            </mc:AlternateContent>
          </a:graphicData>
        </a:graphic>
      </p:graphicFrame>
      <p:graphicFrame>
        <p:nvGraphicFramePr>
          <p:cNvPr id="68" name="对象 67"/>
          <p:cNvGraphicFramePr>
            <a:graphicFrameLocks noChangeAspect="1"/>
          </p:cNvGraphicFramePr>
          <p:nvPr/>
        </p:nvGraphicFramePr>
        <p:xfrm>
          <a:off x="8619237" y="5060672"/>
          <a:ext cx="127000" cy="217714"/>
        </p:xfrm>
        <a:graphic>
          <a:graphicData uri="http://schemas.openxmlformats.org/presentationml/2006/ole">
            <mc:AlternateContent xmlns:mc="http://schemas.openxmlformats.org/markup-compatibility/2006">
              <mc:Choice xmlns:v="urn:schemas-microsoft-com:vml" Requires="v">
                <p:oleObj spid="_x0000_s15208" name="Equation" r:id="rId33" imgW="2133600" imgH="3657600" progId="Equation.DSMT4">
                  <p:embed/>
                </p:oleObj>
              </mc:Choice>
              <mc:Fallback>
                <p:oleObj name="Equation" r:id="rId33" imgW="2133600" imgH="3657600" progId="Equation.DSMT4">
                  <p:embed/>
                  <p:pic>
                    <p:nvPicPr>
                      <p:cNvPr id="0" name="图片 12450"/>
                      <p:cNvPicPr/>
                      <p:nvPr/>
                    </p:nvPicPr>
                    <p:blipFill>
                      <a:blip r:embed="rId34"/>
                      <a:stretch>
                        <a:fillRect/>
                      </a:stretch>
                    </p:blipFill>
                    <p:spPr>
                      <a:xfrm>
                        <a:off x="8619237" y="5060672"/>
                        <a:ext cx="127000" cy="217714"/>
                      </a:xfrm>
                      <a:prstGeom prst="rect">
                        <a:avLst/>
                      </a:prstGeom>
                    </p:spPr>
                  </p:pic>
                </p:oleObj>
              </mc:Fallback>
            </mc:AlternateContent>
          </a:graphicData>
        </a:graphic>
      </p:graphicFrame>
      <p:graphicFrame>
        <p:nvGraphicFramePr>
          <p:cNvPr id="69" name="对象 68"/>
          <p:cNvGraphicFramePr>
            <a:graphicFrameLocks noChangeAspect="1"/>
          </p:cNvGraphicFramePr>
          <p:nvPr/>
        </p:nvGraphicFramePr>
        <p:xfrm>
          <a:off x="10042367" y="5157736"/>
          <a:ext cx="431800" cy="241300"/>
        </p:xfrm>
        <a:graphic>
          <a:graphicData uri="http://schemas.openxmlformats.org/presentationml/2006/ole">
            <mc:AlternateContent xmlns:mc="http://schemas.openxmlformats.org/markup-compatibility/2006">
              <mc:Choice xmlns:v="urn:schemas-microsoft-com:vml" Requires="v">
                <p:oleObj spid="_x0000_s15209" name="Equation" r:id="rId35" imgW="10363200" imgH="5791200" progId="Equation.DSMT4">
                  <p:embed/>
                </p:oleObj>
              </mc:Choice>
              <mc:Fallback>
                <p:oleObj name="Equation" r:id="rId35" imgW="10363200" imgH="5791200" progId="Equation.DSMT4">
                  <p:embed/>
                  <p:pic>
                    <p:nvPicPr>
                      <p:cNvPr id="0" name="图片 12451"/>
                      <p:cNvPicPr/>
                      <p:nvPr/>
                    </p:nvPicPr>
                    <p:blipFill>
                      <a:blip r:embed="rId36"/>
                      <a:stretch>
                        <a:fillRect/>
                      </a:stretch>
                    </p:blipFill>
                    <p:spPr>
                      <a:xfrm>
                        <a:off x="10042367" y="5157736"/>
                        <a:ext cx="431800" cy="241300"/>
                      </a:xfrm>
                      <a:prstGeom prst="rect">
                        <a:avLst/>
                      </a:prstGeom>
                    </p:spPr>
                  </p:pic>
                </p:oleObj>
              </mc:Fallback>
            </mc:AlternateContent>
          </a:graphicData>
        </a:graphic>
      </p:graphicFrame>
      <p:graphicFrame>
        <p:nvGraphicFramePr>
          <p:cNvPr id="2" name="对象 1"/>
          <p:cNvGraphicFramePr>
            <a:graphicFrameLocks noChangeAspect="1"/>
          </p:cNvGraphicFramePr>
          <p:nvPr/>
        </p:nvGraphicFramePr>
        <p:xfrm>
          <a:off x="7577666" y="4470400"/>
          <a:ext cx="914400" cy="198438"/>
        </p:xfrm>
        <a:graphic>
          <a:graphicData uri="http://schemas.openxmlformats.org/presentationml/2006/ole">
            <mc:AlternateContent xmlns:mc="http://schemas.openxmlformats.org/markup-compatibility/2006">
              <mc:Choice xmlns:v="urn:schemas-microsoft-com:vml" Requires="v">
                <p:oleObj spid="_x0000_s15210" name="Equation" r:id="rId37" imgW="2743200" imgH="4267200" progId="Equation.DSMT4">
                  <p:embed/>
                </p:oleObj>
              </mc:Choice>
              <mc:Fallback>
                <p:oleObj name="Equation" r:id="rId37" imgW="2743200" imgH="4267200" progId="Equation.DSMT4">
                  <p:embed/>
                  <p:pic>
                    <p:nvPicPr>
                      <p:cNvPr id="0" name="图片 12452"/>
                      <p:cNvPicPr/>
                      <p:nvPr/>
                    </p:nvPicPr>
                    <p:blipFill>
                      <a:blip r:embed="rId18"/>
                      <a:stretch>
                        <a:fillRect/>
                      </a:stretch>
                    </p:blipFill>
                    <p:spPr>
                      <a:xfrm>
                        <a:off x="7577666" y="4470400"/>
                        <a:ext cx="914400" cy="198438"/>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462622" y="1964425"/>
          <a:ext cx="3483360" cy="459610"/>
        </p:xfrm>
        <a:graphic>
          <a:graphicData uri="http://schemas.openxmlformats.org/presentationml/2006/ole">
            <mc:AlternateContent xmlns:mc="http://schemas.openxmlformats.org/markup-compatibility/2006">
              <mc:Choice xmlns:v="urn:schemas-microsoft-com:vml" Requires="v">
                <p:oleObj spid="_x0000_s15211" name="Equation" r:id="rId38" imgW="43891200" imgH="5791200" progId="Equation.DSMT4">
                  <p:embed/>
                </p:oleObj>
              </mc:Choice>
              <mc:Fallback>
                <p:oleObj name="Equation" r:id="rId38" imgW="43891200" imgH="5791200" progId="Equation.DSMT4">
                  <p:embed/>
                  <p:pic>
                    <p:nvPicPr>
                      <p:cNvPr id="0" name="图片 12453"/>
                      <p:cNvPicPr/>
                      <p:nvPr/>
                    </p:nvPicPr>
                    <p:blipFill>
                      <a:blip r:embed="rId39"/>
                      <a:stretch>
                        <a:fillRect/>
                      </a:stretch>
                    </p:blipFill>
                    <p:spPr>
                      <a:xfrm>
                        <a:off x="462622" y="1964425"/>
                        <a:ext cx="3483360" cy="459610"/>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462623" y="2861254"/>
          <a:ext cx="3087724" cy="605027"/>
        </p:xfrm>
        <a:graphic>
          <a:graphicData uri="http://schemas.openxmlformats.org/presentationml/2006/ole">
            <mc:AlternateContent xmlns:mc="http://schemas.openxmlformats.org/markup-compatibility/2006">
              <mc:Choice xmlns:v="urn:schemas-microsoft-com:vml" Requires="v">
                <p:oleObj spid="_x0000_s15212" name="Equation" r:id="rId40" imgW="45110400" imgH="8839200" progId="Equation.DSMT4">
                  <p:embed/>
                </p:oleObj>
              </mc:Choice>
              <mc:Fallback>
                <p:oleObj name="Equation" r:id="rId40" imgW="45110400" imgH="8839200" progId="Equation.DSMT4">
                  <p:embed/>
                  <p:pic>
                    <p:nvPicPr>
                      <p:cNvPr id="0" name="图片 12454"/>
                      <p:cNvPicPr/>
                      <p:nvPr/>
                    </p:nvPicPr>
                    <p:blipFill>
                      <a:blip r:embed="rId41"/>
                      <a:stretch>
                        <a:fillRect/>
                      </a:stretch>
                    </p:blipFill>
                    <p:spPr>
                      <a:xfrm>
                        <a:off x="462623" y="2861254"/>
                        <a:ext cx="3087724" cy="605027"/>
                      </a:xfrm>
                      <a:prstGeom prst="rect">
                        <a:avLst/>
                      </a:prstGeom>
                    </p:spPr>
                  </p:pic>
                </p:oleObj>
              </mc:Fallback>
            </mc:AlternateContent>
          </a:graphicData>
        </a:graphic>
      </p:graphicFrame>
      <p:sp>
        <p:nvSpPr>
          <p:cNvPr id="10" name="文本框 9"/>
          <p:cNvSpPr txBox="1"/>
          <p:nvPr/>
        </p:nvSpPr>
        <p:spPr>
          <a:xfrm>
            <a:off x="325164" y="2448915"/>
            <a:ext cx="197194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Subject  to</a:t>
            </a:r>
            <a:r>
              <a:rPr lang="zh-CN" altLang="en-US"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462622" y="3515393"/>
            <a:ext cx="2987507" cy="397839"/>
          </a:xfrm>
          <a:prstGeom prst="rect">
            <a:avLst/>
          </a:prstGeom>
          <a:noFill/>
        </p:spPr>
        <p:txBody>
          <a:bodyPr wrap="square" rtlCol="0">
            <a:spAutoFit/>
          </a:bodyPr>
          <a:lstStyle/>
          <a:p>
            <a:endParaRPr lang="zh-CN" altLang="en-US" dirty="0"/>
          </a:p>
        </p:txBody>
      </p:sp>
      <p:graphicFrame>
        <p:nvGraphicFramePr>
          <p:cNvPr id="12" name="对象 11"/>
          <p:cNvGraphicFramePr>
            <a:graphicFrameLocks noChangeAspect="1"/>
          </p:cNvGraphicFramePr>
          <p:nvPr/>
        </p:nvGraphicFramePr>
        <p:xfrm>
          <a:off x="464504" y="3542097"/>
          <a:ext cx="2987506" cy="412070"/>
        </p:xfrm>
        <a:graphic>
          <a:graphicData uri="http://schemas.openxmlformats.org/presentationml/2006/ole">
            <mc:AlternateContent xmlns:mc="http://schemas.openxmlformats.org/markup-compatibility/2006">
              <mc:Choice xmlns:v="urn:schemas-microsoft-com:vml" Requires="v">
                <p:oleObj spid="_x0000_s15213" name="Equation" r:id="rId42" imgW="35356800" imgH="4876800" progId="Equation.DSMT4">
                  <p:embed/>
                </p:oleObj>
              </mc:Choice>
              <mc:Fallback>
                <p:oleObj name="Equation" r:id="rId42" imgW="35356800" imgH="4876800" progId="Equation.DSMT4">
                  <p:embed/>
                  <p:pic>
                    <p:nvPicPr>
                      <p:cNvPr id="0" name="图片 12455"/>
                      <p:cNvPicPr/>
                      <p:nvPr/>
                    </p:nvPicPr>
                    <p:blipFill>
                      <a:blip r:embed="rId43"/>
                      <a:stretch>
                        <a:fillRect/>
                      </a:stretch>
                    </p:blipFill>
                    <p:spPr>
                      <a:xfrm>
                        <a:off x="464504" y="3542097"/>
                        <a:ext cx="2987506" cy="412070"/>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520810" y="4080374"/>
          <a:ext cx="1489816" cy="633172"/>
        </p:xfrm>
        <a:graphic>
          <a:graphicData uri="http://schemas.openxmlformats.org/presentationml/2006/ole">
            <mc:AlternateContent xmlns:mc="http://schemas.openxmlformats.org/markup-compatibility/2006">
              <mc:Choice xmlns:v="urn:schemas-microsoft-com:vml" Requires="v">
                <p:oleObj spid="_x0000_s15214" name="Equation" r:id="rId44" imgW="24384000" imgH="10363200" progId="Equation.DSMT4">
                  <p:embed/>
                </p:oleObj>
              </mc:Choice>
              <mc:Fallback>
                <p:oleObj name="Equation" r:id="rId44" imgW="24384000" imgH="10363200" progId="Equation.DSMT4">
                  <p:embed/>
                  <p:pic>
                    <p:nvPicPr>
                      <p:cNvPr id="0" name="图片 12456"/>
                      <p:cNvPicPr/>
                      <p:nvPr/>
                    </p:nvPicPr>
                    <p:blipFill>
                      <a:blip r:embed="rId45"/>
                      <a:stretch>
                        <a:fillRect/>
                      </a:stretch>
                    </p:blipFill>
                    <p:spPr>
                      <a:xfrm>
                        <a:off x="520810" y="4080374"/>
                        <a:ext cx="1489816" cy="633172"/>
                      </a:xfrm>
                      <a:prstGeom prst="rect">
                        <a:avLst/>
                      </a:prstGeom>
                    </p:spPr>
                  </p:pic>
                </p:oleObj>
              </mc:Fallback>
            </mc:AlternateContent>
          </a:graphicData>
        </a:graphic>
      </p:graphicFrame>
      <p:sp>
        <p:nvSpPr>
          <p:cNvPr id="37" name="文本框 36"/>
          <p:cNvSpPr txBox="1"/>
          <p:nvPr/>
        </p:nvSpPr>
        <p:spPr>
          <a:xfrm>
            <a:off x="325164" y="4661979"/>
            <a:ext cx="7915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where</a:t>
            </a:r>
            <a:r>
              <a:rPr lang="zh-CN" altLang="en-US"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graphicFrame>
        <p:nvGraphicFramePr>
          <p:cNvPr id="16" name="对象 15"/>
          <p:cNvGraphicFramePr>
            <a:graphicFrameLocks noChangeAspect="1"/>
          </p:cNvGraphicFramePr>
          <p:nvPr/>
        </p:nvGraphicFramePr>
        <p:xfrm>
          <a:off x="268288" y="5009092"/>
          <a:ext cx="546100" cy="254000"/>
        </p:xfrm>
        <a:graphic>
          <a:graphicData uri="http://schemas.openxmlformats.org/presentationml/2006/ole">
            <mc:AlternateContent xmlns:mc="http://schemas.openxmlformats.org/markup-compatibility/2006">
              <mc:Choice xmlns:v="urn:schemas-microsoft-com:vml" Requires="v">
                <p:oleObj spid="_x0000_s15215" name="Equation" r:id="rId46" imgW="13106400" imgH="6096000" progId="Equation.DSMT4">
                  <p:embed/>
                </p:oleObj>
              </mc:Choice>
              <mc:Fallback>
                <p:oleObj name="Equation" r:id="rId46" imgW="13106400" imgH="6096000" progId="Equation.DSMT4">
                  <p:embed/>
                  <p:pic>
                    <p:nvPicPr>
                      <p:cNvPr id="0" name="图片 12457"/>
                      <p:cNvPicPr/>
                      <p:nvPr/>
                    </p:nvPicPr>
                    <p:blipFill>
                      <a:blip r:embed="rId47"/>
                      <a:stretch>
                        <a:fillRect/>
                      </a:stretch>
                    </p:blipFill>
                    <p:spPr>
                      <a:xfrm>
                        <a:off x="268288" y="5009092"/>
                        <a:ext cx="546100" cy="254000"/>
                      </a:xfrm>
                      <a:prstGeom prst="rect">
                        <a:avLst/>
                      </a:prstGeom>
                    </p:spPr>
                  </p:pic>
                </p:oleObj>
              </mc:Fallback>
            </mc:AlternateContent>
          </a:graphicData>
        </a:graphic>
      </p:graphicFrame>
      <p:sp>
        <p:nvSpPr>
          <p:cNvPr id="17" name="文本框 16"/>
          <p:cNvSpPr txBox="1"/>
          <p:nvPr/>
        </p:nvSpPr>
        <p:spPr>
          <a:xfrm>
            <a:off x="729546" y="4932543"/>
            <a:ext cx="4269352" cy="369332"/>
          </a:xfrm>
          <a:prstGeom prst="rect">
            <a:avLst/>
          </a:prstGeom>
          <a:noFill/>
        </p:spPr>
        <p:txBody>
          <a:bodyPr wrap="square" rtlCol="0">
            <a:spAutoFit/>
          </a:bodyPr>
          <a:lstStyle/>
          <a:p>
            <a:r>
              <a:rPr lang="en-US" altLang="zh-CN" dirty="0"/>
              <a:t>: </a:t>
            </a:r>
            <a:r>
              <a:rPr lang="zh-CN" altLang="en-US" sz="1400" dirty="0"/>
              <a:t>二进制调制变量，</a:t>
            </a:r>
            <a:r>
              <a:rPr lang="en-US" altLang="zh-CN" sz="1400" dirty="0"/>
              <a:t>1</a:t>
            </a:r>
            <a:r>
              <a:rPr lang="zh-CN" altLang="en-US" sz="1400" dirty="0"/>
              <a:t>表示</a:t>
            </a:r>
            <a:r>
              <a:rPr lang="en-US" altLang="zh-CN" sz="1400" dirty="0"/>
              <a:t>STA j</a:t>
            </a:r>
            <a:r>
              <a:rPr lang="zh-CN" altLang="en-US" sz="1400" dirty="0"/>
              <a:t>在时隙</a:t>
            </a:r>
            <a:r>
              <a:rPr lang="en-US" altLang="zh-CN" sz="1400" dirty="0"/>
              <a:t>t</a:t>
            </a:r>
            <a:r>
              <a:rPr lang="zh-CN" altLang="en-US" sz="1400" dirty="0"/>
              <a:t>被</a:t>
            </a:r>
            <a:r>
              <a:rPr lang="en-US" altLang="zh-CN" sz="1400" dirty="0"/>
              <a:t>Ap </a:t>
            </a:r>
            <a:r>
              <a:rPr lang="en-US" altLang="zh-CN" sz="1400" dirty="0" err="1"/>
              <a:t>i</a:t>
            </a:r>
            <a:r>
              <a:rPr lang="zh-CN" altLang="en-US" sz="1400" dirty="0"/>
              <a:t>调度</a:t>
            </a:r>
            <a:endParaRPr lang="zh-CN" altLang="en-US" dirty="0"/>
          </a:p>
        </p:txBody>
      </p:sp>
      <p:graphicFrame>
        <p:nvGraphicFramePr>
          <p:cNvPr id="20" name="对象 19"/>
          <p:cNvGraphicFramePr>
            <a:graphicFrameLocks noChangeAspect="1"/>
          </p:cNvGraphicFramePr>
          <p:nvPr/>
        </p:nvGraphicFramePr>
        <p:xfrm>
          <a:off x="462622" y="5301875"/>
          <a:ext cx="228600" cy="317500"/>
        </p:xfrm>
        <a:graphic>
          <a:graphicData uri="http://schemas.openxmlformats.org/presentationml/2006/ole">
            <mc:AlternateContent xmlns:mc="http://schemas.openxmlformats.org/markup-compatibility/2006">
              <mc:Choice xmlns:v="urn:schemas-microsoft-com:vml" Requires="v">
                <p:oleObj spid="_x0000_s15216" name="Equation" r:id="rId48" imgW="5486400" imgH="7620000" progId="Equation.DSMT4">
                  <p:embed/>
                </p:oleObj>
              </mc:Choice>
              <mc:Fallback>
                <p:oleObj name="Equation" r:id="rId48" imgW="5486400" imgH="7620000" progId="Equation.DSMT4">
                  <p:embed/>
                  <p:pic>
                    <p:nvPicPr>
                      <p:cNvPr id="0" name="图片 12458"/>
                      <p:cNvPicPr/>
                      <p:nvPr/>
                    </p:nvPicPr>
                    <p:blipFill>
                      <a:blip r:embed="rId49"/>
                      <a:stretch>
                        <a:fillRect/>
                      </a:stretch>
                    </p:blipFill>
                    <p:spPr>
                      <a:xfrm>
                        <a:off x="462622" y="5301875"/>
                        <a:ext cx="228600" cy="317500"/>
                      </a:xfrm>
                      <a:prstGeom prst="rect">
                        <a:avLst/>
                      </a:prstGeom>
                    </p:spPr>
                  </p:pic>
                </p:oleObj>
              </mc:Fallback>
            </mc:AlternateContent>
          </a:graphicData>
        </a:graphic>
      </p:graphicFrame>
      <p:sp>
        <p:nvSpPr>
          <p:cNvPr id="44" name="文本框 43"/>
          <p:cNvSpPr txBox="1"/>
          <p:nvPr/>
        </p:nvSpPr>
        <p:spPr>
          <a:xfrm>
            <a:off x="729546" y="5236677"/>
            <a:ext cx="4269352" cy="369332"/>
          </a:xfrm>
          <a:prstGeom prst="rect">
            <a:avLst/>
          </a:prstGeom>
          <a:noFill/>
        </p:spPr>
        <p:txBody>
          <a:bodyPr wrap="square" rtlCol="0">
            <a:spAutoFit/>
          </a:bodyPr>
          <a:lstStyle/>
          <a:p>
            <a:r>
              <a:rPr lang="en-US" altLang="zh-CN" dirty="0"/>
              <a:t>: </a:t>
            </a:r>
            <a:r>
              <a:rPr lang="en-US" altLang="zh-CN" sz="1400" dirty="0"/>
              <a:t>STA j</a:t>
            </a:r>
            <a:r>
              <a:rPr lang="zh-CN" altLang="en-US" sz="1400" dirty="0"/>
              <a:t>的平均传输速率</a:t>
            </a:r>
            <a:endParaRPr lang="zh-CN" altLang="en-US" dirty="0"/>
          </a:p>
        </p:txBody>
      </p:sp>
      <p:graphicFrame>
        <p:nvGraphicFramePr>
          <p:cNvPr id="22" name="对象 21"/>
          <p:cNvGraphicFramePr>
            <a:graphicFrameLocks noChangeAspect="1"/>
          </p:cNvGraphicFramePr>
          <p:nvPr/>
        </p:nvGraphicFramePr>
        <p:xfrm>
          <a:off x="338138" y="5644132"/>
          <a:ext cx="406400" cy="254000"/>
        </p:xfrm>
        <a:graphic>
          <a:graphicData uri="http://schemas.openxmlformats.org/presentationml/2006/ole">
            <mc:AlternateContent xmlns:mc="http://schemas.openxmlformats.org/markup-compatibility/2006">
              <mc:Choice xmlns:v="urn:schemas-microsoft-com:vml" Requires="v">
                <p:oleObj spid="_x0000_s15217" name="Equation" r:id="rId50" imgW="9753600" imgH="6096000" progId="Equation.DSMT4">
                  <p:embed/>
                </p:oleObj>
              </mc:Choice>
              <mc:Fallback>
                <p:oleObj name="Equation" r:id="rId50" imgW="9753600" imgH="6096000" progId="Equation.DSMT4">
                  <p:embed/>
                  <p:pic>
                    <p:nvPicPr>
                      <p:cNvPr id="0" name="图片 12459"/>
                      <p:cNvPicPr/>
                      <p:nvPr/>
                    </p:nvPicPr>
                    <p:blipFill>
                      <a:blip r:embed="rId51"/>
                      <a:stretch>
                        <a:fillRect/>
                      </a:stretch>
                    </p:blipFill>
                    <p:spPr>
                      <a:xfrm>
                        <a:off x="338138" y="5644132"/>
                        <a:ext cx="406400" cy="254000"/>
                      </a:xfrm>
                      <a:prstGeom prst="rect">
                        <a:avLst/>
                      </a:prstGeom>
                    </p:spPr>
                  </p:pic>
                </p:oleObj>
              </mc:Fallback>
            </mc:AlternateContent>
          </a:graphicData>
        </a:graphic>
      </p:graphicFrame>
      <p:sp>
        <p:nvSpPr>
          <p:cNvPr id="49" name="文本框 48"/>
          <p:cNvSpPr txBox="1"/>
          <p:nvPr/>
        </p:nvSpPr>
        <p:spPr>
          <a:xfrm>
            <a:off x="729546" y="5566923"/>
            <a:ext cx="4269352" cy="369332"/>
          </a:xfrm>
          <a:prstGeom prst="rect">
            <a:avLst/>
          </a:prstGeom>
          <a:noFill/>
        </p:spPr>
        <p:txBody>
          <a:bodyPr wrap="square" rtlCol="0">
            <a:spAutoFit/>
          </a:bodyPr>
          <a:lstStyle/>
          <a:p>
            <a:r>
              <a:rPr lang="en-US" altLang="zh-CN" dirty="0"/>
              <a:t>: </a:t>
            </a:r>
            <a:r>
              <a:rPr lang="en-US" altLang="zh-CN" sz="1400" dirty="0"/>
              <a:t>STA j</a:t>
            </a:r>
            <a:r>
              <a:rPr lang="zh-CN" altLang="en-US" sz="1400" dirty="0"/>
              <a:t>在时隙</a:t>
            </a:r>
            <a:r>
              <a:rPr lang="en-US" altLang="zh-CN" sz="1400" dirty="0"/>
              <a:t>t</a:t>
            </a:r>
            <a:r>
              <a:rPr lang="zh-CN" altLang="en-US" sz="1400" dirty="0"/>
              <a:t>的瞬时传输速率</a:t>
            </a:r>
            <a:endParaRPr lang="zh-CN" altLang="en-US" dirty="0"/>
          </a:p>
        </p:txBody>
      </p:sp>
      <p:graphicFrame>
        <p:nvGraphicFramePr>
          <p:cNvPr id="23" name="对象 22"/>
          <p:cNvGraphicFramePr>
            <a:graphicFrameLocks noChangeAspect="1"/>
          </p:cNvGraphicFramePr>
          <p:nvPr/>
        </p:nvGraphicFramePr>
        <p:xfrm>
          <a:off x="500722" y="5933856"/>
          <a:ext cx="190500" cy="279400"/>
        </p:xfrm>
        <a:graphic>
          <a:graphicData uri="http://schemas.openxmlformats.org/presentationml/2006/ole">
            <mc:AlternateContent xmlns:mc="http://schemas.openxmlformats.org/markup-compatibility/2006">
              <mc:Choice xmlns:v="urn:schemas-microsoft-com:vml" Requires="v">
                <p:oleObj spid="_x0000_s15218" name="Equation" r:id="rId52" imgW="4572000" imgH="6705600" progId="Equation.DSMT4">
                  <p:embed/>
                </p:oleObj>
              </mc:Choice>
              <mc:Fallback>
                <p:oleObj name="Equation" r:id="rId52" imgW="4572000" imgH="6705600" progId="Equation.DSMT4">
                  <p:embed/>
                  <p:pic>
                    <p:nvPicPr>
                      <p:cNvPr id="0" name="图片 12460"/>
                      <p:cNvPicPr/>
                      <p:nvPr/>
                    </p:nvPicPr>
                    <p:blipFill>
                      <a:blip r:embed="rId53"/>
                      <a:stretch>
                        <a:fillRect/>
                      </a:stretch>
                    </p:blipFill>
                    <p:spPr>
                      <a:xfrm>
                        <a:off x="500722" y="5933856"/>
                        <a:ext cx="190500" cy="279400"/>
                      </a:xfrm>
                      <a:prstGeom prst="rect">
                        <a:avLst/>
                      </a:prstGeom>
                    </p:spPr>
                  </p:pic>
                </p:oleObj>
              </mc:Fallback>
            </mc:AlternateContent>
          </a:graphicData>
        </a:graphic>
      </p:graphicFrame>
      <p:sp>
        <p:nvSpPr>
          <p:cNvPr id="57" name="文本框 56"/>
          <p:cNvSpPr txBox="1"/>
          <p:nvPr/>
        </p:nvSpPr>
        <p:spPr>
          <a:xfrm>
            <a:off x="744538" y="5855070"/>
            <a:ext cx="4269352" cy="369332"/>
          </a:xfrm>
          <a:prstGeom prst="rect">
            <a:avLst/>
          </a:prstGeom>
          <a:noFill/>
        </p:spPr>
        <p:txBody>
          <a:bodyPr wrap="square" rtlCol="0">
            <a:spAutoFit/>
          </a:bodyPr>
          <a:lstStyle/>
          <a:p>
            <a:r>
              <a:rPr lang="en-US" altLang="zh-CN" dirty="0"/>
              <a:t>: </a:t>
            </a:r>
            <a:r>
              <a:rPr lang="en-US" altLang="zh-CN" sz="1400" dirty="0"/>
              <a:t>AP </a:t>
            </a:r>
            <a:r>
              <a:rPr lang="en-US" altLang="zh-CN" sz="1400" dirty="0" err="1"/>
              <a:t>i</a:t>
            </a:r>
            <a:r>
              <a:rPr lang="zh-CN" altLang="en-US" sz="1400" dirty="0"/>
              <a:t>关联的</a:t>
            </a:r>
            <a:r>
              <a:rPr lang="en-US" altLang="zh-CN" sz="1400" dirty="0"/>
              <a:t>STA</a:t>
            </a:r>
            <a:r>
              <a:rPr lang="zh-CN" altLang="en-US" sz="1400" dirty="0"/>
              <a:t>的集合</a:t>
            </a:r>
            <a:endParaRPr lang="zh-CN" altLang="en-US" dirty="0"/>
          </a:p>
        </p:txBody>
      </p:sp>
      <p:graphicFrame>
        <p:nvGraphicFramePr>
          <p:cNvPr id="25" name="对象 24"/>
          <p:cNvGraphicFramePr>
            <a:graphicFrameLocks noChangeAspect="1"/>
          </p:cNvGraphicFramePr>
          <p:nvPr/>
        </p:nvGraphicFramePr>
        <p:xfrm>
          <a:off x="488022" y="6312194"/>
          <a:ext cx="177800" cy="190500"/>
        </p:xfrm>
        <a:graphic>
          <a:graphicData uri="http://schemas.openxmlformats.org/presentationml/2006/ole">
            <mc:AlternateContent xmlns:mc="http://schemas.openxmlformats.org/markup-compatibility/2006">
              <mc:Choice xmlns:v="urn:schemas-microsoft-com:vml" Requires="v">
                <p:oleObj spid="_x0000_s15219" name="Equation" r:id="rId54" imgW="4267200" imgH="4572000" progId="Equation.DSMT4">
                  <p:embed/>
                </p:oleObj>
              </mc:Choice>
              <mc:Fallback>
                <p:oleObj name="Equation" r:id="rId54" imgW="4267200" imgH="4572000" progId="Equation.DSMT4">
                  <p:embed/>
                  <p:pic>
                    <p:nvPicPr>
                      <p:cNvPr id="0" name="图片 12461"/>
                      <p:cNvPicPr/>
                      <p:nvPr/>
                    </p:nvPicPr>
                    <p:blipFill>
                      <a:blip r:embed="rId55"/>
                      <a:stretch>
                        <a:fillRect/>
                      </a:stretch>
                    </p:blipFill>
                    <p:spPr>
                      <a:xfrm>
                        <a:off x="488022" y="6312194"/>
                        <a:ext cx="177800" cy="190500"/>
                      </a:xfrm>
                      <a:prstGeom prst="rect">
                        <a:avLst/>
                      </a:prstGeom>
                    </p:spPr>
                  </p:pic>
                </p:oleObj>
              </mc:Fallback>
            </mc:AlternateContent>
          </a:graphicData>
        </a:graphic>
      </p:graphicFrame>
      <p:sp>
        <p:nvSpPr>
          <p:cNvPr id="63" name="文本框 62"/>
          <p:cNvSpPr txBox="1"/>
          <p:nvPr/>
        </p:nvSpPr>
        <p:spPr>
          <a:xfrm>
            <a:off x="719138" y="6224749"/>
            <a:ext cx="1033462" cy="369332"/>
          </a:xfrm>
          <a:prstGeom prst="rect">
            <a:avLst/>
          </a:prstGeom>
          <a:noFill/>
        </p:spPr>
        <p:txBody>
          <a:bodyPr wrap="square" rtlCol="0">
            <a:spAutoFit/>
          </a:bodyPr>
          <a:lstStyle/>
          <a:p>
            <a:r>
              <a:rPr lang="en-US" altLang="zh-CN" dirty="0"/>
              <a:t>: </a:t>
            </a:r>
            <a:r>
              <a:rPr lang="en-US" altLang="zh-CN" sz="1400" dirty="0"/>
              <a:t>AP</a:t>
            </a:r>
            <a:r>
              <a:rPr lang="zh-CN" altLang="en-US" sz="1400" dirty="0"/>
              <a:t>集合</a:t>
            </a:r>
            <a:endParaRPr lang="zh-CN" altLang="en-US" dirty="0"/>
          </a:p>
        </p:txBody>
      </p:sp>
      <p:graphicFrame>
        <p:nvGraphicFramePr>
          <p:cNvPr id="26" name="对象 25"/>
          <p:cNvGraphicFramePr>
            <a:graphicFrameLocks noChangeAspect="1"/>
          </p:cNvGraphicFramePr>
          <p:nvPr/>
        </p:nvGraphicFramePr>
        <p:xfrm>
          <a:off x="1805916" y="6340090"/>
          <a:ext cx="165100" cy="190500"/>
        </p:xfrm>
        <a:graphic>
          <a:graphicData uri="http://schemas.openxmlformats.org/presentationml/2006/ole">
            <mc:AlternateContent xmlns:mc="http://schemas.openxmlformats.org/markup-compatibility/2006">
              <mc:Choice xmlns:v="urn:schemas-microsoft-com:vml" Requires="v">
                <p:oleObj spid="_x0000_s15220" name="Equation" r:id="rId56" imgW="3962400" imgH="4572000" progId="Equation.DSMT4">
                  <p:embed/>
                </p:oleObj>
              </mc:Choice>
              <mc:Fallback>
                <p:oleObj name="Equation" r:id="rId56" imgW="3962400" imgH="4572000" progId="Equation.DSMT4">
                  <p:embed/>
                  <p:pic>
                    <p:nvPicPr>
                      <p:cNvPr id="0" name="图片 12462"/>
                      <p:cNvPicPr/>
                      <p:nvPr/>
                    </p:nvPicPr>
                    <p:blipFill>
                      <a:blip r:embed="rId57"/>
                      <a:stretch>
                        <a:fillRect/>
                      </a:stretch>
                    </p:blipFill>
                    <p:spPr>
                      <a:xfrm>
                        <a:off x="1805916" y="6340090"/>
                        <a:ext cx="165100" cy="190500"/>
                      </a:xfrm>
                      <a:prstGeom prst="rect">
                        <a:avLst/>
                      </a:prstGeom>
                    </p:spPr>
                  </p:pic>
                </p:oleObj>
              </mc:Fallback>
            </mc:AlternateContent>
          </a:graphicData>
        </a:graphic>
      </p:graphicFrame>
      <p:sp>
        <p:nvSpPr>
          <p:cNvPr id="70" name="文本框 69"/>
          <p:cNvSpPr txBox="1"/>
          <p:nvPr/>
        </p:nvSpPr>
        <p:spPr>
          <a:xfrm>
            <a:off x="1888466" y="6237074"/>
            <a:ext cx="1033462" cy="369332"/>
          </a:xfrm>
          <a:prstGeom prst="rect">
            <a:avLst/>
          </a:prstGeom>
          <a:noFill/>
        </p:spPr>
        <p:txBody>
          <a:bodyPr wrap="square" rtlCol="0">
            <a:spAutoFit/>
          </a:bodyPr>
          <a:lstStyle/>
          <a:p>
            <a:r>
              <a:rPr lang="en-US" altLang="zh-CN" dirty="0"/>
              <a:t>: </a:t>
            </a:r>
            <a:r>
              <a:rPr lang="zh-CN" altLang="en-US" sz="1400" dirty="0"/>
              <a:t>时隙集合</a:t>
            </a:r>
            <a:endParaRPr lang="zh-CN" altLang="en-US" dirty="0"/>
          </a:p>
        </p:txBody>
      </p:sp>
      <p:sp>
        <p:nvSpPr>
          <p:cNvPr id="3" name="灯片编号占位符 2"/>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圆角 30"/>
          <p:cNvSpPr/>
          <p:nvPr/>
        </p:nvSpPr>
        <p:spPr>
          <a:xfrm>
            <a:off x="237744" y="1850747"/>
            <a:ext cx="1828800" cy="1097280"/>
          </a:xfrm>
          <a:prstGeom prst="roundRect">
            <a:avLst/>
          </a:prstGeom>
          <a:no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203864"/>
                </a:solidFill>
                <a:latin typeface="微软雅黑" panose="020B0503020204020204" pitchFamily="34" charset="-122"/>
                <a:ea typeface="微软雅黑" panose="020B0503020204020204" pitchFamily="34" charset="-122"/>
              </a:rPr>
              <a:t>GNN</a:t>
            </a:r>
            <a:r>
              <a:rPr lang="zh-CN" altLang="en-US" b="1" dirty="0">
                <a:solidFill>
                  <a:srgbClr val="203864"/>
                </a:solidFill>
                <a:latin typeface="微软雅黑" panose="020B0503020204020204" pitchFamily="34" charset="-122"/>
                <a:ea typeface="微软雅黑" panose="020B0503020204020204" pitchFamily="34" charset="-122"/>
              </a:rPr>
              <a:t>特征提取</a:t>
            </a:r>
            <a:endParaRPr lang="zh-CN" altLang="en-US" b="1" dirty="0">
              <a:solidFill>
                <a:srgbClr val="203864"/>
              </a:solidFill>
              <a:latin typeface="微软雅黑" panose="020B0503020204020204" pitchFamily="34" charset="-122"/>
              <a:ea typeface="微软雅黑" panose="020B0503020204020204" pitchFamily="34" charset="-122"/>
            </a:endParaRPr>
          </a:p>
        </p:txBody>
      </p:sp>
      <p:sp>
        <p:nvSpPr>
          <p:cNvPr id="13" name="标题 1"/>
          <p:cNvSpPr>
            <a:spLocks noGrp="1"/>
          </p:cNvSpPr>
          <p:nvPr>
            <p:ph type="title"/>
          </p:nvPr>
        </p:nvSpPr>
        <p:spPr>
          <a:xfrm>
            <a:off x="614680" y="203200"/>
            <a:ext cx="7358246" cy="730249"/>
          </a:xfrm>
        </p:spPr>
        <p:txBody>
          <a:bodyPr>
            <a:noAutofit/>
          </a:bodyPr>
          <a:lstStyle/>
          <a:p>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学位论文工作进展情况</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研究内容</a:t>
            </a:r>
            <a:r>
              <a:rPr kumimoji="0" lang="en-US" altLang="zh-CN"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2</a:t>
            </a:r>
            <a:endParaRPr lang="zh-CN" altLang="en-US" dirty="0"/>
          </a:p>
        </p:txBody>
      </p:sp>
      <p:sp>
        <p:nvSpPr>
          <p:cNvPr id="7" name="标题 15"/>
          <p:cNvSpPr txBox="1"/>
          <p:nvPr/>
        </p:nvSpPr>
        <p:spPr>
          <a:xfrm>
            <a:off x="11452" y="962096"/>
            <a:ext cx="7665388" cy="5169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Clr>
                <a:srgbClr val="203864"/>
              </a:buClr>
              <a:buFont typeface="Wingdings" panose="05000000000000000000" pitchFamily="2" charset="2"/>
              <a:buChar char="u"/>
            </a:pPr>
            <a:r>
              <a:rPr lang="zh-CN" altLang="en-US" sz="2800" b="1" dirty="0">
                <a:latin typeface="微软雅黑" panose="020B0503020204020204" pitchFamily="34" charset="-122"/>
                <a:ea typeface="微软雅黑" panose="020B0503020204020204" pitchFamily="34" charset="-122"/>
              </a:rPr>
              <a:t> </a:t>
            </a:r>
            <a:r>
              <a:rPr lang="zh-CN" altLang="en-US" sz="2800" b="1" dirty="0">
                <a:solidFill>
                  <a:srgbClr val="203864"/>
                </a:solidFill>
                <a:latin typeface="微软雅黑" panose="020B0503020204020204" pitchFamily="34" charset="-122"/>
                <a:ea typeface="微软雅黑" panose="020B0503020204020204" pitchFamily="34" charset="-122"/>
              </a:rPr>
              <a:t>基于知识驱动的强化学习方法的</a:t>
            </a:r>
            <a:r>
              <a:rPr lang="en-US" altLang="zh-CN" sz="2800" b="1" dirty="0">
                <a:solidFill>
                  <a:srgbClr val="203864"/>
                </a:solidFill>
                <a:latin typeface="微软雅黑" panose="020B0503020204020204" pitchFamily="34" charset="-122"/>
                <a:ea typeface="微软雅黑" panose="020B0503020204020204" pitchFamily="34" charset="-122"/>
              </a:rPr>
              <a:t>Cr-TWT</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86070" y="1447457"/>
            <a:ext cx="724690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6" name="矩形: 圆角 5"/>
          <p:cNvSpPr/>
          <p:nvPr/>
        </p:nvSpPr>
        <p:spPr>
          <a:xfrm>
            <a:off x="504749" y="1470357"/>
            <a:ext cx="1294790" cy="614477"/>
          </a:xfrm>
          <a:prstGeom prst="roundRect">
            <a:avLst/>
          </a:prstGeom>
          <a:solidFill>
            <a:srgbClr val="20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节点特征提取</a:t>
            </a:r>
            <a:endParaRPr lang="zh-CN" altLang="en-US" b="1" dirty="0">
              <a:latin typeface="微软雅黑" panose="020B0503020204020204" pitchFamily="34" charset="-122"/>
              <a:ea typeface="微软雅黑" panose="020B0503020204020204" pitchFamily="34" charset="-122"/>
            </a:endParaRPr>
          </a:p>
        </p:txBody>
      </p:sp>
      <p:cxnSp>
        <p:nvCxnSpPr>
          <p:cNvPr id="9" name="直接箭头连接符 8"/>
          <p:cNvCxnSpPr>
            <a:stCxn id="31" idx="3"/>
          </p:cNvCxnSpPr>
          <p:nvPr/>
        </p:nvCxnSpPr>
        <p:spPr>
          <a:xfrm>
            <a:off x="2066544" y="2399387"/>
            <a:ext cx="581558" cy="0"/>
          </a:xfrm>
          <a:prstGeom prst="straightConnector1">
            <a:avLst/>
          </a:prstGeom>
          <a:ln w="28575">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圆角 33"/>
          <p:cNvSpPr/>
          <p:nvPr/>
        </p:nvSpPr>
        <p:spPr>
          <a:xfrm>
            <a:off x="2648102" y="1850747"/>
            <a:ext cx="1828800" cy="1097280"/>
          </a:xfrm>
          <a:prstGeom prst="roundRect">
            <a:avLst/>
          </a:prstGeom>
          <a:no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203864"/>
                </a:solidFill>
                <a:latin typeface="微软雅黑" panose="020B0503020204020204" pitchFamily="34" charset="-122"/>
                <a:ea typeface="微软雅黑" panose="020B0503020204020204" pitchFamily="34" charset="-122"/>
              </a:rPr>
              <a:t>全局平均池化</a:t>
            </a:r>
            <a:endParaRPr lang="zh-CN" altLang="en-US" b="1" dirty="0">
              <a:solidFill>
                <a:srgbClr val="203864"/>
              </a:solidFill>
              <a:latin typeface="微软雅黑" panose="020B0503020204020204" pitchFamily="34" charset="-122"/>
              <a:ea typeface="微软雅黑" panose="020B0503020204020204" pitchFamily="34" charset="-122"/>
            </a:endParaRPr>
          </a:p>
        </p:txBody>
      </p:sp>
      <p:cxnSp>
        <p:nvCxnSpPr>
          <p:cNvPr id="36" name="直接箭头连接符 35"/>
          <p:cNvCxnSpPr/>
          <p:nvPr/>
        </p:nvCxnSpPr>
        <p:spPr>
          <a:xfrm>
            <a:off x="4476902" y="2405483"/>
            <a:ext cx="581558" cy="0"/>
          </a:xfrm>
          <a:prstGeom prst="straightConnector1">
            <a:avLst/>
          </a:prstGeom>
          <a:ln w="28575">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圆角 36"/>
          <p:cNvSpPr/>
          <p:nvPr/>
        </p:nvSpPr>
        <p:spPr>
          <a:xfrm>
            <a:off x="5058460" y="1870864"/>
            <a:ext cx="1828800" cy="1097280"/>
          </a:xfrm>
          <a:prstGeom prst="roundRect">
            <a:avLst/>
          </a:prstGeom>
          <a:no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203864"/>
                </a:solidFill>
                <a:latin typeface="微软雅黑" panose="020B0503020204020204" pitchFamily="34" charset="-122"/>
                <a:ea typeface="微软雅黑" panose="020B0503020204020204" pitchFamily="34" charset="-122"/>
              </a:rPr>
              <a:t>全连接层</a:t>
            </a:r>
            <a:endParaRPr lang="zh-CN" altLang="en-US" b="1" dirty="0">
              <a:solidFill>
                <a:srgbClr val="203864"/>
              </a:solidFill>
              <a:latin typeface="微软雅黑" panose="020B0503020204020204" pitchFamily="34" charset="-122"/>
              <a:ea typeface="微软雅黑" panose="020B0503020204020204" pitchFamily="34" charset="-122"/>
            </a:endParaRPr>
          </a:p>
        </p:txBody>
      </p:sp>
      <p:cxnSp>
        <p:nvCxnSpPr>
          <p:cNvPr id="38" name="直接箭头连接符 37"/>
          <p:cNvCxnSpPr/>
          <p:nvPr/>
        </p:nvCxnSpPr>
        <p:spPr>
          <a:xfrm>
            <a:off x="6887260" y="2396948"/>
            <a:ext cx="581558" cy="0"/>
          </a:xfrm>
          <a:prstGeom prst="straightConnector1">
            <a:avLst/>
          </a:prstGeom>
          <a:ln w="28575">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圆角 38"/>
          <p:cNvSpPr/>
          <p:nvPr/>
        </p:nvSpPr>
        <p:spPr>
          <a:xfrm>
            <a:off x="7468818" y="1870864"/>
            <a:ext cx="1828800" cy="1097280"/>
          </a:xfrm>
          <a:prstGeom prst="roundRect">
            <a:avLst/>
          </a:prstGeom>
          <a:no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203864"/>
                </a:solidFill>
                <a:latin typeface="微软雅黑" panose="020B0503020204020204" pitchFamily="34" charset="-122"/>
                <a:ea typeface="微软雅黑" panose="020B0503020204020204" pitchFamily="34" charset="-122"/>
              </a:rPr>
              <a:t>动态输出层</a:t>
            </a:r>
            <a:endParaRPr lang="zh-CN" altLang="en-US" b="1" dirty="0">
              <a:solidFill>
                <a:srgbClr val="203864"/>
              </a:solidFill>
              <a:latin typeface="微软雅黑" panose="020B0503020204020204" pitchFamily="34" charset="-122"/>
              <a:ea typeface="微软雅黑" panose="020B0503020204020204" pitchFamily="34" charset="-122"/>
            </a:endParaRPr>
          </a:p>
        </p:txBody>
      </p:sp>
      <p:sp>
        <p:nvSpPr>
          <p:cNvPr id="11" name="箭头: 右 10"/>
          <p:cNvSpPr/>
          <p:nvPr/>
        </p:nvSpPr>
        <p:spPr>
          <a:xfrm>
            <a:off x="9320986" y="2313434"/>
            <a:ext cx="296064" cy="212140"/>
          </a:xfrm>
          <a:prstGeom prst="rightArrow">
            <a:avLst/>
          </a:prstGeom>
          <a:solidFill>
            <a:srgbClr val="20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p:cNvSpPr/>
          <p:nvPr/>
        </p:nvSpPr>
        <p:spPr>
          <a:xfrm>
            <a:off x="9698735" y="1944016"/>
            <a:ext cx="1828800" cy="1097280"/>
          </a:xfrm>
          <a:prstGeom prst="roundRect">
            <a:avLst/>
          </a:prstGeom>
          <a:no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203864"/>
              </a:solidFill>
              <a:latin typeface="微软雅黑" panose="020B0503020204020204" pitchFamily="34" charset="-122"/>
              <a:ea typeface="微软雅黑" panose="020B0503020204020204" pitchFamily="34" charset="-122"/>
            </a:endParaRPr>
          </a:p>
        </p:txBody>
      </p:sp>
      <p:sp>
        <p:nvSpPr>
          <p:cNvPr id="43" name="矩形: 圆角 42"/>
          <p:cNvSpPr/>
          <p:nvPr/>
        </p:nvSpPr>
        <p:spPr>
          <a:xfrm>
            <a:off x="9965740" y="1470357"/>
            <a:ext cx="1294790" cy="614477"/>
          </a:xfrm>
          <a:prstGeom prst="roundRect">
            <a:avLst/>
          </a:prstGeom>
          <a:solidFill>
            <a:srgbClr val="20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输出维度</a:t>
            </a:r>
            <a:endParaRPr lang="zh-CN" altLang="en-US"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9759694" y="2202408"/>
            <a:ext cx="1767841" cy="646331"/>
          </a:xfrm>
          <a:prstGeom prst="rect">
            <a:avLst/>
          </a:prstGeom>
          <a:noFill/>
        </p:spPr>
        <p:txBody>
          <a:bodyPr wrap="square" rtlCol="0">
            <a:spAutoFit/>
          </a:bodyPr>
          <a:lstStyle/>
          <a:p>
            <a:r>
              <a:rPr lang="pt-BR" altLang="zh-CN" b="0" i="0" dirty="0">
                <a:solidFill>
                  <a:srgbClr val="203864"/>
                </a:solidFill>
                <a:effectLst/>
                <a:latin typeface="Times New Roman" panose="02020603050405020304" pitchFamily="18" charset="0"/>
                <a:cs typeface="Times New Roman" panose="02020603050405020304" pitchFamily="18" charset="0"/>
              </a:rPr>
              <a:t>num_twt_slots × num_actions</a:t>
            </a:r>
            <a:endParaRPr lang="zh-CN" altLang="en-US" dirty="0">
              <a:solidFill>
                <a:srgbClr val="203864"/>
              </a:solidFill>
              <a:latin typeface="Times New Roman" panose="02020603050405020304" pitchFamily="18" charset="0"/>
              <a:cs typeface="Times New Roman" panose="02020603050405020304" pitchFamily="18" charset="0"/>
            </a:endParaRPr>
          </a:p>
        </p:txBody>
      </p:sp>
      <p:cxnSp>
        <p:nvCxnSpPr>
          <p:cNvPr id="15" name="直接箭头连接符 14"/>
          <p:cNvCxnSpPr>
            <a:stCxn id="41" idx="2"/>
          </p:cNvCxnSpPr>
          <p:nvPr/>
        </p:nvCxnSpPr>
        <p:spPr>
          <a:xfrm>
            <a:off x="10613135" y="3041296"/>
            <a:ext cx="0" cy="557784"/>
          </a:xfrm>
          <a:prstGeom prst="straightConnector1">
            <a:avLst/>
          </a:prstGeom>
          <a:ln w="28575">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圆角 48"/>
          <p:cNvSpPr/>
          <p:nvPr/>
        </p:nvSpPr>
        <p:spPr>
          <a:xfrm>
            <a:off x="9759694" y="3603349"/>
            <a:ext cx="1828800" cy="1097280"/>
          </a:xfrm>
          <a:prstGeom prst="roundRect">
            <a:avLst/>
          </a:prstGeom>
          <a:no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203864"/>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9817200" y="3939086"/>
            <a:ext cx="1828800" cy="369332"/>
          </a:xfrm>
          <a:prstGeom prst="rect">
            <a:avLst/>
          </a:prstGeom>
          <a:noFill/>
        </p:spPr>
        <p:txBody>
          <a:bodyPr wrap="square" rtlCol="0">
            <a:spAutoFit/>
          </a:bodyPr>
          <a:lstStyle/>
          <a:p>
            <a:r>
              <a:rPr lang="en-US" altLang="zh-CN" b="1" i="0" dirty="0">
                <a:solidFill>
                  <a:srgbClr val="203864"/>
                </a:solidFill>
                <a:effectLst/>
                <a:latin typeface="__styreneB_820c23"/>
              </a:rPr>
              <a:t>REINFORCE</a:t>
            </a:r>
            <a:r>
              <a:rPr lang="zh-CN" altLang="en-US" b="1" i="0" dirty="0">
                <a:solidFill>
                  <a:srgbClr val="203864"/>
                </a:solidFill>
                <a:effectLst/>
                <a:latin typeface="__styreneB_820c23"/>
              </a:rPr>
              <a:t>算法</a:t>
            </a:r>
            <a:endParaRPr lang="zh-CN" altLang="en-US" dirty="0">
              <a:solidFill>
                <a:srgbClr val="203864"/>
              </a:solidFill>
            </a:endParaRPr>
          </a:p>
        </p:txBody>
      </p:sp>
      <p:sp>
        <p:nvSpPr>
          <p:cNvPr id="18" name="文本框 17"/>
          <p:cNvSpPr txBox="1"/>
          <p:nvPr/>
        </p:nvSpPr>
        <p:spPr>
          <a:xfrm>
            <a:off x="10635891" y="3066509"/>
            <a:ext cx="599645" cy="584775"/>
          </a:xfrm>
          <a:prstGeom prst="rect">
            <a:avLst/>
          </a:prstGeom>
          <a:noFill/>
        </p:spPr>
        <p:txBody>
          <a:bodyPr wrap="square" rtlCol="0">
            <a:spAutoFit/>
          </a:bodyPr>
          <a:lstStyle/>
          <a:p>
            <a:r>
              <a:rPr lang="zh-CN" altLang="en-US" sz="1600" b="1" dirty="0">
                <a:solidFill>
                  <a:srgbClr val="203864"/>
                </a:solidFill>
                <a:latin typeface="微软雅黑" panose="020B0503020204020204" pitchFamily="34" charset="-122"/>
                <a:ea typeface="微软雅黑" panose="020B0503020204020204" pitchFamily="34" charset="-122"/>
              </a:rPr>
              <a:t>训练算法</a:t>
            </a:r>
            <a:endParaRPr lang="zh-CN" altLang="en-US" sz="1600" b="1" dirty="0">
              <a:solidFill>
                <a:srgbClr val="203864"/>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52" y="3474111"/>
            <a:ext cx="9711363" cy="3237121"/>
          </a:xfrm>
          <a:prstGeom prst="rect">
            <a:avLst/>
          </a:prstGeom>
        </p:spPr>
      </p:pic>
      <p:sp>
        <p:nvSpPr>
          <p:cNvPr id="2" name="灯片编号占位符 1"/>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4680" y="203200"/>
            <a:ext cx="7418070" cy="730249"/>
          </a:xfrm>
          <a:prstGeom prst="rect">
            <a:avLst/>
          </a:prstGeom>
        </p:spPr>
        <p:txBody>
          <a:bodyPr>
            <a:noAutofit/>
          </a:bodyPr>
          <a:lstStyle/>
          <a:p>
            <a:r>
              <a:rPr lang="zh-CN" altLang="en-US" dirty="0"/>
              <a:t>组会汇报</a:t>
            </a:r>
            <a:endParaRPr lang="zh-CN" altLang="en-US" dirty="0"/>
          </a:p>
        </p:txBody>
      </p:sp>
      <p:sp>
        <p:nvSpPr>
          <p:cNvPr id="5" name="文本框 4"/>
          <p:cNvSpPr txBox="1"/>
          <p:nvPr/>
        </p:nvSpPr>
        <p:spPr>
          <a:xfrm>
            <a:off x="2002366" y="2513877"/>
            <a:ext cx="8187268" cy="183024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4000"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汇报完毕！</a:t>
            </a:r>
            <a:endParaRPr kumimoji="0" lang="en-US" altLang="zh-CN" sz="4000"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4000"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衷心感谢各位老师！</a:t>
            </a:r>
            <a:endParaRPr kumimoji="0" lang="zh-CN" altLang="en-US" sz="4000"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rotWithShape="1">
          <a:blip r:embed="rId1"/>
          <a:srcRect l="1" r="30729" b="34098"/>
          <a:stretch>
            <a:fillRect/>
          </a:stretch>
        </p:blipFill>
        <p:spPr>
          <a:xfrm>
            <a:off x="7734299" y="250781"/>
            <a:ext cx="1795355" cy="508799"/>
          </a:xfrm>
          <a:prstGeom prst="rect">
            <a:avLst/>
          </a:prstGeom>
        </p:spPr>
      </p:pic>
      <p:sp>
        <p:nvSpPr>
          <p:cNvPr id="4" name="文本框 3"/>
          <p:cNvSpPr txBox="1"/>
          <p:nvPr/>
        </p:nvSpPr>
        <p:spPr>
          <a:xfrm>
            <a:off x="9464040" y="286962"/>
            <a:ext cx="2651760" cy="487441"/>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defRPr/>
            </a:pPr>
            <a:r>
              <a:rPr kumimoji="0" lang="en-US" altLang="zh-CN" sz="1200" b="1" i="0" u="none" strike="noStrike" kern="1200" cap="none" spc="0" normalizeH="0" baseline="0" noProof="0" dirty="0">
                <a:ln>
                  <a:noFill/>
                </a:ln>
                <a:solidFill>
                  <a:srgbClr val="203864"/>
                </a:solidFill>
                <a:effectLst/>
                <a:uLnTx/>
                <a:uFillTx/>
                <a:latin typeface="Arial" panose="020B0604020202020204" pitchFamily="34" charset="0"/>
                <a:ea typeface="Ebrima" panose="02000000000000000000" pitchFamily="2" charset="0"/>
                <a:cs typeface="Arial" panose="020B0604020202020204" pitchFamily="34" charset="0"/>
              </a:rPr>
              <a:t>Ubiquitous Networking and </a:t>
            </a:r>
            <a:endParaRPr kumimoji="0" lang="en-US" altLang="zh-CN" sz="1200" b="1" i="0" u="none" strike="noStrike" kern="1200" cap="none" spc="0" normalizeH="0" baseline="0" noProof="0" dirty="0">
              <a:ln>
                <a:noFill/>
              </a:ln>
              <a:solidFill>
                <a:srgbClr val="203864"/>
              </a:solidFill>
              <a:effectLst/>
              <a:uLnTx/>
              <a:uFillTx/>
              <a:latin typeface="Arial" panose="020B0604020202020204" pitchFamily="34" charset="0"/>
              <a:ea typeface="Ebrima" panose="02000000000000000000" pitchFamily="2" charset="0"/>
              <a:cs typeface="Arial" panose="020B0604020202020204" pitchFamily="34" charset="0"/>
            </a:endParaRPr>
          </a:p>
          <a:p>
            <a:pPr marL="0" marR="0" lvl="0" indent="0" algn="l" defTabSz="914400" rtl="0" eaLnBrk="1" fontAlgn="auto" latinLnBrk="0" hangingPunct="1">
              <a:lnSpc>
                <a:spcPts val="1600"/>
              </a:lnSpc>
              <a:spcBef>
                <a:spcPts val="0"/>
              </a:spcBef>
              <a:spcAft>
                <a:spcPts val="0"/>
              </a:spcAft>
              <a:buClrTx/>
              <a:buSzTx/>
              <a:buFontTx/>
              <a:buNone/>
              <a:defRPr/>
            </a:pPr>
            <a:r>
              <a:rPr kumimoji="0" lang="en-US" altLang="zh-CN" sz="1200" b="1" i="0" u="none" strike="noStrike" kern="1200" cap="none" spc="0" normalizeH="0" baseline="0" noProof="0" dirty="0">
                <a:ln>
                  <a:noFill/>
                </a:ln>
                <a:solidFill>
                  <a:srgbClr val="203864"/>
                </a:solidFill>
                <a:effectLst/>
                <a:uLnTx/>
                <a:uFillTx/>
                <a:latin typeface="Arial" panose="020B0604020202020204" pitchFamily="34" charset="0"/>
                <a:ea typeface="Ebrima" panose="02000000000000000000" pitchFamily="2" charset="0"/>
                <a:cs typeface="Arial" panose="020B0604020202020204" pitchFamily="34" charset="0"/>
              </a:rPr>
              <a:t>Intelligent Computing Laboratory</a:t>
            </a:r>
            <a:endParaRPr kumimoji="0" lang="zh-CN" altLang="en-US" sz="1200" b="1" i="0" u="none" strike="noStrike" kern="1200" cap="none" spc="0" normalizeH="0" baseline="0" noProof="0" dirty="0">
              <a:ln>
                <a:noFill/>
              </a:ln>
              <a:solidFill>
                <a:srgbClr val="203864"/>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9" name="图片 8"/>
          <p:cNvPicPr>
            <a:picLocks noChangeAspect="1"/>
          </p:cNvPicPr>
          <p:nvPr/>
        </p:nvPicPr>
        <p:blipFill>
          <a:blip r:embed="rId2"/>
          <a:stretch>
            <a:fillRect/>
          </a:stretch>
        </p:blipFill>
        <p:spPr>
          <a:xfrm>
            <a:off x="7152217" y="238330"/>
            <a:ext cx="582082" cy="58470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6642100" cy="730249"/>
          </a:xfrm>
        </p:spPr>
        <p:txBody>
          <a:bodyPr/>
          <a:lstStyle/>
          <a:p>
            <a:r>
              <a:rPr lang="zh-CN" altLang="en-US" dirty="0"/>
              <a:t>选题意义与研究目标</a:t>
            </a:r>
            <a:endParaRPr lang="zh-CN" altLang="en-US" dirty="0"/>
          </a:p>
        </p:txBody>
      </p:sp>
      <p:sp>
        <p:nvSpPr>
          <p:cNvPr id="33" name="标题 15"/>
          <p:cNvSpPr txBox="1"/>
          <p:nvPr/>
        </p:nvSpPr>
        <p:spPr>
          <a:xfrm>
            <a:off x="647063" y="918845"/>
            <a:ext cx="5520823" cy="4718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203864"/>
              </a:buClr>
              <a:buFont typeface="Wingdings" panose="05000000000000000000" pitchFamily="2" charset="2"/>
              <a:buChar char="u"/>
            </a:pPr>
            <a:r>
              <a:rPr lang="zh-CN" altLang="en-US" sz="2800" b="1" dirty="0">
                <a:solidFill>
                  <a:srgbClr val="203864"/>
                </a:solidFill>
                <a:latin typeface="微软雅黑" panose="020B0503020204020204" pitchFamily="34" charset="-122"/>
                <a:ea typeface="微软雅黑" panose="020B0503020204020204" pitchFamily="34" charset="-122"/>
              </a:rPr>
              <a:t>现有标准多</a:t>
            </a:r>
            <a:r>
              <a:rPr lang="en-US" altLang="zh-CN" sz="2800" b="1" dirty="0">
                <a:solidFill>
                  <a:srgbClr val="203864"/>
                </a:solidFill>
                <a:latin typeface="微软雅黑" panose="020B0503020204020204" pitchFamily="34" charset="-122"/>
                <a:ea typeface="微软雅黑" panose="020B0503020204020204" pitchFamily="34" charset="-122"/>
              </a:rPr>
              <a:t>AP</a:t>
            </a:r>
            <a:r>
              <a:rPr lang="zh-CN" altLang="en-US" sz="2800" b="1" dirty="0">
                <a:solidFill>
                  <a:srgbClr val="203864"/>
                </a:solidFill>
                <a:latin typeface="微软雅黑" panose="020B0503020204020204" pitchFamily="34" charset="-122"/>
                <a:ea typeface="微软雅黑" panose="020B0503020204020204" pitchFamily="34" charset="-122"/>
              </a:rPr>
              <a:t>技术的相关研究</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82" name="直接连接符 81"/>
          <p:cNvCxnSpPr/>
          <p:nvPr/>
        </p:nvCxnSpPr>
        <p:spPr>
          <a:xfrm>
            <a:off x="1152700" y="1390263"/>
            <a:ext cx="4609745" cy="387"/>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22612" y="2504007"/>
            <a:ext cx="6326215" cy="3059908"/>
            <a:chOff x="6153001" y="1114843"/>
            <a:chExt cx="6134489" cy="2359550"/>
          </a:xfrm>
        </p:grpSpPr>
        <p:sp>
          <p:nvSpPr>
            <p:cNvPr id="85" name="矩形 84"/>
            <p:cNvSpPr/>
            <p:nvPr/>
          </p:nvSpPr>
          <p:spPr>
            <a:xfrm>
              <a:off x="8176023" y="1139685"/>
              <a:ext cx="2721411" cy="2334708"/>
            </a:xfrm>
            <a:prstGeom prst="rect">
              <a:avLst/>
            </a:prstGeom>
            <a:solidFill>
              <a:schemeClr val="bg1"/>
            </a:solidFill>
            <a:ln w="28575">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箭头: 右 85"/>
            <p:cNvSpPr/>
            <p:nvPr/>
          </p:nvSpPr>
          <p:spPr>
            <a:xfrm>
              <a:off x="6153001" y="2307039"/>
              <a:ext cx="6134489" cy="484757"/>
            </a:xfrm>
            <a:prstGeom prst="rightArrow">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圆角 86"/>
            <p:cNvSpPr/>
            <p:nvPr/>
          </p:nvSpPr>
          <p:spPr>
            <a:xfrm>
              <a:off x="6159293" y="1114844"/>
              <a:ext cx="1067030" cy="1198803"/>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latin typeface="微软雅黑" panose="020B0503020204020204" pitchFamily="34" charset="-122"/>
                  <a:ea typeface="微软雅黑" panose="020B0503020204020204" pitchFamily="34" charset="-122"/>
                </a:rPr>
                <a:t>2023</a:t>
              </a:r>
              <a:r>
                <a:rPr lang="zh-CN" altLang="en-US" sz="1400" b="1" dirty="0">
                  <a:solidFill>
                    <a:schemeClr val="tx1"/>
                  </a:solidFill>
                  <a:latin typeface="微软雅黑" panose="020B0503020204020204" pitchFamily="34" charset="-122"/>
                  <a:ea typeface="微软雅黑" panose="020B0503020204020204" pitchFamily="34" charset="-122"/>
                </a:rPr>
                <a:t>年</a:t>
              </a:r>
              <a:r>
                <a:rPr lang="en-US" altLang="zh-CN" sz="1400" b="1" dirty="0">
                  <a:solidFill>
                    <a:schemeClr val="tx1"/>
                  </a:solidFill>
                  <a:latin typeface="微软雅黑" panose="020B0503020204020204" pitchFamily="34" charset="-122"/>
                  <a:ea typeface="微软雅黑" panose="020B0503020204020204" pitchFamily="34" charset="-122"/>
                </a:rPr>
                <a:t>7</a:t>
              </a:r>
              <a:r>
                <a:rPr lang="zh-CN" altLang="en-US" sz="1400" b="1" dirty="0">
                  <a:solidFill>
                    <a:schemeClr val="tx1"/>
                  </a:solidFill>
                  <a:latin typeface="微软雅黑" panose="020B0503020204020204" pitchFamily="34" charset="-122"/>
                  <a:ea typeface="微软雅黑" panose="020B0503020204020204" pitchFamily="34" charset="-122"/>
                </a:rPr>
                <a:t>月：项目授权请求通过</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6429903" y="2398090"/>
              <a:ext cx="852601" cy="316699"/>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2023</a:t>
              </a:r>
              <a:r>
                <a:rPr lang="zh-CN" altLang="en-US" sz="1600" dirty="0">
                  <a:latin typeface="微软雅黑" panose="020B0503020204020204" pitchFamily="34" charset="-122"/>
                  <a:ea typeface="微软雅黑" panose="020B0503020204020204" pitchFamily="34" charset="-122"/>
                </a:rPr>
                <a:t>年</a:t>
              </a:r>
              <a:endParaRPr lang="zh-CN" altLang="en-US" sz="1600" dirty="0">
                <a:latin typeface="微软雅黑" panose="020B0503020204020204" pitchFamily="34" charset="-122"/>
                <a:ea typeface="微软雅黑" panose="020B0503020204020204" pitchFamily="34" charset="-122"/>
              </a:endParaRPr>
            </a:p>
          </p:txBody>
        </p:sp>
        <p:sp>
          <p:nvSpPr>
            <p:cNvPr id="89" name="文本框 88"/>
            <p:cNvSpPr txBox="1"/>
            <p:nvPr/>
          </p:nvSpPr>
          <p:spPr>
            <a:xfrm>
              <a:off x="7360779" y="2396610"/>
              <a:ext cx="852601" cy="316699"/>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2024</a:t>
              </a:r>
              <a:r>
                <a:rPr lang="zh-CN" altLang="en-US" sz="1600" dirty="0">
                  <a:latin typeface="微软雅黑" panose="020B0503020204020204" pitchFamily="34" charset="-122"/>
                  <a:ea typeface="微软雅黑" panose="020B0503020204020204" pitchFamily="34" charset="-122"/>
                </a:rPr>
                <a:t>年</a:t>
              </a:r>
              <a:endParaRPr lang="zh-CN" altLang="en-US" sz="1600" dirty="0">
                <a:latin typeface="微软雅黑" panose="020B0503020204020204" pitchFamily="34" charset="-122"/>
                <a:ea typeface="微软雅黑" panose="020B0503020204020204" pitchFamily="34" charset="-122"/>
              </a:endParaRPr>
            </a:p>
          </p:txBody>
        </p:sp>
        <p:sp>
          <p:nvSpPr>
            <p:cNvPr id="90" name="文本框 89"/>
            <p:cNvSpPr txBox="1"/>
            <p:nvPr/>
          </p:nvSpPr>
          <p:spPr>
            <a:xfrm>
              <a:off x="8247231" y="2396610"/>
              <a:ext cx="1230923" cy="316699"/>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2025</a:t>
              </a:r>
              <a:r>
                <a:rPr lang="zh-CN" altLang="en-US" sz="1600" dirty="0">
                  <a:latin typeface="微软雅黑" panose="020B0503020204020204" pitchFamily="34" charset="-122"/>
                  <a:ea typeface="微软雅黑" panose="020B0503020204020204" pitchFamily="34" charset="-122"/>
                </a:rPr>
                <a:t>年</a:t>
              </a:r>
              <a:endParaRPr lang="zh-CN" altLang="en-US" sz="1600" dirty="0">
                <a:latin typeface="微软雅黑" panose="020B0503020204020204" pitchFamily="34" charset="-122"/>
                <a:ea typeface="微软雅黑" panose="020B0503020204020204" pitchFamily="34" charset="-122"/>
              </a:endParaRPr>
            </a:p>
          </p:txBody>
        </p:sp>
        <p:sp>
          <p:nvSpPr>
            <p:cNvPr id="91" name="文本框 90"/>
            <p:cNvSpPr txBox="1"/>
            <p:nvPr/>
          </p:nvSpPr>
          <p:spPr>
            <a:xfrm>
              <a:off x="9169527" y="2403268"/>
              <a:ext cx="1230923" cy="316699"/>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2026</a:t>
              </a:r>
              <a:r>
                <a:rPr lang="zh-CN" altLang="en-US" sz="1600" dirty="0">
                  <a:latin typeface="微软雅黑" panose="020B0503020204020204" pitchFamily="34" charset="-122"/>
                  <a:ea typeface="微软雅黑" panose="020B0503020204020204" pitchFamily="34" charset="-122"/>
                </a:rPr>
                <a:t>年</a:t>
              </a:r>
              <a:endParaRPr lang="zh-CN" altLang="en-US" sz="1600" dirty="0">
                <a:latin typeface="微软雅黑" panose="020B0503020204020204" pitchFamily="34" charset="-122"/>
                <a:ea typeface="微软雅黑" panose="020B0503020204020204" pitchFamily="34" charset="-122"/>
              </a:endParaRPr>
            </a:p>
          </p:txBody>
        </p:sp>
        <p:sp>
          <p:nvSpPr>
            <p:cNvPr id="92" name="文本框 91"/>
            <p:cNvSpPr txBox="1"/>
            <p:nvPr/>
          </p:nvSpPr>
          <p:spPr>
            <a:xfrm>
              <a:off x="10063035" y="2401122"/>
              <a:ext cx="1230923" cy="316699"/>
            </a:xfrm>
            <a:prstGeom prst="rect">
              <a:avLst/>
            </a:prstGeom>
            <a:noFill/>
          </p:spPr>
          <p:txBody>
            <a:bodyPr wrap="square" rtlCol="0">
              <a:spAutoFit/>
            </a:bodyPr>
            <a:lstStyle>
              <a:defPPr>
                <a:defRPr lang="zh-CN"/>
              </a:defPPr>
              <a:lvl1pPr>
                <a:defRPr sz="1600">
                  <a:latin typeface="微软雅黑" panose="020B0503020204020204" pitchFamily="34" charset="-122"/>
                  <a:ea typeface="微软雅黑" panose="020B0503020204020204" pitchFamily="34" charset="-122"/>
                </a:defRPr>
              </a:lvl1pPr>
            </a:lstStyle>
            <a:p>
              <a:r>
                <a:rPr lang="en-US" altLang="zh-CN" dirty="0"/>
                <a:t>2027</a:t>
              </a:r>
              <a:r>
                <a:rPr lang="zh-CN" altLang="en-US" dirty="0"/>
                <a:t>年</a:t>
              </a:r>
              <a:endParaRPr lang="zh-CN" altLang="en-US" dirty="0"/>
            </a:p>
          </p:txBody>
        </p:sp>
        <p:sp>
          <p:nvSpPr>
            <p:cNvPr id="93" name="文本框 92"/>
            <p:cNvSpPr txBox="1"/>
            <p:nvPr/>
          </p:nvSpPr>
          <p:spPr>
            <a:xfrm>
              <a:off x="10849172" y="2399667"/>
              <a:ext cx="947000" cy="316699"/>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2028</a:t>
              </a:r>
              <a:r>
                <a:rPr lang="zh-CN" altLang="en-US" sz="1600" dirty="0">
                  <a:latin typeface="微软雅黑" panose="020B0503020204020204" pitchFamily="34" charset="-122"/>
                  <a:ea typeface="微软雅黑" panose="020B0503020204020204" pitchFamily="34" charset="-122"/>
                </a:rPr>
                <a:t>年</a:t>
              </a:r>
              <a:endParaRPr lang="zh-CN" altLang="en-US" sz="1600" dirty="0">
                <a:latin typeface="微软雅黑" panose="020B0503020204020204" pitchFamily="34" charset="-122"/>
                <a:ea typeface="微软雅黑" panose="020B0503020204020204" pitchFamily="34" charset="-122"/>
              </a:endParaRPr>
            </a:p>
          </p:txBody>
        </p:sp>
        <p:sp>
          <p:nvSpPr>
            <p:cNvPr id="94" name="矩形: 圆角 93"/>
            <p:cNvSpPr/>
            <p:nvPr/>
          </p:nvSpPr>
          <p:spPr>
            <a:xfrm>
              <a:off x="6159293" y="2734281"/>
              <a:ext cx="1296385" cy="733952"/>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latin typeface="微软雅黑" panose="020B0503020204020204" pitchFamily="34" charset="-122"/>
                  <a:ea typeface="微软雅黑" panose="020B0503020204020204" pitchFamily="34" charset="-122"/>
                </a:rPr>
                <a:t>2023</a:t>
              </a:r>
              <a:r>
                <a:rPr lang="zh-CN" altLang="en-US" sz="1400" b="1" dirty="0">
                  <a:solidFill>
                    <a:schemeClr val="tx1"/>
                  </a:solidFill>
                  <a:latin typeface="微软雅黑" panose="020B0503020204020204" pitchFamily="34" charset="-122"/>
                  <a:ea typeface="微软雅黑" panose="020B0503020204020204" pitchFamily="34" charset="-122"/>
                </a:rPr>
                <a:t>年</a:t>
              </a:r>
              <a:r>
                <a:rPr lang="en-US" altLang="zh-CN" sz="1400" b="1" dirty="0">
                  <a:solidFill>
                    <a:schemeClr val="tx1"/>
                  </a:solidFill>
                  <a:latin typeface="微软雅黑" panose="020B0503020204020204" pitchFamily="34" charset="-122"/>
                  <a:ea typeface="微软雅黑" panose="020B0503020204020204" pitchFamily="34" charset="-122"/>
                </a:rPr>
                <a:t>11</a:t>
              </a:r>
              <a:r>
                <a:rPr lang="zh-CN" altLang="en-US" sz="1400" b="1" dirty="0">
                  <a:solidFill>
                    <a:schemeClr val="tx1"/>
                  </a:solidFill>
                  <a:latin typeface="微软雅黑" panose="020B0503020204020204" pitchFamily="34" charset="-122"/>
                  <a:ea typeface="微软雅黑" panose="020B0503020204020204" pitchFamily="34" charset="-122"/>
                </a:rPr>
                <a:t>月：第一次工作组会议</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95" name="矩形: 圆角 94"/>
            <p:cNvSpPr/>
            <p:nvPr/>
          </p:nvSpPr>
          <p:spPr>
            <a:xfrm>
              <a:off x="7240538" y="1114843"/>
              <a:ext cx="885858" cy="1198803"/>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latin typeface="微软雅黑" panose="020B0503020204020204" pitchFamily="34" charset="-122"/>
                  <a:ea typeface="微软雅黑" panose="020B0503020204020204" pitchFamily="34" charset="-122"/>
                </a:rPr>
                <a:t>2024</a:t>
              </a:r>
              <a:r>
                <a:rPr lang="zh-CN" altLang="en-US" sz="1400" b="1" dirty="0">
                  <a:solidFill>
                    <a:schemeClr val="tx1"/>
                  </a:solidFill>
                  <a:latin typeface="微软雅黑" panose="020B0503020204020204" pitchFamily="34" charset="-122"/>
                  <a:ea typeface="微软雅黑" panose="020B0503020204020204" pitchFamily="34" charset="-122"/>
                </a:rPr>
                <a:t>年共进行</a:t>
              </a:r>
              <a:r>
                <a:rPr lang="en-US" altLang="zh-CN" sz="1400" b="1" dirty="0">
                  <a:solidFill>
                    <a:schemeClr val="tx1"/>
                  </a:solidFill>
                  <a:latin typeface="微软雅黑" panose="020B0503020204020204" pitchFamily="34" charset="-122"/>
                  <a:ea typeface="微软雅黑" panose="020B0503020204020204" pitchFamily="34" charset="-122"/>
                </a:rPr>
                <a:t>5</a:t>
              </a:r>
              <a:r>
                <a:rPr lang="zh-CN" altLang="en-US" sz="1400" b="1" dirty="0">
                  <a:solidFill>
                    <a:schemeClr val="tx1"/>
                  </a:solidFill>
                  <a:latin typeface="微软雅黑" panose="020B0503020204020204" pitchFamily="34" charset="-122"/>
                  <a:ea typeface="微软雅黑" panose="020B0503020204020204" pitchFamily="34" charset="-122"/>
                </a:rPr>
                <a:t>次会议</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96" name="文本框 95"/>
            <p:cNvSpPr txBox="1"/>
            <p:nvPr/>
          </p:nvSpPr>
          <p:spPr>
            <a:xfrm>
              <a:off x="8402314" y="1299194"/>
              <a:ext cx="1941126" cy="287909"/>
            </a:xfrm>
            <a:prstGeom prst="rect">
              <a:avLst/>
            </a:prstGeom>
            <a:noFill/>
          </p:spPr>
          <p:txBody>
            <a:bodyPr wrap="none" rtlCol="0">
              <a:spAutoFit/>
            </a:bodyPr>
            <a:lstStyle/>
            <a:p>
              <a:r>
                <a:rPr lang="en-US" altLang="zh-CN" sz="1400" b="1" dirty="0">
                  <a:latin typeface="微软雅黑" panose="020B0503020204020204" pitchFamily="34" charset="-122"/>
                  <a:ea typeface="微软雅黑" panose="020B0503020204020204" pitchFamily="34" charset="-122"/>
                </a:rPr>
                <a:t>802.11bn </a:t>
              </a:r>
              <a:r>
                <a:rPr lang="zh-CN" altLang="en-US" sz="1400" b="1" dirty="0">
                  <a:latin typeface="微软雅黑" panose="020B0503020204020204" pitchFamily="34" charset="-122"/>
                  <a:ea typeface="微软雅黑" panose="020B0503020204020204" pitchFamily="34" charset="-122"/>
                </a:rPr>
                <a:t>标准制定计划</a:t>
              </a:r>
              <a:endParaRPr lang="zh-CN" altLang="en-US" sz="1400" b="1" dirty="0">
                <a:latin typeface="微软雅黑" panose="020B0503020204020204" pitchFamily="34" charset="-122"/>
                <a:ea typeface="微软雅黑" panose="020B0503020204020204" pitchFamily="34" charset="-122"/>
              </a:endParaRPr>
            </a:p>
          </p:txBody>
        </p:sp>
        <p:sp>
          <p:nvSpPr>
            <p:cNvPr id="97" name="矩形: 圆角 96"/>
            <p:cNvSpPr/>
            <p:nvPr/>
          </p:nvSpPr>
          <p:spPr>
            <a:xfrm>
              <a:off x="8265649" y="1831018"/>
              <a:ext cx="2559773" cy="484757"/>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2025</a:t>
              </a:r>
              <a:r>
                <a:rPr lang="zh-CN" altLang="en-US" sz="1400" b="1" dirty="0">
                  <a:solidFill>
                    <a:schemeClr val="tx1"/>
                  </a:solidFill>
                  <a:latin typeface="微软雅黑" panose="020B0503020204020204" pitchFamily="34" charset="-122"/>
                  <a:ea typeface="微软雅黑" panose="020B0503020204020204" pitchFamily="34" charset="-122"/>
                </a:rPr>
                <a:t>年</a:t>
              </a:r>
              <a:r>
                <a:rPr lang="en-US" altLang="zh-CN" sz="1400" b="1" dirty="0">
                  <a:solidFill>
                    <a:schemeClr val="tx1"/>
                  </a:solidFill>
                  <a:latin typeface="微软雅黑" panose="020B0503020204020204" pitchFamily="34" charset="-122"/>
                  <a:ea typeface="微软雅黑" panose="020B0503020204020204" pitchFamily="34" charset="-122"/>
                </a:rPr>
                <a:t>1</a:t>
              </a:r>
              <a:r>
                <a:rPr lang="zh-CN" altLang="en-US" sz="1400" b="1" dirty="0">
                  <a:solidFill>
                    <a:schemeClr val="tx1"/>
                  </a:solidFill>
                  <a:latin typeface="微软雅黑" panose="020B0503020204020204" pitchFamily="34" charset="-122"/>
                  <a:ea typeface="微软雅黑" panose="020B0503020204020204" pitchFamily="34" charset="-122"/>
                </a:rPr>
                <a:t>月</a:t>
              </a:r>
              <a:r>
                <a:rPr lang="en-US" altLang="zh-CN" sz="1400" b="1" dirty="0">
                  <a:solidFill>
                    <a:schemeClr val="tx1"/>
                  </a:solidFill>
                  <a:latin typeface="微软雅黑" panose="020B0503020204020204" pitchFamily="34" charset="-122"/>
                  <a:ea typeface="微软雅黑" panose="020B0503020204020204" pitchFamily="34" charset="-122"/>
                </a:rPr>
                <a:t>——2027</a:t>
              </a:r>
              <a:r>
                <a:rPr lang="zh-CN" altLang="en-US" sz="1400" b="1" dirty="0">
                  <a:solidFill>
                    <a:schemeClr val="tx1"/>
                  </a:solidFill>
                  <a:latin typeface="微软雅黑" panose="020B0503020204020204" pitchFamily="34" charset="-122"/>
                  <a:ea typeface="微软雅黑" panose="020B0503020204020204" pitchFamily="34" charset="-122"/>
                </a:rPr>
                <a:t>年</a:t>
              </a:r>
              <a:r>
                <a:rPr lang="en-US" altLang="zh-CN" sz="1400" b="1" dirty="0">
                  <a:solidFill>
                    <a:schemeClr val="tx1"/>
                  </a:solidFill>
                  <a:latin typeface="微软雅黑" panose="020B0503020204020204" pitchFamily="34" charset="-122"/>
                  <a:ea typeface="微软雅黑" panose="020B0503020204020204" pitchFamily="34" charset="-122"/>
                </a:rPr>
                <a:t>5</a:t>
              </a:r>
              <a:r>
                <a:rPr lang="zh-CN" altLang="en-US" sz="1400" b="1" dirty="0">
                  <a:solidFill>
                    <a:schemeClr val="tx1"/>
                  </a:solidFill>
                  <a:latin typeface="微软雅黑" panose="020B0503020204020204" pitchFamily="34" charset="-122"/>
                  <a:ea typeface="微软雅黑" panose="020B0503020204020204" pitchFamily="34" charset="-122"/>
                </a:rPr>
                <a:t>月</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98" name="矩形: 圆角 97"/>
            <p:cNvSpPr/>
            <p:nvPr/>
          </p:nvSpPr>
          <p:spPr>
            <a:xfrm>
              <a:off x="8239373" y="2804317"/>
              <a:ext cx="2560055" cy="564870"/>
            </a:xfrm>
            <a:prstGeom prst="round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5</a:t>
              </a:r>
              <a:r>
                <a:rPr lang="zh-CN" altLang="en-US" sz="1400" b="1" dirty="0">
                  <a:solidFill>
                    <a:schemeClr val="tx1"/>
                  </a:solidFill>
                  <a:latin typeface="微软雅黑" panose="020B0503020204020204" pitchFamily="34" charset="-122"/>
                  <a:ea typeface="微软雅黑" panose="020B0503020204020204" pitchFamily="34" charset="-122"/>
                </a:rPr>
                <a:t>版草稿制定</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99" name="矩形: 圆角 98"/>
            <p:cNvSpPr/>
            <p:nvPr/>
          </p:nvSpPr>
          <p:spPr>
            <a:xfrm>
              <a:off x="10948188" y="1114844"/>
              <a:ext cx="1199998" cy="1234825"/>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latin typeface="微软雅黑" panose="020B0503020204020204" pitchFamily="34" charset="-122"/>
                  <a:ea typeface="微软雅黑" panose="020B0503020204020204" pitchFamily="34" charset="-122"/>
                </a:rPr>
                <a:t>2028</a:t>
              </a:r>
              <a:r>
                <a:rPr lang="zh-CN" altLang="en-US" sz="1400" b="1" dirty="0">
                  <a:solidFill>
                    <a:schemeClr val="tx1"/>
                  </a:solidFill>
                  <a:latin typeface="微软雅黑" panose="020B0503020204020204" pitchFamily="34" charset="-122"/>
                  <a:ea typeface="微软雅黑" panose="020B0503020204020204" pitchFamily="34" charset="-122"/>
                </a:rPr>
                <a:t>年</a:t>
              </a:r>
              <a:r>
                <a:rPr lang="en-US" altLang="zh-CN" sz="1400" b="1" dirty="0">
                  <a:solidFill>
                    <a:schemeClr val="tx1"/>
                  </a:solidFill>
                  <a:latin typeface="微软雅黑" panose="020B0503020204020204" pitchFamily="34" charset="-122"/>
                  <a:ea typeface="微软雅黑" panose="020B0503020204020204" pitchFamily="34" charset="-122"/>
                </a:rPr>
                <a:t>5</a:t>
              </a:r>
              <a:r>
                <a:rPr lang="zh-CN" altLang="en-US" sz="1400" b="1" dirty="0">
                  <a:solidFill>
                    <a:schemeClr val="tx1"/>
                  </a:solidFill>
                  <a:latin typeface="微软雅黑" panose="020B0503020204020204" pitchFamily="34" charset="-122"/>
                  <a:ea typeface="微软雅黑" panose="020B0503020204020204" pitchFamily="34" charset="-122"/>
                </a:rPr>
                <a:t>月：最后审批通过</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sp>
        <p:nvSpPr>
          <p:cNvPr id="100" name="文本框 99"/>
          <p:cNvSpPr txBox="1"/>
          <p:nvPr/>
        </p:nvSpPr>
        <p:spPr>
          <a:xfrm>
            <a:off x="888846" y="1866374"/>
            <a:ext cx="3952218" cy="525657"/>
          </a:xfrm>
          <a:prstGeom prst="rect">
            <a:avLst/>
          </a:prstGeom>
          <a:noFill/>
          <a:ln w="38100">
            <a:noFill/>
          </a:ln>
        </p:spPr>
        <p:txBody>
          <a:bodyPr wrap="square" rtlCol="0">
            <a:spAutoFit/>
          </a:bodyPr>
          <a:lstStyle/>
          <a:p>
            <a:pPr algn="just" hangingPunct="0">
              <a:lnSpc>
                <a:spcPct val="130000"/>
              </a:lnSpc>
            </a:pPr>
            <a:r>
              <a:rPr lang="en-US" altLang="zh-CN" sz="2400" b="1" spc="100" dirty="0">
                <a:latin typeface="微软雅黑" panose="020B0503020204020204" pitchFamily="34" charset="-122"/>
                <a:ea typeface="微软雅黑" panose="020B0503020204020204" pitchFamily="34" charset="-122"/>
              </a:rPr>
              <a:t>802.11bn</a:t>
            </a:r>
            <a:r>
              <a:rPr lang="zh-CN" altLang="en-US" sz="2400" b="1" spc="100" dirty="0">
                <a:latin typeface="微软雅黑" panose="020B0503020204020204" pitchFamily="34" charset="-122"/>
                <a:ea typeface="微软雅黑" panose="020B0503020204020204" pitchFamily="34" charset="-122"/>
              </a:rPr>
              <a:t>任务组时间规划</a:t>
            </a:r>
            <a:endParaRPr lang="zh-CN" altLang="en-US" sz="2400" b="1" spc="100" dirty="0">
              <a:latin typeface="微软雅黑" panose="020B0503020204020204" pitchFamily="34" charset="-122"/>
              <a:ea typeface="微软雅黑" panose="020B0503020204020204" pitchFamily="34" charset="-122"/>
            </a:endParaRPr>
          </a:p>
        </p:txBody>
      </p:sp>
      <p:sp>
        <p:nvSpPr>
          <p:cNvPr id="101" name="文本框 100"/>
          <p:cNvSpPr txBox="1"/>
          <p:nvPr/>
        </p:nvSpPr>
        <p:spPr>
          <a:xfrm>
            <a:off x="6183006" y="827264"/>
            <a:ext cx="6096000" cy="5773825"/>
          </a:xfrm>
          <a:prstGeom prst="rect">
            <a:avLst/>
          </a:prstGeom>
          <a:noFill/>
        </p:spPr>
        <p:txBody>
          <a:bodyPr wrap="square">
            <a:spAutoFit/>
          </a:bodyPr>
          <a:lstStyle/>
          <a:p>
            <a:pPr marL="285750" indent="-285750" hangingPunct="0">
              <a:lnSpc>
                <a:spcPts val="4500"/>
              </a:lnSpc>
              <a:buFont typeface="Wingdings" panose="05000000000000000000" pitchFamily="2" charset="2"/>
              <a:buChar char="u"/>
            </a:pPr>
            <a:r>
              <a:rPr lang="en-US" altLang="zh-CN" sz="1800" b="1" spc="100" dirty="0">
                <a:latin typeface="微软雅黑" panose="020B0503020204020204" pitchFamily="34" charset="-122"/>
                <a:ea typeface="微软雅黑" panose="020B0503020204020204" pitchFamily="34" charset="-122"/>
              </a:rPr>
              <a:t>2023</a:t>
            </a:r>
            <a:r>
              <a:rPr lang="zh-CN" altLang="zh-CN" sz="1800" b="1" spc="100" dirty="0">
                <a:latin typeface="微软雅黑" panose="020B0503020204020204" pitchFamily="34" charset="-122"/>
                <a:ea typeface="微软雅黑" panose="020B0503020204020204" pitchFamily="34" charset="-122"/>
              </a:rPr>
              <a:t>年</a:t>
            </a:r>
            <a:r>
              <a:rPr lang="en-US" altLang="zh-CN" sz="1800" b="1" spc="100" dirty="0">
                <a:latin typeface="微软雅黑" panose="020B0503020204020204" pitchFamily="34" charset="-122"/>
                <a:ea typeface="微软雅黑" panose="020B0503020204020204" pitchFamily="34" charset="-122"/>
              </a:rPr>
              <a:t>11</a:t>
            </a:r>
            <a:r>
              <a:rPr lang="zh-CN" altLang="zh-CN" sz="1800" b="1" spc="100" dirty="0">
                <a:latin typeface="微软雅黑" panose="020B0503020204020204" pitchFamily="34" charset="-122"/>
                <a:ea typeface="微软雅黑" panose="020B0503020204020204" pitchFamily="34" charset="-122"/>
              </a:rPr>
              <a:t>月的全体大会</a:t>
            </a:r>
            <a:r>
              <a:rPr lang="en-US" altLang="zh-CN" sz="1800" b="1" spc="100" dirty="0">
                <a:latin typeface="微软雅黑" panose="020B0503020204020204" pitchFamily="34" charset="-122"/>
                <a:ea typeface="微软雅黑" panose="020B0503020204020204" pitchFamily="34" charset="-122"/>
              </a:rPr>
              <a:t>——</a:t>
            </a:r>
            <a:r>
              <a:rPr lang="zh-CN" altLang="en-US" sz="1800" b="1" spc="100" dirty="0">
                <a:latin typeface="微软雅黑" panose="020B0503020204020204" pitchFamily="34" charset="-122"/>
                <a:ea typeface="微软雅黑" panose="020B0503020204020204" pitchFamily="34" charset="-122"/>
              </a:rPr>
              <a:t>涉及多</a:t>
            </a:r>
            <a:r>
              <a:rPr lang="en-US" altLang="zh-CN" sz="1800" b="1" spc="100" dirty="0">
                <a:latin typeface="微软雅黑" panose="020B0503020204020204" pitchFamily="34" charset="-122"/>
                <a:ea typeface="微软雅黑" panose="020B0503020204020204" pitchFamily="34" charset="-122"/>
              </a:rPr>
              <a:t>AP</a:t>
            </a:r>
            <a:r>
              <a:rPr lang="zh-CN" altLang="en-US" sz="1800" b="1" spc="100" dirty="0">
                <a:latin typeface="微软雅黑" panose="020B0503020204020204" pitchFamily="34" charset="-122"/>
                <a:ea typeface="微软雅黑" panose="020B0503020204020204" pitchFamily="34" charset="-122"/>
              </a:rPr>
              <a:t>相关讨论</a:t>
            </a:r>
            <a:endParaRPr lang="en-US" altLang="zh-CN" sz="1800" b="1" spc="100" dirty="0">
              <a:latin typeface="微软雅黑" panose="020B0503020204020204" pitchFamily="34" charset="-122"/>
              <a:ea typeface="微软雅黑" panose="020B0503020204020204" pitchFamily="34" charset="-122"/>
            </a:endParaRPr>
          </a:p>
          <a:p>
            <a:pPr marL="285750" indent="-285750" hangingPunct="0">
              <a:lnSpc>
                <a:spcPts val="4500"/>
              </a:lnSpc>
              <a:buFont typeface="Wingdings" panose="05000000000000000000" pitchFamily="2" charset="2"/>
              <a:buChar char="u"/>
            </a:pPr>
            <a:r>
              <a:rPr lang="en-US" altLang="zh-CN" sz="1800" b="1" spc="100" dirty="0">
                <a:latin typeface="微软雅黑" panose="020B0503020204020204" pitchFamily="34" charset="-122"/>
                <a:ea typeface="微软雅黑" panose="020B0503020204020204" pitchFamily="34" charset="-122"/>
              </a:rPr>
              <a:t>2024</a:t>
            </a:r>
            <a:r>
              <a:rPr lang="zh-CN" altLang="en-US" sz="1800" b="1" spc="100" dirty="0">
                <a:latin typeface="微软雅黑" panose="020B0503020204020204" pitchFamily="34" charset="-122"/>
                <a:ea typeface="微软雅黑" panose="020B0503020204020204" pitchFamily="34" charset="-122"/>
              </a:rPr>
              <a:t>年</a:t>
            </a:r>
            <a:r>
              <a:rPr lang="en-US" altLang="zh-CN" sz="1800" b="1" spc="100" dirty="0">
                <a:latin typeface="微软雅黑" panose="020B0503020204020204" pitchFamily="34" charset="-122"/>
                <a:ea typeface="微软雅黑" panose="020B0503020204020204" pitchFamily="34" charset="-122"/>
              </a:rPr>
              <a:t>1</a:t>
            </a:r>
            <a:r>
              <a:rPr lang="zh-CN" altLang="en-US" sz="1800" b="1" spc="100" dirty="0">
                <a:latin typeface="微软雅黑" panose="020B0503020204020204" pitchFamily="34" charset="-122"/>
                <a:ea typeface="微软雅黑" panose="020B0503020204020204" pitchFamily="34" charset="-122"/>
              </a:rPr>
              <a:t>月临时会议</a:t>
            </a:r>
            <a:r>
              <a:rPr lang="en-US" altLang="zh-CN" sz="1800" b="1" spc="100" dirty="0">
                <a:latin typeface="微软雅黑" panose="020B0503020204020204" pitchFamily="34" charset="-122"/>
                <a:ea typeface="微软雅黑" panose="020B0503020204020204" pitchFamily="34" charset="-122"/>
              </a:rPr>
              <a:t>——</a:t>
            </a:r>
            <a:r>
              <a:rPr lang="zh-CN" altLang="en-US" sz="1800" b="1" spc="100" dirty="0">
                <a:latin typeface="微软雅黑" panose="020B0503020204020204" pitchFamily="34" charset="-122"/>
                <a:ea typeface="微软雅黑" panose="020B0503020204020204" pitchFamily="34" charset="-122"/>
              </a:rPr>
              <a:t>包括</a:t>
            </a:r>
            <a:r>
              <a:rPr lang="en-US" altLang="zh-CN" sz="1800" b="1" spc="100" dirty="0">
                <a:latin typeface="微软雅黑" panose="020B0503020204020204" pitchFamily="34" charset="-122"/>
                <a:ea typeface="微软雅黑" panose="020B0503020204020204" pitchFamily="34" charset="-122"/>
              </a:rPr>
              <a:t>CBF</a:t>
            </a:r>
            <a:r>
              <a:rPr lang="zh-CN" altLang="en-US" sz="1800" b="1" spc="100" dirty="0">
                <a:latin typeface="微软雅黑" panose="020B0503020204020204" pitchFamily="34" charset="-122"/>
                <a:ea typeface="微软雅黑" panose="020B0503020204020204" pitchFamily="34" charset="-122"/>
              </a:rPr>
              <a:t>、</a:t>
            </a:r>
            <a:r>
              <a:rPr lang="en-US" altLang="zh-CN" sz="1800" b="1" spc="100" dirty="0">
                <a:latin typeface="微软雅黑" panose="020B0503020204020204" pitchFamily="34" charset="-122"/>
                <a:ea typeface="微软雅黑" panose="020B0503020204020204" pitchFamily="34" charset="-122"/>
              </a:rPr>
              <a:t>Cr-TWT</a:t>
            </a:r>
            <a:r>
              <a:rPr lang="zh-CN" altLang="en-US" sz="1800" b="1" spc="100" dirty="0">
                <a:latin typeface="微软雅黑" panose="020B0503020204020204" pitchFamily="34" charset="-122"/>
                <a:ea typeface="微软雅黑" panose="020B0503020204020204" pitchFamily="34" charset="-122"/>
              </a:rPr>
              <a:t>、</a:t>
            </a:r>
            <a:r>
              <a:rPr lang="en-US" altLang="zh-CN" sz="1800" b="1" spc="100" dirty="0">
                <a:latin typeface="微软雅黑" panose="020B0503020204020204" pitchFamily="34" charset="-122"/>
                <a:ea typeface="微软雅黑" panose="020B0503020204020204" pitchFamily="34" charset="-122"/>
              </a:rPr>
              <a:t>CSR</a:t>
            </a:r>
            <a:endParaRPr lang="en-US" altLang="zh-CN" sz="1800" b="1" spc="100" dirty="0">
              <a:latin typeface="微软雅黑" panose="020B0503020204020204" pitchFamily="34" charset="-122"/>
              <a:ea typeface="微软雅黑" panose="020B0503020204020204" pitchFamily="34" charset="-122"/>
            </a:endParaRPr>
          </a:p>
          <a:p>
            <a:pPr marL="285750" indent="-285750" hangingPunct="0">
              <a:lnSpc>
                <a:spcPts val="4500"/>
              </a:lnSpc>
              <a:buFont typeface="Wingdings" panose="05000000000000000000" pitchFamily="2" charset="2"/>
              <a:buChar char="u"/>
            </a:pPr>
            <a:r>
              <a:rPr lang="en-US" altLang="zh-CN" sz="1800" b="1" spc="100" dirty="0">
                <a:latin typeface="微软雅黑" panose="020B0503020204020204" pitchFamily="34" charset="-122"/>
                <a:ea typeface="微软雅黑" panose="020B0503020204020204" pitchFamily="34" charset="-122"/>
              </a:rPr>
              <a:t>2024</a:t>
            </a:r>
            <a:r>
              <a:rPr lang="zh-CN" altLang="en-US" sz="1800" b="1" spc="100" dirty="0">
                <a:latin typeface="微软雅黑" panose="020B0503020204020204" pitchFamily="34" charset="-122"/>
                <a:ea typeface="微软雅黑" panose="020B0503020204020204" pitchFamily="34" charset="-122"/>
              </a:rPr>
              <a:t>年</a:t>
            </a:r>
            <a:r>
              <a:rPr lang="en-US" altLang="zh-CN" sz="1800" b="1" spc="100" dirty="0">
                <a:latin typeface="微软雅黑" panose="020B0503020204020204" pitchFamily="34" charset="-122"/>
                <a:ea typeface="微软雅黑" panose="020B0503020204020204" pitchFamily="34" charset="-122"/>
              </a:rPr>
              <a:t>3</a:t>
            </a:r>
            <a:r>
              <a:rPr lang="zh-CN" altLang="en-US" sz="1800" b="1" spc="100" dirty="0">
                <a:latin typeface="微软雅黑" panose="020B0503020204020204" pitchFamily="34" charset="-122"/>
                <a:ea typeface="微软雅黑" panose="020B0503020204020204" pitchFamily="34" charset="-122"/>
              </a:rPr>
              <a:t>年的全体大会</a:t>
            </a:r>
            <a:r>
              <a:rPr lang="en-US" altLang="zh-CN" sz="1800" b="1" spc="100" dirty="0">
                <a:latin typeface="微软雅黑" panose="020B0503020204020204" pitchFamily="34" charset="-122"/>
                <a:ea typeface="微软雅黑" panose="020B0503020204020204" pitchFamily="34" charset="-122"/>
              </a:rPr>
              <a:t>——</a:t>
            </a:r>
            <a:r>
              <a:rPr lang="zh-CN" altLang="en-US" sz="1800" b="1" spc="100" dirty="0">
                <a:latin typeface="微软雅黑" panose="020B0503020204020204" pitchFamily="34" charset="-122"/>
                <a:ea typeface="微软雅黑" panose="020B0503020204020204" pitchFamily="34" charset="-122"/>
              </a:rPr>
              <a:t>多</a:t>
            </a:r>
            <a:r>
              <a:rPr lang="en-US" altLang="zh-CN" sz="1800" b="1" spc="100" dirty="0">
                <a:latin typeface="微软雅黑" panose="020B0503020204020204" pitchFamily="34" charset="-122"/>
                <a:ea typeface="微软雅黑" panose="020B0503020204020204" pitchFamily="34" charset="-122"/>
              </a:rPr>
              <a:t>AP</a:t>
            </a:r>
            <a:r>
              <a:rPr lang="zh-CN" altLang="en-US" sz="1800" b="1" spc="100" dirty="0">
                <a:latin typeface="微软雅黑" panose="020B0503020204020204" pitchFamily="34" charset="-122"/>
                <a:ea typeface="微软雅黑" panose="020B0503020204020204" pitchFamily="34" charset="-122"/>
              </a:rPr>
              <a:t>协作、</a:t>
            </a:r>
            <a:r>
              <a:rPr lang="en-US" altLang="zh-CN" sz="1800" b="1" spc="100" dirty="0">
                <a:latin typeface="微软雅黑" panose="020B0503020204020204" pitchFamily="34" charset="-122"/>
                <a:ea typeface="微软雅黑" panose="020B0503020204020204" pitchFamily="34" charset="-122"/>
              </a:rPr>
              <a:t>CBF</a:t>
            </a:r>
            <a:endParaRPr lang="en-US" altLang="zh-CN" sz="1800" b="1" spc="100" dirty="0">
              <a:latin typeface="微软雅黑" panose="020B0503020204020204" pitchFamily="34" charset="-122"/>
              <a:ea typeface="微软雅黑" panose="020B0503020204020204" pitchFamily="34" charset="-122"/>
            </a:endParaRPr>
          </a:p>
          <a:p>
            <a:pPr marL="285750" indent="-285750" hangingPunct="0">
              <a:lnSpc>
                <a:spcPts val="4500"/>
              </a:lnSpc>
              <a:buFont typeface="Wingdings" panose="05000000000000000000" pitchFamily="2" charset="2"/>
              <a:buChar char="u"/>
            </a:pPr>
            <a:r>
              <a:rPr lang="en-US" altLang="zh-CN" sz="1800" b="1" spc="100" dirty="0">
                <a:latin typeface="微软雅黑" panose="020B0503020204020204" pitchFamily="34" charset="-122"/>
                <a:ea typeface="微软雅黑" panose="020B0503020204020204" pitchFamily="34" charset="-122"/>
              </a:rPr>
              <a:t>2024</a:t>
            </a:r>
            <a:r>
              <a:rPr lang="zh-CN" altLang="en-US" sz="1800" b="1" spc="100" dirty="0">
                <a:latin typeface="微软雅黑" panose="020B0503020204020204" pitchFamily="34" charset="-122"/>
                <a:ea typeface="微软雅黑" panose="020B0503020204020204" pitchFamily="34" charset="-122"/>
              </a:rPr>
              <a:t>年</a:t>
            </a:r>
            <a:r>
              <a:rPr lang="en-US" altLang="zh-CN" sz="1800" b="1" spc="100" dirty="0">
                <a:latin typeface="微软雅黑" panose="020B0503020204020204" pitchFamily="34" charset="-122"/>
                <a:ea typeface="微软雅黑" panose="020B0503020204020204" pitchFamily="34" charset="-122"/>
              </a:rPr>
              <a:t>5</a:t>
            </a:r>
            <a:r>
              <a:rPr lang="zh-CN" altLang="en-US" sz="1800" b="1" spc="100" dirty="0">
                <a:latin typeface="微软雅黑" panose="020B0503020204020204" pitchFamily="34" charset="-122"/>
                <a:ea typeface="微软雅黑" panose="020B0503020204020204" pitchFamily="34" charset="-122"/>
              </a:rPr>
              <a:t>月临时会议</a:t>
            </a:r>
            <a:r>
              <a:rPr lang="en-US" altLang="zh-CN" sz="1800" b="1" spc="100" dirty="0">
                <a:latin typeface="微软雅黑" panose="020B0503020204020204" pitchFamily="34" charset="-122"/>
                <a:ea typeface="微软雅黑" panose="020B0503020204020204" pitchFamily="34" charset="-122"/>
              </a:rPr>
              <a:t>——JT </a:t>
            </a:r>
            <a:r>
              <a:rPr lang="zh-CN" altLang="en-US" sz="1800" b="1" spc="100" dirty="0">
                <a:latin typeface="微软雅黑" panose="020B0503020204020204" pitchFamily="34" charset="-122"/>
                <a:ea typeface="微软雅黑" panose="020B0503020204020204" pitchFamily="34" charset="-122"/>
              </a:rPr>
              <a:t>、</a:t>
            </a:r>
            <a:r>
              <a:rPr lang="en-US" altLang="zh-CN" sz="1800" b="1" spc="100" dirty="0">
                <a:latin typeface="微软雅黑" panose="020B0503020204020204" pitchFamily="34" charset="-122"/>
                <a:ea typeface="微软雅黑" panose="020B0503020204020204" pitchFamily="34" charset="-122"/>
              </a:rPr>
              <a:t>CBF</a:t>
            </a:r>
            <a:r>
              <a:rPr lang="zh-CN" altLang="en-US" sz="1800" b="1" spc="100" dirty="0">
                <a:latin typeface="微软雅黑" panose="020B0503020204020204" pitchFamily="34" charset="-122"/>
                <a:ea typeface="微软雅黑" panose="020B0503020204020204" pitchFamily="34" charset="-122"/>
              </a:rPr>
              <a:t>、</a:t>
            </a:r>
            <a:r>
              <a:rPr lang="en-US" altLang="zh-CN" sz="1800" b="1" spc="100" dirty="0">
                <a:latin typeface="微软雅黑" panose="020B0503020204020204" pitchFamily="34" charset="-122"/>
                <a:ea typeface="微软雅黑" panose="020B0503020204020204" pitchFamily="34" charset="-122"/>
              </a:rPr>
              <a:t>CSR</a:t>
            </a:r>
            <a:r>
              <a:rPr lang="zh-CN" altLang="en-US" sz="1800" b="1" spc="100" dirty="0">
                <a:latin typeface="微软雅黑" panose="020B0503020204020204" pitchFamily="34" charset="-122"/>
                <a:ea typeface="微软雅黑" panose="020B0503020204020204" pitchFamily="34" charset="-122"/>
              </a:rPr>
              <a:t>、</a:t>
            </a:r>
            <a:r>
              <a:rPr lang="en-US" altLang="zh-CN" sz="1800" b="1" spc="100" dirty="0">
                <a:latin typeface="微软雅黑" panose="020B0503020204020204" pitchFamily="34" charset="-122"/>
                <a:ea typeface="微软雅黑" panose="020B0503020204020204" pitchFamily="34" charset="-122"/>
              </a:rPr>
              <a:t>Cr-TWT</a:t>
            </a:r>
            <a:endParaRPr lang="en-US" altLang="zh-CN" sz="1800" b="1" spc="100" dirty="0">
              <a:latin typeface="微软雅黑" panose="020B0503020204020204" pitchFamily="34" charset="-122"/>
              <a:ea typeface="微软雅黑" panose="020B0503020204020204" pitchFamily="34" charset="-122"/>
            </a:endParaRPr>
          </a:p>
          <a:p>
            <a:pPr marL="285750" indent="-285750" hangingPunct="0">
              <a:lnSpc>
                <a:spcPts val="4500"/>
              </a:lnSpc>
              <a:buFont typeface="Wingdings" panose="05000000000000000000" pitchFamily="2" charset="2"/>
              <a:buChar char="u"/>
            </a:pPr>
            <a:r>
              <a:rPr lang="en-US" altLang="zh-CN" sz="1800" b="1" spc="100" dirty="0">
                <a:latin typeface="微软雅黑" panose="020B0503020204020204" pitchFamily="34" charset="-122"/>
                <a:ea typeface="微软雅黑" panose="020B0503020204020204" pitchFamily="34" charset="-122"/>
              </a:rPr>
              <a:t>2024</a:t>
            </a:r>
            <a:r>
              <a:rPr lang="zh-CN" altLang="en-US" sz="1800" b="1" spc="100" dirty="0">
                <a:latin typeface="微软雅黑" panose="020B0503020204020204" pitchFamily="34" charset="-122"/>
                <a:ea typeface="微软雅黑" panose="020B0503020204020204" pitchFamily="34" charset="-122"/>
              </a:rPr>
              <a:t>年</a:t>
            </a:r>
            <a:r>
              <a:rPr lang="en-US" altLang="zh-CN" sz="1800" b="1" spc="100" dirty="0">
                <a:latin typeface="微软雅黑" panose="020B0503020204020204" pitchFamily="34" charset="-122"/>
                <a:ea typeface="微软雅黑" panose="020B0503020204020204" pitchFamily="34" charset="-122"/>
              </a:rPr>
              <a:t>7</a:t>
            </a:r>
            <a:r>
              <a:rPr lang="zh-CN" altLang="en-US" sz="1800" b="1" spc="100" dirty="0">
                <a:latin typeface="微软雅黑" panose="020B0503020204020204" pitchFamily="34" charset="-122"/>
                <a:ea typeface="微软雅黑" panose="020B0503020204020204" pitchFamily="34" charset="-122"/>
              </a:rPr>
              <a:t>月全体大会</a:t>
            </a:r>
            <a:r>
              <a:rPr lang="en-US" altLang="zh-CN" sz="1800" b="1" spc="100" dirty="0">
                <a:latin typeface="微软雅黑" panose="020B0503020204020204" pitchFamily="34" charset="-122"/>
                <a:ea typeface="微软雅黑" panose="020B0503020204020204" pitchFamily="34" charset="-122"/>
              </a:rPr>
              <a:t>——</a:t>
            </a:r>
            <a:r>
              <a:rPr lang="zh-CN" altLang="en-US" sz="1800" b="1" spc="100" dirty="0">
                <a:latin typeface="微软雅黑" panose="020B0503020204020204" pitchFamily="34" charset="-122"/>
                <a:ea typeface="微软雅黑" panose="020B0503020204020204" pitchFamily="34" charset="-122"/>
              </a:rPr>
              <a:t>多</a:t>
            </a:r>
            <a:r>
              <a:rPr lang="en-US" altLang="zh-CN" sz="1800" b="1" spc="100" dirty="0">
                <a:latin typeface="微软雅黑" panose="020B0503020204020204" pitchFamily="34" charset="-122"/>
                <a:ea typeface="微软雅黑" panose="020B0503020204020204" pitchFamily="34" charset="-122"/>
              </a:rPr>
              <a:t>AP</a:t>
            </a:r>
            <a:r>
              <a:rPr lang="zh-CN" altLang="en-US" sz="1800" b="1" spc="100" dirty="0">
                <a:latin typeface="微软雅黑" panose="020B0503020204020204" pitchFamily="34" charset="-122"/>
                <a:ea typeface="微软雅黑" panose="020B0503020204020204" pitchFamily="34" charset="-122"/>
              </a:rPr>
              <a:t>、</a:t>
            </a:r>
            <a:r>
              <a:rPr lang="en-US" altLang="zh-CN" sz="1800" b="1" spc="100" dirty="0">
                <a:latin typeface="微软雅黑" panose="020B0503020204020204" pitchFamily="34" charset="-122"/>
                <a:ea typeface="微软雅黑" panose="020B0503020204020204" pitchFamily="34" charset="-122"/>
              </a:rPr>
              <a:t>CSR</a:t>
            </a:r>
            <a:r>
              <a:rPr lang="zh-CN" altLang="en-US" sz="1800" b="1" spc="100" dirty="0">
                <a:latin typeface="微软雅黑" panose="020B0503020204020204" pitchFamily="34" charset="-122"/>
                <a:ea typeface="微软雅黑" panose="020B0503020204020204" pitchFamily="34" charset="-122"/>
              </a:rPr>
              <a:t>、</a:t>
            </a:r>
            <a:r>
              <a:rPr lang="en-US" altLang="zh-CN" sz="1800" b="1" spc="100" dirty="0">
                <a:latin typeface="微软雅黑" panose="020B0503020204020204" pitchFamily="34" charset="-122"/>
                <a:ea typeface="微软雅黑" panose="020B0503020204020204" pitchFamily="34" charset="-122"/>
              </a:rPr>
              <a:t>CBF</a:t>
            </a:r>
            <a:r>
              <a:rPr lang="zh-CN" altLang="en-US" sz="1800" b="1" spc="100" dirty="0">
                <a:latin typeface="微软雅黑" panose="020B0503020204020204" pitchFamily="34" charset="-122"/>
                <a:ea typeface="微软雅黑" panose="020B0503020204020204" pitchFamily="34" charset="-122"/>
              </a:rPr>
              <a:t>、</a:t>
            </a:r>
            <a:r>
              <a:rPr lang="en-US" altLang="zh-CN" sz="1800" b="1" spc="100" dirty="0">
                <a:latin typeface="微软雅黑" panose="020B0503020204020204" pitchFamily="34" charset="-122"/>
                <a:ea typeface="微软雅黑" panose="020B0503020204020204" pitchFamily="34" charset="-122"/>
              </a:rPr>
              <a:t>Cr-TWT</a:t>
            </a:r>
            <a:r>
              <a:rPr lang="zh-CN" altLang="en-US" sz="1800" b="1" spc="100" dirty="0">
                <a:latin typeface="微软雅黑" panose="020B0503020204020204" pitchFamily="34" charset="-122"/>
                <a:ea typeface="微软雅黑" panose="020B0503020204020204" pitchFamily="34" charset="-122"/>
              </a:rPr>
              <a:t>并就</a:t>
            </a:r>
            <a:r>
              <a:rPr lang="en-US" altLang="zh-CN" sz="1800" b="1" spc="100" dirty="0">
                <a:solidFill>
                  <a:srgbClr val="C00000"/>
                </a:solidFill>
                <a:latin typeface="微软雅黑" panose="020B0503020204020204" pitchFamily="34" charset="-122"/>
                <a:ea typeface="微软雅黑" panose="020B0503020204020204" pitchFamily="34" charset="-122"/>
              </a:rPr>
              <a:t>CSR</a:t>
            </a:r>
            <a:r>
              <a:rPr lang="zh-CN" altLang="en-US" sz="1800" b="1" spc="100" dirty="0">
                <a:latin typeface="微软雅黑" panose="020B0503020204020204" pitchFamily="34" charset="-122"/>
                <a:ea typeface="微软雅黑" panose="020B0503020204020204" pitchFamily="34" charset="-122"/>
              </a:rPr>
              <a:t>和</a:t>
            </a:r>
            <a:r>
              <a:rPr lang="en-US" altLang="zh-CN" sz="1800" b="1" spc="100" dirty="0">
                <a:latin typeface="微软雅黑" panose="020B0503020204020204" pitchFamily="34" charset="-122"/>
                <a:ea typeface="微软雅黑" panose="020B0503020204020204" pitchFamily="34" charset="-122"/>
              </a:rPr>
              <a:t>CBF</a:t>
            </a:r>
            <a:r>
              <a:rPr lang="zh-CN" altLang="en-US" sz="1800" b="1" spc="100" dirty="0">
                <a:solidFill>
                  <a:srgbClr val="C00000"/>
                </a:solidFill>
                <a:latin typeface="微软雅黑" panose="020B0503020204020204" pitchFamily="34" charset="-122"/>
                <a:ea typeface="微软雅黑" panose="020B0503020204020204" pitchFamily="34" charset="-122"/>
              </a:rPr>
              <a:t>达成共识</a:t>
            </a:r>
            <a:endParaRPr lang="en-US" altLang="zh-CN" sz="1800" b="1" spc="100" dirty="0">
              <a:solidFill>
                <a:srgbClr val="C00000"/>
              </a:solidFill>
              <a:latin typeface="微软雅黑" panose="020B0503020204020204" pitchFamily="34" charset="-122"/>
              <a:ea typeface="微软雅黑" panose="020B0503020204020204" pitchFamily="34" charset="-122"/>
            </a:endParaRPr>
          </a:p>
          <a:p>
            <a:pPr marL="285750" indent="-285750" hangingPunct="0">
              <a:lnSpc>
                <a:spcPts val="4500"/>
              </a:lnSpc>
              <a:buFont typeface="Wingdings" panose="05000000000000000000" pitchFamily="2" charset="2"/>
              <a:buChar char="u"/>
            </a:pPr>
            <a:r>
              <a:rPr lang="en-US" altLang="zh-CN" sz="1800" b="1" spc="100" dirty="0">
                <a:latin typeface="微软雅黑" panose="020B0503020204020204" pitchFamily="34" charset="-122"/>
                <a:ea typeface="微软雅黑" panose="020B0503020204020204" pitchFamily="34" charset="-122"/>
              </a:rPr>
              <a:t>2024</a:t>
            </a:r>
            <a:r>
              <a:rPr lang="zh-CN" altLang="en-US" sz="1800" b="1" spc="100" dirty="0">
                <a:latin typeface="微软雅黑" panose="020B0503020204020204" pitchFamily="34" charset="-122"/>
                <a:ea typeface="微软雅黑" panose="020B0503020204020204" pitchFamily="34" charset="-122"/>
              </a:rPr>
              <a:t>年</a:t>
            </a:r>
            <a:r>
              <a:rPr lang="en-US" altLang="zh-CN" sz="1800" b="1" spc="100" dirty="0">
                <a:latin typeface="微软雅黑" panose="020B0503020204020204" pitchFamily="34" charset="-122"/>
                <a:ea typeface="微软雅黑" panose="020B0503020204020204" pitchFamily="34" charset="-122"/>
              </a:rPr>
              <a:t>9</a:t>
            </a:r>
            <a:r>
              <a:rPr lang="zh-CN" altLang="en-US" sz="1800" b="1" spc="100" dirty="0">
                <a:latin typeface="微软雅黑" panose="020B0503020204020204" pitchFamily="34" charset="-122"/>
                <a:ea typeface="微软雅黑" panose="020B0503020204020204" pitchFamily="34" charset="-122"/>
              </a:rPr>
              <a:t>月全体大会</a:t>
            </a:r>
            <a:r>
              <a:rPr lang="en-US" altLang="zh-CN" sz="1800" b="1" spc="100" dirty="0">
                <a:latin typeface="微软雅黑" panose="020B0503020204020204" pitchFamily="34" charset="-122"/>
                <a:ea typeface="微软雅黑" panose="020B0503020204020204" pitchFamily="34" charset="-122"/>
              </a:rPr>
              <a:t>——</a:t>
            </a:r>
            <a:r>
              <a:rPr lang="zh-CN" altLang="en-US" sz="1800" b="1" spc="100" dirty="0">
                <a:latin typeface="微软雅黑" panose="020B0503020204020204" pitchFamily="34" charset="-122"/>
                <a:ea typeface="微软雅黑" panose="020B0503020204020204" pitchFamily="34" charset="-122"/>
              </a:rPr>
              <a:t>多</a:t>
            </a:r>
            <a:r>
              <a:rPr lang="en-US" altLang="zh-CN" sz="1800" b="1" spc="100" dirty="0">
                <a:latin typeface="微软雅黑" panose="020B0503020204020204" pitchFamily="34" charset="-122"/>
                <a:ea typeface="微软雅黑" panose="020B0503020204020204" pitchFamily="34" charset="-122"/>
              </a:rPr>
              <a:t>AP</a:t>
            </a:r>
            <a:r>
              <a:rPr lang="zh-CN" altLang="en-US" sz="1800" b="1" spc="100" dirty="0">
                <a:latin typeface="微软雅黑" panose="020B0503020204020204" pitchFamily="34" charset="-122"/>
                <a:ea typeface="微软雅黑" panose="020B0503020204020204" pitchFamily="34" charset="-122"/>
              </a:rPr>
              <a:t>、</a:t>
            </a:r>
            <a:r>
              <a:rPr lang="en-US" altLang="zh-CN" sz="1800" b="1" spc="100" dirty="0">
                <a:latin typeface="微软雅黑" panose="020B0503020204020204" pitchFamily="34" charset="-122"/>
                <a:ea typeface="微软雅黑" panose="020B0503020204020204" pitchFamily="34" charset="-122"/>
              </a:rPr>
              <a:t>CSR</a:t>
            </a:r>
            <a:r>
              <a:rPr lang="zh-CN" altLang="en-US" sz="1800" b="1" spc="100" dirty="0">
                <a:latin typeface="微软雅黑" panose="020B0503020204020204" pitchFamily="34" charset="-122"/>
                <a:ea typeface="微软雅黑" panose="020B0503020204020204" pitchFamily="34" charset="-122"/>
              </a:rPr>
              <a:t>、</a:t>
            </a:r>
            <a:r>
              <a:rPr lang="en-US" altLang="zh-CN" sz="1800" b="1" spc="100" dirty="0">
                <a:latin typeface="微软雅黑" panose="020B0503020204020204" pitchFamily="34" charset="-122"/>
                <a:ea typeface="微软雅黑" panose="020B0503020204020204" pitchFamily="34" charset="-122"/>
              </a:rPr>
              <a:t>CBF</a:t>
            </a:r>
            <a:r>
              <a:rPr lang="zh-CN" altLang="en-US" sz="1800" b="1" spc="100" dirty="0">
                <a:latin typeface="微软雅黑" panose="020B0503020204020204" pitchFamily="34" charset="-122"/>
                <a:ea typeface="微软雅黑" panose="020B0503020204020204" pitchFamily="34" charset="-122"/>
              </a:rPr>
              <a:t>、</a:t>
            </a:r>
            <a:endParaRPr lang="en-US" altLang="zh-CN" sz="1800" b="1" spc="100" dirty="0">
              <a:latin typeface="微软雅黑" panose="020B0503020204020204" pitchFamily="34" charset="-122"/>
              <a:ea typeface="微软雅黑" panose="020B0503020204020204" pitchFamily="34" charset="-122"/>
            </a:endParaRPr>
          </a:p>
          <a:p>
            <a:pPr marL="284480" hangingPunct="0">
              <a:lnSpc>
                <a:spcPts val="4500"/>
              </a:lnSpc>
            </a:pPr>
            <a:r>
              <a:rPr lang="en-US" altLang="zh-CN" sz="1800" b="1" spc="100" dirty="0">
                <a:latin typeface="微软雅黑" panose="020B0503020204020204" pitchFamily="34" charset="-122"/>
                <a:ea typeface="微软雅黑" panose="020B0503020204020204" pitchFamily="34" charset="-122"/>
              </a:rPr>
              <a:t>Cr-TWT</a:t>
            </a:r>
            <a:r>
              <a:rPr lang="zh-CN" altLang="en-US" sz="1800" b="1" spc="100" dirty="0">
                <a:latin typeface="微软雅黑" panose="020B0503020204020204" pitchFamily="34" charset="-122"/>
                <a:ea typeface="微软雅黑" panose="020B0503020204020204" pitchFamily="34" charset="-122"/>
              </a:rPr>
              <a:t>、</a:t>
            </a:r>
            <a:r>
              <a:rPr lang="en-US" altLang="zh-CN" sz="1800" b="1" spc="100" dirty="0">
                <a:latin typeface="微软雅黑" panose="020B0503020204020204" pitchFamily="34" charset="-122"/>
                <a:ea typeface="微软雅黑" panose="020B0503020204020204" pitchFamily="34" charset="-122"/>
              </a:rPr>
              <a:t>C-TDMA</a:t>
            </a:r>
            <a:r>
              <a:rPr lang="zh-CN" altLang="en-US" sz="1800" b="1" spc="100" dirty="0">
                <a:latin typeface="微软雅黑" panose="020B0503020204020204" pitchFamily="34" charset="-122"/>
                <a:ea typeface="微软雅黑" panose="020B0503020204020204" pitchFamily="34" charset="-122"/>
              </a:rPr>
              <a:t>，并就</a:t>
            </a:r>
            <a:r>
              <a:rPr lang="en-US" altLang="zh-CN" sz="1800" b="1" spc="100" dirty="0">
                <a:latin typeface="微软雅黑" panose="020B0503020204020204" pitchFamily="34" charset="-122"/>
                <a:ea typeface="微软雅黑" panose="020B0503020204020204" pitchFamily="34" charset="-122"/>
              </a:rPr>
              <a:t>C-TDMA</a:t>
            </a:r>
            <a:r>
              <a:rPr lang="zh-CN" altLang="en-US" sz="1800" b="1" spc="100" dirty="0">
                <a:latin typeface="微软雅黑" panose="020B0503020204020204" pitchFamily="34" charset="-122"/>
                <a:ea typeface="微软雅黑" panose="020B0503020204020204" pitchFamily="34" charset="-122"/>
              </a:rPr>
              <a:t>、</a:t>
            </a:r>
            <a:r>
              <a:rPr lang="en-US" altLang="zh-CN" sz="1800" b="1" spc="100" dirty="0">
                <a:solidFill>
                  <a:srgbClr val="C00000"/>
                </a:solidFill>
                <a:latin typeface="微软雅黑" panose="020B0503020204020204" pitchFamily="34" charset="-122"/>
                <a:ea typeface="微软雅黑" panose="020B0503020204020204" pitchFamily="34" charset="-122"/>
              </a:rPr>
              <a:t>Cr-TWT</a:t>
            </a:r>
            <a:r>
              <a:rPr lang="zh-CN" altLang="en-US" sz="1800" b="1" spc="100" dirty="0">
                <a:latin typeface="微软雅黑" panose="020B0503020204020204" pitchFamily="34" charset="-122"/>
                <a:ea typeface="微软雅黑" panose="020B0503020204020204" pitchFamily="34" charset="-122"/>
              </a:rPr>
              <a:t>、</a:t>
            </a:r>
            <a:r>
              <a:rPr lang="en-US" altLang="zh-CN" sz="1800" b="1" spc="100" dirty="0">
                <a:latin typeface="微软雅黑" panose="020B0503020204020204" pitchFamily="34" charset="-122"/>
                <a:ea typeface="微软雅黑" panose="020B0503020204020204" pitchFamily="34" charset="-122"/>
              </a:rPr>
              <a:t>AP </a:t>
            </a:r>
            <a:r>
              <a:rPr lang="zh-CN" altLang="en-US" sz="1800" b="1" spc="100" dirty="0">
                <a:latin typeface="微软雅黑" panose="020B0503020204020204" pitchFamily="34" charset="-122"/>
                <a:ea typeface="微软雅黑" panose="020B0503020204020204" pitchFamily="34" charset="-122"/>
              </a:rPr>
              <a:t>节能以及</a:t>
            </a:r>
            <a:r>
              <a:rPr lang="en-US" altLang="zh-CN" sz="1800" b="1" spc="100" dirty="0">
                <a:latin typeface="微软雅黑" panose="020B0503020204020204" pitchFamily="34" charset="-122"/>
                <a:ea typeface="微软雅黑" panose="020B0503020204020204" pitchFamily="34" charset="-122"/>
              </a:rPr>
              <a:t>AP</a:t>
            </a:r>
            <a:r>
              <a:rPr lang="zh-CN" altLang="en-US" sz="1800" b="1" spc="100" dirty="0">
                <a:latin typeface="微软雅黑" panose="020B0503020204020204" pitchFamily="34" charset="-122"/>
                <a:ea typeface="微软雅黑" panose="020B0503020204020204" pitchFamily="34" charset="-122"/>
              </a:rPr>
              <a:t>协作的通用框架</a:t>
            </a:r>
            <a:r>
              <a:rPr lang="zh-CN" altLang="en-US" sz="1800" b="1" spc="100" dirty="0">
                <a:solidFill>
                  <a:srgbClr val="C00000"/>
                </a:solidFill>
                <a:latin typeface="微软雅黑" panose="020B0503020204020204" pitchFamily="34" charset="-122"/>
                <a:ea typeface="微软雅黑" panose="020B0503020204020204" pitchFamily="34" charset="-122"/>
              </a:rPr>
              <a:t>达成共识</a:t>
            </a:r>
            <a:r>
              <a:rPr lang="zh-CN" altLang="en-US" sz="1800" b="1" spc="100" dirty="0">
                <a:latin typeface="微软雅黑" panose="020B0503020204020204" pitchFamily="34" charset="-122"/>
                <a:ea typeface="微软雅黑" panose="020B0503020204020204" pitchFamily="34" charset="-122"/>
              </a:rPr>
              <a:t>。</a:t>
            </a:r>
            <a:endParaRPr lang="en-US" altLang="zh-CN" sz="1800" b="1" spc="1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51418" y="875582"/>
            <a:ext cx="8889163" cy="5106835"/>
          </a:xfrm>
          <a:prstGeom prst="rect">
            <a:avLst/>
          </a:prstGeom>
        </p:spPr>
      </p:pic>
      <p:sp>
        <p:nvSpPr>
          <p:cNvPr id="2" name="灯片编号占位符 1"/>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6642100" cy="730249"/>
          </a:xfrm>
        </p:spPr>
        <p:txBody>
          <a:bodyPr/>
          <a:lstStyle/>
          <a:p>
            <a:r>
              <a:rPr lang="zh-CN" altLang="en-US" dirty="0"/>
              <a:t>选题意义与研究目标</a:t>
            </a:r>
            <a:endParaRPr lang="zh-CN" altLang="en-US" dirty="0"/>
          </a:p>
        </p:txBody>
      </p:sp>
      <p:sp>
        <p:nvSpPr>
          <p:cNvPr id="33" name="标题 15"/>
          <p:cNvSpPr txBox="1"/>
          <p:nvPr/>
        </p:nvSpPr>
        <p:spPr>
          <a:xfrm>
            <a:off x="647063" y="918845"/>
            <a:ext cx="5520823" cy="4718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203864"/>
              </a:buClr>
              <a:buFont typeface="Wingdings" panose="05000000000000000000" pitchFamily="2" charset="2"/>
              <a:buChar char="u"/>
            </a:pPr>
            <a:r>
              <a:rPr lang="zh-CN" altLang="en-US" sz="2800" b="1" dirty="0">
                <a:solidFill>
                  <a:srgbClr val="203864"/>
                </a:solidFill>
                <a:latin typeface="微软雅黑" panose="020B0503020204020204" pitchFamily="34" charset="-122"/>
                <a:ea typeface="微软雅黑" panose="020B0503020204020204" pitchFamily="34" charset="-122"/>
              </a:rPr>
              <a:t> 现有多</a:t>
            </a:r>
            <a:r>
              <a:rPr lang="en-US" altLang="zh-CN" sz="2800" b="1" dirty="0">
                <a:solidFill>
                  <a:srgbClr val="203864"/>
                </a:solidFill>
                <a:latin typeface="微软雅黑" panose="020B0503020204020204" pitchFamily="34" charset="-122"/>
                <a:ea typeface="微软雅黑" panose="020B0503020204020204" pitchFamily="34" charset="-122"/>
              </a:rPr>
              <a:t>AP</a:t>
            </a:r>
            <a:r>
              <a:rPr lang="zh-CN" altLang="en-US" sz="2800" b="1" dirty="0">
                <a:solidFill>
                  <a:srgbClr val="203864"/>
                </a:solidFill>
                <a:latin typeface="微软雅黑" panose="020B0503020204020204" pitchFamily="34" charset="-122"/>
                <a:ea typeface="微软雅黑" panose="020B0503020204020204" pitchFamily="34" charset="-122"/>
              </a:rPr>
              <a:t>技术的研究现状</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82" name="直接连接符 81"/>
          <p:cNvCxnSpPr/>
          <p:nvPr/>
        </p:nvCxnSpPr>
        <p:spPr>
          <a:xfrm>
            <a:off x="1152700" y="1390263"/>
            <a:ext cx="4609745" cy="387"/>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0" y="1440850"/>
            <a:ext cx="6096000" cy="458908"/>
          </a:xfrm>
          <a:prstGeom prst="rect">
            <a:avLst/>
          </a:prstGeom>
          <a:noFill/>
        </p:spPr>
        <p:txBody>
          <a:bodyPr wrap="square">
            <a:spAutoFit/>
          </a:bodyPr>
          <a:lstStyle/>
          <a:p>
            <a:pPr marL="568960" indent="-285750">
              <a:lnSpc>
                <a:spcPct val="150000"/>
              </a:lnSpc>
              <a:buClr>
                <a:srgbClr val="203864"/>
              </a:buClr>
              <a:buFont typeface="Wingdings" panose="05000000000000000000" pitchFamily="2" charset="2"/>
              <a:buChar char="l"/>
            </a:pPr>
            <a:r>
              <a:rPr kumimoji="1" lang="en-US" altLang="zh-CN" b="1" dirty="0">
                <a:solidFill>
                  <a:srgbClr val="203864"/>
                </a:solidFill>
                <a:latin typeface="微软雅黑" panose="020B0503020204020204" pitchFamily="34" charset="-122"/>
                <a:ea typeface="微软雅黑" panose="020B0503020204020204" pitchFamily="34" charset="-122"/>
              </a:rPr>
              <a:t>MAP</a:t>
            </a:r>
            <a:r>
              <a:rPr kumimoji="1" lang="zh-CN" altLang="en-US" b="1" dirty="0">
                <a:solidFill>
                  <a:srgbClr val="203864"/>
                </a:solidFill>
                <a:latin typeface="微软雅黑" panose="020B0503020204020204" pitchFamily="34" charset="-122"/>
                <a:ea typeface="微软雅黑" panose="020B0503020204020204" pitchFamily="34" charset="-122"/>
              </a:rPr>
              <a:t>场景协作传输方式</a:t>
            </a:r>
            <a:endParaRPr kumimoji="1" lang="zh-CN" altLang="en-US" b="1" dirty="0">
              <a:solidFill>
                <a:srgbClr val="203864"/>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0" y="2079826"/>
            <a:ext cx="5995732" cy="3185539"/>
            <a:chOff x="382186" y="1717662"/>
            <a:chExt cx="5995732" cy="3185539"/>
          </a:xfrm>
        </p:grpSpPr>
        <p:pic>
          <p:nvPicPr>
            <p:cNvPr id="30" name="图片 29"/>
            <p:cNvPicPr>
              <a:picLocks noChangeAspect="1"/>
            </p:cNvPicPr>
            <p:nvPr/>
          </p:nvPicPr>
          <p:blipFill>
            <a:blip r:embed="rId1"/>
            <a:stretch>
              <a:fillRect/>
            </a:stretch>
          </p:blipFill>
          <p:spPr>
            <a:xfrm>
              <a:off x="382186" y="3409176"/>
              <a:ext cx="2195805" cy="1434593"/>
            </a:xfrm>
            <a:prstGeom prst="rect">
              <a:avLst/>
            </a:prstGeom>
          </p:spPr>
        </p:pic>
        <p:grpSp>
          <p:nvGrpSpPr>
            <p:cNvPr id="31" name="组合 30"/>
            <p:cNvGrpSpPr/>
            <p:nvPr/>
          </p:nvGrpSpPr>
          <p:grpSpPr>
            <a:xfrm>
              <a:off x="646810" y="1717662"/>
              <a:ext cx="5731108" cy="3185539"/>
              <a:chOff x="486819" y="1790761"/>
              <a:chExt cx="6005444" cy="3189936"/>
            </a:xfrm>
          </p:grpSpPr>
          <p:pic>
            <p:nvPicPr>
              <p:cNvPr id="32" name="图片 31"/>
              <p:cNvPicPr>
                <a:picLocks noChangeAspect="1"/>
              </p:cNvPicPr>
              <p:nvPr/>
            </p:nvPicPr>
            <p:blipFill>
              <a:blip r:embed="rId2"/>
              <a:stretch>
                <a:fillRect/>
              </a:stretch>
            </p:blipFill>
            <p:spPr>
              <a:xfrm>
                <a:off x="486819" y="1790761"/>
                <a:ext cx="6005444" cy="3189936"/>
              </a:xfrm>
              <a:prstGeom prst="rect">
                <a:avLst/>
              </a:prstGeom>
            </p:spPr>
          </p:pic>
          <p:sp>
            <p:nvSpPr>
              <p:cNvPr id="34" name="矩形 33"/>
              <p:cNvSpPr/>
              <p:nvPr/>
            </p:nvSpPr>
            <p:spPr>
              <a:xfrm>
                <a:off x="851358" y="3385729"/>
                <a:ext cx="914400" cy="242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solidFill>
                      <a:schemeClr val="tx1"/>
                    </a:solidFill>
                    <a:latin typeface="微软雅黑" panose="020B0503020204020204" pitchFamily="34" charset="-122"/>
                    <a:ea typeface="微软雅黑" panose="020B0503020204020204" pitchFamily="34" charset="-122"/>
                  </a:rPr>
                  <a:t>Cr-TWT</a:t>
                </a:r>
                <a:endParaRPr lang="zh-CN" altLang="en-US" sz="1050" b="1" dirty="0">
                  <a:solidFill>
                    <a:schemeClr val="tx1"/>
                  </a:solidFill>
                  <a:latin typeface="微软雅黑" panose="020B0503020204020204" pitchFamily="34" charset="-122"/>
                  <a:ea typeface="微软雅黑" panose="020B0503020204020204" pitchFamily="34" charset="-122"/>
                </a:endParaRPr>
              </a:p>
            </p:txBody>
          </p:sp>
        </p:grpSp>
      </p:grpSp>
      <p:sp>
        <p:nvSpPr>
          <p:cNvPr id="35" name="文本框 34"/>
          <p:cNvSpPr txBox="1"/>
          <p:nvPr/>
        </p:nvSpPr>
        <p:spPr>
          <a:xfrm>
            <a:off x="208975" y="5378424"/>
            <a:ext cx="5466081" cy="738664"/>
          </a:xfrm>
          <a:prstGeom prst="rect">
            <a:avLst/>
          </a:prstGeom>
          <a:noFill/>
        </p:spPr>
        <p:txBody>
          <a:bodyPr wrap="square">
            <a:spAutoFit/>
          </a:bodyPr>
          <a:lstStyle/>
          <a:p>
            <a:pPr marL="243205" indent="-171450" defTabSz="609600" fontAlgn="ctr">
              <a:lnSpc>
                <a:spcPct val="150000"/>
              </a:lnSpc>
              <a:spcBef>
                <a:spcPts val="600"/>
              </a:spcBef>
              <a:buFont typeface="Arial" panose="020B0604020202020204" pitchFamily="34" charset="0"/>
              <a:buChar char="•"/>
              <a:defRPr/>
            </a:pPr>
            <a:r>
              <a:rPr lang="zh-CN" altLang="en-US" sz="1400" b="1" dirty="0">
                <a:solidFill>
                  <a:prstClr val="black"/>
                </a:solidFill>
                <a:latin typeface="微软雅黑" panose="020B0503020204020204" pitchFamily="34" charset="-122"/>
                <a:ea typeface="微软雅黑" panose="020B0503020204020204" pitchFamily="34" charset="-122"/>
              </a:rPr>
              <a:t>通过</a:t>
            </a:r>
            <a:r>
              <a:rPr lang="en-US" altLang="zh-CN" sz="1400" b="1" dirty="0">
                <a:solidFill>
                  <a:prstClr val="black"/>
                </a:solidFill>
                <a:latin typeface="微软雅黑" panose="020B0503020204020204" pitchFamily="34" charset="-122"/>
                <a:ea typeface="微软雅黑" panose="020B0503020204020204" pitchFamily="34" charset="-122"/>
              </a:rPr>
              <a:t>MAC</a:t>
            </a:r>
            <a:r>
              <a:rPr lang="zh-CN" altLang="en-US" sz="1400" b="1" dirty="0">
                <a:solidFill>
                  <a:prstClr val="black"/>
                </a:solidFill>
                <a:latin typeface="微软雅黑" panose="020B0503020204020204" pitchFamily="34" charset="-122"/>
                <a:ea typeface="微软雅黑" panose="020B0503020204020204" pitchFamily="34" charset="-122"/>
              </a:rPr>
              <a:t>层或者</a:t>
            </a:r>
            <a:r>
              <a:rPr lang="en-US" altLang="zh-CN" sz="1400" b="1" dirty="0">
                <a:solidFill>
                  <a:prstClr val="black"/>
                </a:solidFill>
                <a:latin typeface="微软雅黑" panose="020B0503020204020204" pitchFamily="34" charset="-122"/>
                <a:ea typeface="微软雅黑" panose="020B0503020204020204" pitchFamily="34" charset="-122"/>
              </a:rPr>
              <a:t>PHY</a:t>
            </a:r>
            <a:r>
              <a:rPr lang="zh-CN" altLang="en-US" sz="1400" b="1" dirty="0">
                <a:solidFill>
                  <a:prstClr val="black"/>
                </a:solidFill>
                <a:latin typeface="微软雅黑" panose="020B0503020204020204" pitchFamily="34" charset="-122"/>
                <a:ea typeface="微软雅黑" panose="020B0503020204020204" pitchFamily="34" charset="-122"/>
              </a:rPr>
              <a:t>层的调整实现时域</a:t>
            </a:r>
            <a:r>
              <a:rPr lang="en-US" altLang="zh-CN" sz="1400" b="1" dirty="0">
                <a:solidFill>
                  <a:prstClr val="black"/>
                </a:solidFill>
                <a:latin typeface="微软雅黑" panose="020B0503020204020204" pitchFamily="34" charset="-122"/>
                <a:ea typeface="微软雅黑" panose="020B0503020204020204" pitchFamily="34" charset="-122"/>
              </a:rPr>
              <a:t>/</a:t>
            </a:r>
            <a:r>
              <a:rPr lang="zh-CN" altLang="en-US" sz="1400" b="1" dirty="0">
                <a:solidFill>
                  <a:prstClr val="black"/>
                </a:solidFill>
                <a:latin typeface="微软雅黑" panose="020B0503020204020204" pitchFamily="34" charset="-122"/>
                <a:ea typeface="微软雅黑" panose="020B0503020204020204" pitchFamily="34" charset="-122"/>
              </a:rPr>
              <a:t>频域</a:t>
            </a:r>
            <a:r>
              <a:rPr lang="en-US" altLang="zh-CN" sz="1400" b="1" dirty="0">
                <a:solidFill>
                  <a:prstClr val="black"/>
                </a:solidFill>
                <a:latin typeface="微软雅黑" panose="020B0503020204020204" pitchFamily="34" charset="-122"/>
                <a:ea typeface="微软雅黑" panose="020B0503020204020204" pitchFamily="34" charset="-122"/>
              </a:rPr>
              <a:t>/</a:t>
            </a:r>
            <a:r>
              <a:rPr lang="zh-CN" altLang="en-US" sz="1400" b="1" dirty="0">
                <a:solidFill>
                  <a:prstClr val="black"/>
                </a:solidFill>
                <a:latin typeface="微软雅黑" panose="020B0503020204020204" pitchFamily="34" charset="-122"/>
                <a:ea typeface="微软雅黑" panose="020B0503020204020204" pitchFamily="34" charset="-122"/>
              </a:rPr>
              <a:t>空域的协作或者联合传输，实现</a:t>
            </a:r>
            <a:r>
              <a:rPr lang="en-US" altLang="zh-CN" sz="1400" b="1" dirty="0">
                <a:solidFill>
                  <a:prstClr val="black"/>
                </a:solidFill>
                <a:latin typeface="微软雅黑" panose="020B0503020204020204" pitchFamily="34" charset="-122"/>
                <a:ea typeface="微软雅黑" panose="020B0503020204020204" pitchFamily="34" charset="-122"/>
              </a:rPr>
              <a:t>MAP</a:t>
            </a:r>
            <a:r>
              <a:rPr lang="zh-CN" altLang="en-US" sz="1400" b="1" dirty="0">
                <a:solidFill>
                  <a:prstClr val="black"/>
                </a:solidFill>
                <a:latin typeface="微软雅黑" panose="020B0503020204020204" pitchFamily="34" charset="-122"/>
                <a:ea typeface="微软雅黑" panose="020B0503020204020204" pitchFamily="34" charset="-122"/>
              </a:rPr>
              <a:t>协作提升性能</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5626686" y="1121529"/>
            <a:ext cx="5568388" cy="2039404"/>
          </a:xfrm>
          <a:prstGeom prst="rect">
            <a:avLst/>
          </a:prstGeom>
          <a:noFill/>
        </p:spPr>
        <p:txBody>
          <a:bodyPr wrap="square">
            <a:spAutoFit/>
          </a:bodyPr>
          <a:lstStyle/>
          <a:p>
            <a:pPr marL="568960" indent="-285750">
              <a:lnSpc>
                <a:spcPct val="150000"/>
              </a:lnSpc>
              <a:spcBef>
                <a:spcPts val="600"/>
              </a:spcBef>
              <a:buClr>
                <a:schemeClr val="tx1"/>
              </a:buClr>
              <a:buFont typeface="Wingdings" panose="05000000000000000000" pitchFamily="2" charset="2"/>
              <a:buChar char="l"/>
            </a:pPr>
            <a:r>
              <a:rPr kumimoji="1" lang="en-US" altLang="zh-CN" sz="1600" b="1" dirty="0">
                <a:solidFill>
                  <a:srgbClr val="000000"/>
                </a:solidFill>
                <a:latin typeface="微软雅黑" panose="020B0503020204020204" pitchFamily="34" charset="-122"/>
                <a:ea typeface="微软雅黑" panose="020B0503020204020204" pitchFamily="34" charset="-122"/>
              </a:rPr>
              <a:t>MAP</a:t>
            </a:r>
            <a:r>
              <a:rPr kumimoji="1" lang="zh-CN" altLang="en-US" sz="1600" b="1" dirty="0">
                <a:solidFill>
                  <a:srgbClr val="000000"/>
                </a:solidFill>
                <a:latin typeface="微软雅黑" panose="020B0503020204020204" pitchFamily="34" charset="-122"/>
                <a:ea typeface="微软雅黑" panose="020B0503020204020204" pitchFamily="34" charset="-122"/>
              </a:rPr>
              <a:t>协作涉及子任务</a:t>
            </a:r>
            <a:r>
              <a:rPr kumimoji="1" lang="en-US" altLang="zh-CN" sz="1600" b="1" dirty="0">
                <a:solidFill>
                  <a:srgbClr val="000000"/>
                </a:solidFill>
                <a:latin typeface="微软雅黑" panose="020B0503020204020204" pitchFamily="34" charset="-122"/>
                <a:ea typeface="微软雅黑" panose="020B0503020204020204" pitchFamily="34" charset="-122"/>
              </a:rPr>
              <a:t>/</a:t>
            </a:r>
            <a:r>
              <a:rPr kumimoji="1" lang="zh-CN" altLang="en-US" sz="1600" b="1" dirty="0">
                <a:solidFill>
                  <a:srgbClr val="000000"/>
                </a:solidFill>
                <a:latin typeface="微软雅黑" panose="020B0503020204020204" pitchFamily="34" charset="-122"/>
                <a:ea typeface="微软雅黑" panose="020B0503020204020204" pitchFamily="34" charset="-122"/>
              </a:rPr>
              <a:t>研究点</a:t>
            </a:r>
            <a:endParaRPr kumimoji="1" lang="zh-CN" altLang="en-US" sz="1600" b="1" dirty="0">
              <a:solidFill>
                <a:srgbClr val="000000"/>
              </a:solidFill>
              <a:latin typeface="微软雅黑" panose="020B0503020204020204" pitchFamily="34" charset="-122"/>
              <a:ea typeface="微软雅黑" panose="020B0503020204020204" pitchFamily="34" charset="-122"/>
            </a:endParaRPr>
          </a:p>
          <a:p>
            <a:pPr marL="1026160" lvl="1" indent="-285750">
              <a:lnSpc>
                <a:spcPct val="150000"/>
              </a:lnSpc>
              <a:buClr>
                <a:schemeClr val="tx1"/>
              </a:buClr>
              <a:buFont typeface="Wingdings" panose="05000000000000000000" pitchFamily="2" charset="2"/>
              <a:buChar char="ü"/>
            </a:pPr>
            <a:r>
              <a:rPr kumimoji="1" lang="zh-CN" altLang="en-US" sz="1400" b="1" dirty="0">
                <a:latin typeface="微软雅黑" panose="020B0503020204020204" pitchFamily="34" charset="-122"/>
                <a:ea typeface="微软雅黑" panose="020B0503020204020204" pitchFamily="34" charset="-122"/>
              </a:rPr>
              <a:t>选择协作的设备（</a:t>
            </a:r>
            <a:r>
              <a:rPr kumimoji="1" lang="en-US" altLang="zh-CN" sz="1400" b="1" dirty="0">
                <a:latin typeface="微软雅黑" panose="020B0503020204020204" pitchFamily="34" charset="-122"/>
                <a:ea typeface="微软雅黑" panose="020B0503020204020204" pitchFamily="34" charset="-122"/>
              </a:rPr>
              <a:t>AP/STA</a:t>
            </a:r>
            <a:r>
              <a:rPr kumimoji="1" lang="zh-CN" altLang="en-US" sz="1400" b="1" dirty="0">
                <a:latin typeface="微软雅黑" panose="020B0503020204020204" pitchFamily="34" charset="-122"/>
                <a:ea typeface="微软雅黑" panose="020B0503020204020204" pitchFamily="34" charset="-122"/>
              </a:rPr>
              <a:t>）组</a:t>
            </a:r>
            <a:r>
              <a:rPr kumimoji="1" lang="en-US" altLang="zh-CN" sz="1400" b="1" dirty="0">
                <a:latin typeface="微软雅黑" panose="020B0503020204020204" pitchFamily="34" charset="-122"/>
                <a:ea typeface="微软雅黑" panose="020B0503020204020204" pitchFamily="34" charset="-122"/>
              </a:rPr>
              <a:t>/</a:t>
            </a:r>
            <a:r>
              <a:rPr kumimoji="1" lang="zh-CN" altLang="en-US" sz="1400" b="1" dirty="0">
                <a:latin typeface="微软雅黑" panose="020B0503020204020204" pitchFamily="34" charset="-122"/>
                <a:ea typeface="微软雅黑" panose="020B0503020204020204" pitchFamily="34" charset="-122"/>
              </a:rPr>
              <a:t>链路</a:t>
            </a:r>
            <a:endParaRPr kumimoji="1" lang="en-US" altLang="zh-CN" sz="1400" b="1" dirty="0">
              <a:latin typeface="微软雅黑" panose="020B0503020204020204" pitchFamily="34" charset="-122"/>
              <a:ea typeface="微软雅黑" panose="020B0503020204020204" pitchFamily="34" charset="-122"/>
            </a:endParaRPr>
          </a:p>
          <a:p>
            <a:pPr marL="1026160" lvl="1" indent="-285750">
              <a:lnSpc>
                <a:spcPct val="150000"/>
              </a:lnSpc>
              <a:buClr>
                <a:schemeClr val="tx1"/>
              </a:buClr>
              <a:buFont typeface="Wingdings" panose="05000000000000000000" pitchFamily="2" charset="2"/>
              <a:buChar char="ü"/>
            </a:pPr>
            <a:r>
              <a:rPr kumimoji="1" lang="zh-CN" altLang="en-US" sz="1400" b="1" dirty="0">
                <a:latin typeface="微软雅黑" panose="020B0503020204020204" pitchFamily="34" charset="-122"/>
                <a:ea typeface="微软雅黑" panose="020B0503020204020204" pitchFamily="34" charset="-122"/>
              </a:rPr>
              <a:t>传输策略和配置相关传输参数选择</a:t>
            </a:r>
            <a:endParaRPr kumimoji="1" lang="en-US" altLang="zh-CN" sz="1400" b="1" dirty="0">
              <a:latin typeface="微软雅黑" panose="020B0503020204020204" pitchFamily="34" charset="-122"/>
              <a:ea typeface="微软雅黑" panose="020B0503020204020204" pitchFamily="34" charset="-122"/>
            </a:endParaRPr>
          </a:p>
          <a:p>
            <a:pPr marL="1026160" lvl="1" indent="-285750">
              <a:lnSpc>
                <a:spcPct val="150000"/>
              </a:lnSpc>
              <a:buClr>
                <a:schemeClr val="tx1"/>
              </a:buClr>
              <a:buFont typeface="Wingdings" panose="05000000000000000000" pitchFamily="2" charset="2"/>
              <a:buChar char="ü"/>
            </a:pPr>
            <a:r>
              <a:rPr kumimoji="1" lang="zh-CN" altLang="en-US" sz="1400" b="1" dirty="0">
                <a:latin typeface="微软雅黑" panose="020B0503020204020204" pitchFamily="34" charset="-122"/>
                <a:ea typeface="微软雅黑" panose="020B0503020204020204" pitchFamily="34" charset="-122"/>
              </a:rPr>
              <a:t>多链路</a:t>
            </a:r>
            <a:r>
              <a:rPr kumimoji="1" lang="en-US" altLang="zh-CN" sz="1400" b="1" dirty="0">
                <a:latin typeface="微软雅黑" panose="020B0503020204020204" pitchFamily="34" charset="-122"/>
                <a:ea typeface="微软雅黑" panose="020B0503020204020204" pitchFamily="34" charset="-122"/>
              </a:rPr>
              <a:t>TXOP</a:t>
            </a:r>
            <a:r>
              <a:rPr kumimoji="1" lang="zh-CN" altLang="en-US" sz="1400" b="1" dirty="0">
                <a:latin typeface="微软雅黑" panose="020B0503020204020204" pitchFamily="34" charset="-122"/>
                <a:ea typeface="微软雅黑" panose="020B0503020204020204" pitchFamily="34" charset="-122"/>
              </a:rPr>
              <a:t>的共享和协商时间同步</a:t>
            </a:r>
            <a:endParaRPr kumimoji="1" lang="en-US" altLang="zh-CN" sz="1400" b="1" dirty="0">
              <a:latin typeface="微软雅黑" panose="020B0503020204020204" pitchFamily="34" charset="-122"/>
              <a:ea typeface="微软雅黑" panose="020B0503020204020204" pitchFamily="34" charset="-122"/>
            </a:endParaRPr>
          </a:p>
          <a:p>
            <a:pPr marL="1026160" lvl="1" indent="-285750">
              <a:lnSpc>
                <a:spcPct val="150000"/>
              </a:lnSpc>
              <a:buClr>
                <a:schemeClr val="tx1"/>
              </a:buClr>
              <a:buFont typeface="Wingdings" panose="05000000000000000000" pitchFamily="2" charset="2"/>
              <a:buChar char="ü"/>
            </a:pPr>
            <a:r>
              <a:rPr kumimoji="1" lang="zh-CN" altLang="en-US" sz="1400" b="1" dirty="0">
                <a:latin typeface="微软雅黑" panose="020B0503020204020204" pitchFamily="34" charset="-122"/>
                <a:ea typeface="微软雅黑" panose="020B0503020204020204" pitchFamily="34" charset="-122"/>
              </a:rPr>
              <a:t>信道监听和特征信息交互机制开销设计</a:t>
            </a:r>
            <a:endParaRPr kumimoji="1" lang="en-US" altLang="zh-CN" sz="1400" b="1" dirty="0">
              <a:latin typeface="微软雅黑" panose="020B0503020204020204" pitchFamily="34" charset="-122"/>
              <a:ea typeface="微软雅黑" panose="020B0503020204020204" pitchFamily="34" charset="-122"/>
            </a:endParaRPr>
          </a:p>
          <a:p>
            <a:pPr marL="1026160" lvl="1" indent="-285750">
              <a:lnSpc>
                <a:spcPct val="150000"/>
              </a:lnSpc>
              <a:buClr>
                <a:schemeClr val="tx1"/>
              </a:buClr>
              <a:buFont typeface="Wingdings" panose="05000000000000000000" pitchFamily="2" charset="2"/>
              <a:buChar char="ü"/>
            </a:pPr>
            <a:r>
              <a:rPr kumimoji="1" lang="zh-CN" altLang="en-US" sz="1400" b="1" dirty="0">
                <a:latin typeface="微软雅黑" panose="020B0503020204020204" pitchFamily="34" charset="-122"/>
                <a:ea typeface="微软雅黑" panose="020B0503020204020204" pitchFamily="34" charset="-122"/>
              </a:rPr>
              <a:t>多</a:t>
            </a:r>
            <a:r>
              <a:rPr kumimoji="1" lang="en-US" altLang="zh-CN" sz="1400" b="1" dirty="0">
                <a:latin typeface="微软雅黑" panose="020B0503020204020204" pitchFamily="34" charset="-122"/>
                <a:ea typeface="微软雅黑" panose="020B0503020204020204" pitchFamily="34" charset="-122"/>
              </a:rPr>
              <a:t>AP</a:t>
            </a:r>
            <a:r>
              <a:rPr kumimoji="1" lang="zh-CN" altLang="en-US" sz="1400" b="1" dirty="0">
                <a:latin typeface="微软雅黑" panose="020B0503020204020204" pitchFamily="34" charset="-122"/>
                <a:ea typeface="微软雅黑" panose="020B0503020204020204" pitchFamily="34" charset="-122"/>
              </a:rPr>
              <a:t>同频组网感知</a:t>
            </a:r>
            <a:r>
              <a:rPr kumimoji="1" lang="en-US" altLang="zh-CN" sz="1400" b="1" dirty="0">
                <a:latin typeface="微软雅黑" panose="020B0503020204020204" pitchFamily="34" charset="-122"/>
                <a:ea typeface="微软雅黑" panose="020B0503020204020204" pitchFamily="34" charset="-122"/>
              </a:rPr>
              <a:t>STA</a:t>
            </a:r>
            <a:r>
              <a:rPr kumimoji="1" lang="zh-CN" altLang="en-US" sz="1400" b="1" dirty="0">
                <a:latin typeface="微软雅黑" panose="020B0503020204020204" pitchFamily="34" charset="-122"/>
                <a:ea typeface="微软雅黑" panose="020B0503020204020204" pitchFamily="34" charset="-122"/>
              </a:rPr>
              <a:t>定位</a:t>
            </a:r>
            <a:endParaRPr kumimoji="1" lang="en-US" altLang="zh-CN" sz="1400" b="1" dirty="0">
              <a:latin typeface="微软雅黑" panose="020B0503020204020204" pitchFamily="34" charset="-122"/>
              <a:ea typeface="微软雅黑" panose="020B0503020204020204" pitchFamily="34" charset="-122"/>
            </a:endParaRPr>
          </a:p>
        </p:txBody>
      </p:sp>
      <p:pic>
        <p:nvPicPr>
          <p:cNvPr id="37" name="图片 36"/>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15834" y="1264456"/>
            <a:ext cx="2377059" cy="1490769"/>
          </a:xfrm>
          <a:prstGeom prst="rect">
            <a:avLst/>
          </a:prstGeom>
        </p:spPr>
      </p:pic>
      <p:sp>
        <p:nvSpPr>
          <p:cNvPr id="38" name="矩形 37"/>
          <p:cNvSpPr/>
          <p:nvPr/>
        </p:nvSpPr>
        <p:spPr>
          <a:xfrm>
            <a:off x="6089104" y="3336454"/>
            <a:ext cx="2779158" cy="2939392"/>
          </a:xfrm>
          <a:prstGeom prst="rect">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39" name="矩形 38"/>
          <p:cNvSpPr/>
          <p:nvPr/>
        </p:nvSpPr>
        <p:spPr>
          <a:xfrm>
            <a:off x="6117180" y="3395003"/>
            <a:ext cx="2586554" cy="1289905"/>
          </a:xfrm>
          <a:prstGeom prst="rect">
            <a:avLst/>
          </a:prstGeom>
        </p:spPr>
        <p:txBody>
          <a:bodyPr wrap="square">
            <a:spAutoFit/>
          </a:bodyPr>
          <a:lstStyle/>
          <a:p>
            <a:pPr lvl="0" algn="just" defTabSz="802005" fontAlgn="base">
              <a:lnSpc>
                <a:spcPct val="150000"/>
              </a:lnSpc>
              <a:spcBef>
                <a:spcPct val="0"/>
              </a:spcBef>
              <a:spcAft>
                <a:spcPct val="0"/>
              </a:spcAft>
              <a:defRPr/>
            </a:pPr>
            <a:r>
              <a:rPr kumimoji="1" lang="zh-CN" altLang="en-US" b="1" dirty="0">
                <a:solidFill>
                  <a:srgbClr val="000000"/>
                </a:solidFill>
                <a:latin typeface="微软雅黑" panose="020B0503020204020204" pitchFamily="34" charset="-122"/>
                <a:ea typeface="微软雅黑" panose="020B0503020204020204" pitchFamily="34" charset="-122"/>
              </a:rPr>
              <a:t>现有</a:t>
            </a:r>
            <a:r>
              <a:rPr kumimoji="1" lang="en-US" altLang="zh-CN" b="1" dirty="0">
                <a:solidFill>
                  <a:srgbClr val="000000"/>
                </a:solidFill>
                <a:latin typeface="微软雅黑" panose="020B0503020204020204" pitchFamily="34" charset="-122"/>
                <a:ea typeface="微软雅黑" panose="020B0503020204020204" pitchFamily="34" charset="-122"/>
              </a:rPr>
              <a:t>Multi-AP</a:t>
            </a:r>
            <a:r>
              <a:rPr kumimoji="1" lang="zh-CN" altLang="en-US" b="1" dirty="0">
                <a:solidFill>
                  <a:srgbClr val="000000"/>
                </a:solidFill>
                <a:latin typeface="微软雅黑" panose="020B0503020204020204" pitchFamily="34" charset="-122"/>
                <a:ea typeface="微软雅黑" panose="020B0503020204020204" pitchFamily="34" charset="-122"/>
              </a:rPr>
              <a:t>场景优化方案，可能遇到以下问题</a:t>
            </a:r>
            <a:endParaRPr kumimoji="1" lang="en-US" altLang="zh-CN" b="1" dirty="0">
              <a:solidFill>
                <a:srgbClr val="000000"/>
              </a:solidFill>
              <a:latin typeface="微软雅黑" panose="020B0503020204020204" pitchFamily="34" charset="-122"/>
              <a:ea typeface="微软雅黑" panose="020B0503020204020204" pitchFamily="34" charset="-122"/>
            </a:endParaRPr>
          </a:p>
        </p:txBody>
      </p:sp>
      <p:sp>
        <p:nvSpPr>
          <p:cNvPr id="40" name="矩形 39"/>
          <p:cNvSpPr/>
          <p:nvPr/>
        </p:nvSpPr>
        <p:spPr>
          <a:xfrm>
            <a:off x="6077120" y="4889510"/>
            <a:ext cx="2769433" cy="787523"/>
          </a:xfrm>
          <a:prstGeom prst="rect">
            <a:avLst/>
          </a:prstGeom>
        </p:spPr>
        <p:txBody>
          <a:bodyPr wrap="square">
            <a:spAutoFit/>
          </a:bodyPr>
          <a:lstStyle/>
          <a:p>
            <a:pPr marL="285750" lvl="0" indent="-285750" defTabSz="802005" fontAlgn="base">
              <a:lnSpc>
                <a:spcPct val="150000"/>
              </a:lnSpc>
              <a:spcBef>
                <a:spcPct val="0"/>
              </a:spcBef>
              <a:spcAft>
                <a:spcPct val="0"/>
              </a:spcAft>
              <a:buFont typeface="Wingdings" panose="05000000000000000000" pitchFamily="2" charset="2"/>
              <a:buChar char="n"/>
              <a:defRPr/>
            </a:pPr>
            <a:r>
              <a:rPr lang="zh-CN" altLang="en-US" sz="1600" b="1" kern="0" dirty="0">
                <a:latin typeface="微软雅黑" panose="020B0503020204020204" pitchFamily="34" charset="-122"/>
                <a:ea typeface="微软雅黑" panose="020B0503020204020204" pitchFamily="34" charset="-122"/>
                <a:cs typeface="Times New Roman" panose="02020603050405020304" pitchFamily="18" charset="0"/>
              </a:rPr>
              <a:t>非智能方案时间成本高</a:t>
            </a:r>
            <a:endParaRPr lang="en-US" altLang="zh-CN" sz="1600" b="1" kern="0" dirty="0">
              <a:latin typeface="微软雅黑" panose="020B0503020204020204" pitchFamily="34" charset="-122"/>
              <a:ea typeface="微软雅黑" panose="020B0503020204020204" pitchFamily="34" charset="-122"/>
              <a:cs typeface="Times New Roman" panose="02020603050405020304" pitchFamily="18" charset="0"/>
            </a:endParaRPr>
          </a:p>
          <a:p>
            <a:pPr marL="285750" lvl="0" indent="-285750" defTabSz="802005" fontAlgn="base">
              <a:lnSpc>
                <a:spcPct val="150000"/>
              </a:lnSpc>
              <a:spcBef>
                <a:spcPct val="0"/>
              </a:spcBef>
              <a:spcAft>
                <a:spcPct val="0"/>
              </a:spcAft>
              <a:buFont typeface="Wingdings" panose="05000000000000000000" pitchFamily="2" charset="2"/>
              <a:buChar char="n"/>
              <a:defRPr/>
            </a:pPr>
            <a:r>
              <a:rPr lang="zh-CN" altLang="en-US" sz="1600" b="1" kern="0" dirty="0">
                <a:latin typeface="微软雅黑" panose="020B0503020204020204" pitchFamily="34" charset="-122"/>
                <a:ea typeface="微软雅黑" panose="020B0503020204020204" pitchFamily="34" charset="-122"/>
                <a:cs typeface="Times New Roman" panose="02020603050405020304" pitchFamily="18" charset="0"/>
              </a:rPr>
              <a:t>智能方案缺乏可解释性</a:t>
            </a:r>
            <a:endParaRPr lang="en-US" altLang="zh-CN" sz="1600"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矩形 40"/>
          <p:cNvSpPr/>
          <p:nvPr/>
        </p:nvSpPr>
        <p:spPr>
          <a:xfrm>
            <a:off x="9279443" y="3336457"/>
            <a:ext cx="2779158" cy="2939392"/>
          </a:xfrm>
          <a:prstGeom prst="rect">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a:p>
        </p:txBody>
      </p:sp>
      <p:sp>
        <p:nvSpPr>
          <p:cNvPr id="42" name="矩形 41"/>
          <p:cNvSpPr/>
          <p:nvPr/>
        </p:nvSpPr>
        <p:spPr>
          <a:xfrm>
            <a:off x="9279443" y="3360894"/>
            <a:ext cx="2676749" cy="1289905"/>
          </a:xfrm>
          <a:prstGeom prst="rect">
            <a:avLst/>
          </a:prstGeom>
        </p:spPr>
        <p:txBody>
          <a:bodyPr wrap="square">
            <a:spAutoFit/>
          </a:bodyPr>
          <a:lstStyle/>
          <a:p>
            <a:pPr lvl="0" algn="just" defTabSz="802005" fontAlgn="base">
              <a:lnSpc>
                <a:spcPct val="150000"/>
              </a:lnSpc>
              <a:spcBef>
                <a:spcPct val="0"/>
              </a:spcBef>
              <a:spcAft>
                <a:spcPct val="0"/>
              </a:spcAft>
              <a:defRPr/>
            </a:pPr>
            <a:r>
              <a:rPr kumimoji="1" lang="zh-CN" altLang="en-US" b="1" dirty="0">
                <a:solidFill>
                  <a:srgbClr val="000000"/>
                </a:solidFill>
                <a:latin typeface="微软雅黑" panose="020B0503020204020204" pitchFamily="34" charset="-122"/>
                <a:ea typeface="微软雅黑" panose="020B0503020204020204" pitchFamily="34" charset="-122"/>
              </a:rPr>
              <a:t>智能学习优化算法应用在网络优化，可能存在以下问题</a:t>
            </a:r>
            <a:endParaRPr kumimoji="1" lang="en-US" altLang="zh-CN" b="1" dirty="0">
              <a:solidFill>
                <a:srgbClr val="000000"/>
              </a:solidFill>
              <a:latin typeface="微软雅黑" panose="020B0503020204020204" pitchFamily="34" charset="-122"/>
              <a:ea typeface="微软雅黑" panose="020B0503020204020204" pitchFamily="34" charset="-122"/>
            </a:endParaRPr>
          </a:p>
        </p:txBody>
      </p:sp>
      <p:sp>
        <p:nvSpPr>
          <p:cNvPr id="43" name="矩形 42"/>
          <p:cNvSpPr/>
          <p:nvPr/>
        </p:nvSpPr>
        <p:spPr>
          <a:xfrm>
            <a:off x="9336176" y="4874036"/>
            <a:ext cx="2676748" cy="787523"/>
          </a:xfrm>
          <a:prstGeom prst="rect">
            <a:avLst/>
          </a:prstGeom>
        </p:spPr>
        <p:txBody>
          <a:bodyPr wrap="square">
            <a:spAutoFit/>
          </a:bodyPr>
          <a:lstStyle/>
          <a:p>
            <a:pPr marL="285750" indent="-285750" defTabSz="802005" fontAlgn="base">
              <a:lnSpc>
                <a:spcPct val="150000"/>
              </a:lnSpc>
              <a:spcBef>
                <a:spcPct val="0"/>
              </a:spcBef>
              <a:spcAft>
                <a:spcPct val="0"/>
              </a:spcAft>
              <a:buFont typeface="Wingdings" panose="05000000000000000000" pitchFamily="2" charset="2"/>
              <a:buChar char="n"/>
              <a:defRPr/>
            </a:pPr>
            <a:r>
              <a:rPr lang="zh-CN" altLang="en-US" sz="1600" b="1" kern="0" dirty="0">
                <a:latin typeface="微软雅黑" panose="020B0503020204020204" pitchFamily="34" charset="-122"/>
                <a:ea typeface="微软雅黑" panose="020B0503020204020204" pitchFamily="34" charset="-122"/>
                <a:cs typeface="Times New Roman" panose="02020603050405020304" pitchFamily="18" charset="0"/>
              </a:rPr>
              <a:t>难以随网络规模扩展</a:t>
            </a:r>
            <a:endParaRPr lang="en-US" altLang="zh-CN" sz="1600" b="1" kern="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defTabSz="802005" fontAlgn="base">
              <a:lnSpc>
                <a:spcPct val="150000"/>
              </a:lnSpc>
              <a:spcBef>
                <a:spcPct val="0"/>
              </a:spcBef>
              <a:spcAft>
                <a:spcPct val="0"/>
              </a:spcAft>
              <a:buFont typeface="Wingdings" panose="05000000000000000000" pitchFamily="2" charset="2"/>
              <a:buChar char="n"/>
              <a:defRPr/>
            </a:pPr>
            <a:r>
              <a:rPr lang="zh-CN" altLang="en-US" sz="1600" b="1" kern="0" dirty="0">
                <a:latin typeface="微软雅黑" panose="020B0503020204020204" pitchFamily="34" charset="-122"/>
                <a:ea typeface="微软雅黑" panose="020B0503020204020204" pitchFamily="34" charset="-122"/>
                <a:cs typeface="Times New Roman" panose="02020603050405020304" pitchFamily="18" charset="0"/>
              </a:rPr>
              <a:t>动态变化泛化性弱</a:t>
            </a:r>
            <a:endParaRPr lang="en-US" altLang="zh-CN" sz="1600"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6642100" cy="730249"/>
          </a:xfrm>
        </p:spPr>
        <p:txBody>
          <a:bodyPr/>
          <a:lstStyle/>
          <a:p>
            <a:r>
              <a:rPr lang="zh-CN" altLang="en-US" dirty="0"/>
              <a:t>选题意义与研究目标</a:t>
            </a:r>
            <a:endParaRPr lang="zh-CN" altLang="en-US" dirty="0"/>
          </a:p>
        </p:txBody>
      </p:sp>
      <p:sp>
        <p:nvSpPr>
          <p:cNvPr id="33" name="标题 15"/>
          <p:cNvSpPr txBox="1"/>
          <p:nvPr/>
        </p:nvSpPr>
        <p:spPr>
          <a:xfrm>
            <a:off x="647063" y="918845"/>
            <a:ext cx="5520823" cy="4718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203864"/>
              </a:buClr>
              <a:buFont typeface="Wingdings" panose="05000000000000000000" pitchFamily="2" charset="2"/>
              <a:buChar char="u"/>
            </a:pPr>
            <a:r>
              <a:rPr lang="zh-CN" altLang="en-US" sz="2800" b="1" dirty="0">
                <a:solidFill>
                  <a:srgbClr val="203864"/>
                </a:solidFill>
                <a:latin typeface="微软雅黑" panose="020B0503020204020204" pitchFamily="34" charset="-122"/>
                <a:ea typeface="微软雅黑" panose="020B0503020204020204" pitchFamily="34" charset="-122"/>
              </a:rPr>
              <a:t>面临挑战</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82" name="直接连接符 81"/>
          <p:cNvCxnSpPr/>
          <p:nvPr/>
        </p:nvCxnSpPr>
        <p:spPr>
          <a:xfrm>
            <a:off x="1152700" y="1390263"/>
            <a:ext cx="1533350"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1">
            <a:clrChange>
              <a:clrFrom>
                <a:srgbClr val="FFFFFF"/>
              </a:clrFrom>
              <a:clrTo>
                <a:srgbClr val="FFFFFF">
                  <a:alpha val="0"/>
                </a:srgbClr>
              </a:clrTo>
            </a:clrChange>
            <a:extLst>
              <a:ext uri="{BEBA8EAE-BF5A-486C-A8C5-ECC9F3942E4B}">
                <a14:imgProps xmlns:a14="http://schemas.microsoft.com/office/drawing/2010/main">
                  <a14:imgLayer r:embed="rId2">
                    <a14:imgEffect>
                      <a14:saturation sat="400000"/>
                    </a14:imgEffect>
                  </a14:imgLayer>
                </a14:imgProps>
              </a:ext>
            </a:extLst>
          </a:blip>
          <a:stretch>
            <a:fillRect/>
          </a:stretch>
        </p:blipFill>
        <p:spPr>
          <a:xfrm rot="19468967">
            <a:off x="8619694" y="605775"/>
            <a:ext cx="3004248" cy="2261307"/>
          </a:xfrm>
          <a:prstGeom prst="rect">
            <a:avLst/>
          </a:prstGeom>
        </p:spPr>
      </p:pic>
      <p:sp>
        <p:nvSpPr>
          <p:cNvPr id="22" name="矩形 21"/>
          <p:cNvSpPr/>
          <p:nvPr/>
        </p:nvSpPr>
        <p:spPr>
          <a:xfrm>
            <a:off x="8319877" y="2512437"/>
            <a:ext cx="3144190" cy="276999"/>
          </a:xfrm>
          <a:prstGeom prst="rect">
            <a:avLst/>
          </a:prstGeom>
        </p:spPr>
        <p:txBody>
          <a:bodyPr wrap="square">
            <a:spAutoFit/>
          </a:bodyPr>
          <a:lstStyle/>
          <a:p>
            <a:pPr marL="71755" marR="0" lvl="0" indent="0" algn="ctr" defTabSz="609600" rtl="0" eaLnBrk="1" fontAlgn="ctr" latinLnBrk="0" hangingPunct="1">
              <a:lnSpc>
                <a:spcPct val="100000"/>
              </a:lnSpc>
              <a:spcBef>
                <a:spcPts val="600"/>
              </a:spcBef>
              <a:spcAft>
                <a:spcPts val="0"/>
              </a:spcAft>
              <a:buClrTx/>
              <a:buSzTx/>
              <a:buFontTx/>
              <a:buNone/>
              <a:defRPr/>
            </a:pPr>
            <a:r>
              <a:rPr lang="zh-CN" altLang="en-US" sz="1200" b="1" dirty="0">
                <a:solidFill>
                  <a:prstClr val="black"/>
                </a:solidFill>
                <a:latin typeface="微软雅黑" panose="020B0503020204020204" pitchFamily="34" charset="-122"/>
                <a:ea typeface="微软雅黑" panose="020B0503020204020204" pitchFamily="34" charset="-122"/>
              </a:rPr>
              <a:t>图</a:t>
            </a:r>
            <a:r>
              <a:rPr lang="en-US" altLang="zh-CN" sz="1200" b="1" dirty="0">
                <a:solidFill>
                  <a:prstClr val="black"/>
                </a:solidFill>
                <a:latin typeface="微软雅黑" panose="020B0503020204020204" pitchFamily="34" charset="-122"/>
                <a:ea typeface="微软雅黑" panose="020B0503020204020204" pitchFamily="34" charset="-122"/>
              </a:rPr>
              <a:t>1. </a:t>
            </a: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多</a:t>
            </a: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AP</a:t>
            </a: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小密网络无协作性能严重恶化</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3" name="图片 22"/>
          <p:cNvPicPr>
            <a:picLocks noChangeAspect="1"/>
          </p:cNvPicPr>
          <p:nvPr/>
        </p:nvPicPr>
        <p:blipFill>
          <a:blip r:embed="rId3"/>
          <a:stretch>
            <a:fillRect/>
          </a:stretch>
        </p:blipFill>
        <p:spPr>
          <a:xfrm>
            <a:off x="8555316" y="2829254"/>
            <a:ext cx="2764987" cy="1491092"/>
          </a:xfrm>
          <a:prstGeom prst="rect">
            <a:avLst/>
          </a:prstGeom>
        </p:spPr>
      </p:pic>
      <p:sp>
        <p:nvSpPr>
          <p:cNvPr id="24" name="矩形 23"/>
          <p:cNvSpPr/>
          <p:nvPr/>
        </p:nvSpPr>
        <p:spPr>
          <a:xfrm>
            <a:off x="8213975" y="4223834"/>
            <a:ext cx="3355993" cy="276999"/>
          </a:xfrm>
          <a:prstGeom prst="rect">
            <a:avLst/>
          </a:prstGeom>
        </p:spPr>
        <p:txBody>
          <a:bodyPr wrap="square">
            <a:spAutoFit/>
          </a:bodyPr>
          <a:lstStyle/>
          <a:p>
            <a:pPr marL="71755" marR="0" lvl="0" indent="0" algn="ctr" defTabSz="609600" rtl="0" eaLnBrk="1" fontAlgn="ctr" latinLnBrk="0" hangingPunct="1">
              <a:lnSpc>
                <a:spcPct val="100000"/>
              </a:lnSpc>
              <a:spcBef>
                <a:spcPts val="60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图</a:t>
            </a: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a:t>
            </a: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多</a:t>
            </a: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AP</a:t>
            </a: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时分</a:t>
            </a: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频分</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0615" y="4543607"/>
            <a:ext cx="3099353" cy="1539284"/>
          </a:xfrm>
          <a:prstGeom prst="rect">
            <a:avLst/>
          </a:prstGeom>
        </p:spPr>
      </p:pic>
      <p:sp>
        <p:nvSpPr>
          <p:cNvPr id="26" name="矩形 25"/>
          <p:cNvSpPr/>
          <p:nvPr/>
        </p:nvSpPr>
        <p:spPr>
          <a:xfrm>
            <a:off x="8213974" y="6082891"/>
            <a:ext cx="3355993" cy="276999"/>
          </a:xfrm>
          <a:prstGeom prst="rect">
            <a:avLst/>
          </a:prstGeom>
        </p:spPr>
        <p:txBody>
          <a:bodyPr wrap="square">
            <a:spAutoFit/>
          </a:bodyPr>
          <a:lstStyle/>
          <a:p>
            <a:pPr marL="71755" marR="0" lvl="0" indent="0" algn="ctr" defTabSz="609600" rtl="0" eaLnBrk="1" fontAlgn="ctr" latinLnBrk="0" hangingPunct="1">
              <a:lnSpc>
                <a:spcPct val="100000"/>
              </a:lnSpc>
              <a:spcBef>
                <a:spcPts val="60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图</a:t>
            </a: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 </a:t>
            </a: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退避竞争机制</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 name="文本框 26"/>
          <p:cNvSpPr txBox="1"/>
          <p:nvPr/>
        </p:nvSpPr>
        <p:spPr>
          <a:xfrm>
            <a:off x="296915" y="1464350"/>
            <a:ext cx="7695747" cy="4229171"/>
          </a:xfrm>
          <a:prstGeom prst="rect">
            <a:avLst/>
          </a:prstGeom>
          <a:noFill/>
        </p:spPr>
        <p:txBody>
          <a:bodyPr wrap="square" lIns="0" tIns="0" rIns="0" bIns="0" rtlCol="0">
            <a:spAutoFit/>
          </a:bodyPr>
          <a:lstStyle/>
          <a:p>
            <a:pPr marL="285750" indent="-285750" algn="l">
              <a:lnSpc>
                <a:spcPct val="150000"/>
              </a:lnSpc>
              <a:spcAft>
                <a:spcPts val="300"/>
              </a:spcAft>
              <a:buClr>
                <a:schemeClr val="tx1"/>
              </a:buClr>
              <a:buFont typeface="Wingdings" panose="05000000000000000000" pitchFamily="2" charset="2"/>
              <a:buChar char="Ø"/>
            </a:pPr>
            <a:r>
              <a:rPr kumimoji="1" lang="zh-CN" altLang="en-US" sz="2000" b="1" dirty="0">
                <a:solidFill>
                  <a:srgbClr val="203864"/>
                </a:solidFill>
                <a:latin typeface="微软雅黑" panose="020B0503020204020204" pitchFamily="34" charset="-122"/>
                <a:ea typeface="微软雅黑" panose="020B0503020204020204" pitchFamily="34" charset="-122"/>
              </a:rPr>
              <a:t>研究动机和需求</a:t>
            </a:r>
            <a:endParaRPr kumimoji="1" lang="en-US" altLang="zh-CN" sz="2000" b="1" dirty="0">
              <a:solidFill>
                <a:srgbClr val="203864"/>
              </a:solidFill>
              <a:latin typeface="微软雅黑" panose="020B0503020204020204" pitchFamily="34" charset="-122"/>
              <a:ea typeface="微软雅黑" panose="020B0503020204020204" pitchFamily="34" charset="-122"/>
            </a:endParaRPr>
          </a:p>
          <a:p>
            <a:pPr marL="568960" indent="-285750">
              <a:lnSpc>
                <a:spcPct val="150000"/>
              </a:lnSpc>
              <a:buClr>
                <a:schemeClr val="tx1"/>
              </a:buClr>
              <a:buFont typeface="Wingdings" panose="05000000000000000000" pitchFamily="2" charset="2"/>
              <a:buChar char="l"/>
            </a:pPr>
            <a:r>
              <a:rPr kumimoji="1" lang="zh-CN" altLang="en-US" dirty="0">
                <a:latin typeface="微软雅黑" panose="020B0503020204020204" pitchFamily="34" charset="-122"/>
                <a:ea typeface="微软雅黑" panose="020B0503020204020204" pitchFamily="34" charset="-122"/>
              </a:rPr>
              <a:t>现有</a:t>
            </a:r>
            <a:r>
              <a:rPr kumimoji="1" lang="en-US" altLang="zh-CN" dirty="0">
                <a:latin typeface="微软雅黑" panose="020B0503020204020204" pitchFamily="34" charset="-122"/>
                <a:ea typeface="微软雅黑" panose="020B0503020204020204" pitchFamily="34" charset="-122"/>
              </a:rPr>
              <a:t>Wi-Fi</a:t>
            </a:r>
            <a:r>
              <a:rPr kumimoji="1" lang="zh-CN" altLang="en-US" dirty="0">
                <a:latin typeface="微软雅黑" panose="020B0503020204020204" pitchFamily="34" charset="-122"/>
                <a:ea typeface="微软雅黑" panose="020B0503020204020204" pitchFamily="34" charset="-122"/>
              </a:rPr>
              <a:t>网络难以满足</a:t>
            </a:r>
            <a:r>
              <a:rPr kumimoji="1" lang="zh-CN" altLang="en-US" b="1" dirty="0">
                <a:latin typeface="微软雅黑" panose="020B0503020204020204" pitchFamily="34" charset="-122"/>
                <a:ea typeface="微软雅黑" panose="020B0503020204020204" pitchFamily="34" charset="-122"/>
              </a:rPr>
              <a:t>网络密集部署场景</a:t>
            </a:r>
            <a:r>
              <a:rPr kumimoji="1" lang="zh-CN" altLang="en-US" dirty="0">
                <a:latin typeface="微软雅黑" panose="020B0503020204020204" pitchFamily="34" charset="-122"/>
                <a:ea typeface="微软雅黑" panose="020B0503020204020204" pitchFamily="34" charset="-122"/>
              </a:rPr>
              <a:t>的性能需求，如图</a:t>
            </a:r>
            <a:r>
              <a:rPr kumimoji="1" lang="en-US" altLang="zh-CN" dirty="0">
                <a:latin typeface="微软雅黑" panose="020B0503020204020204" pitchFamily="34" charset="-122"/>
                <a:ea typeface="微软雅黑" panose="020B0503020204020204" pitchFamily="34" charset="-122"/>
              </a:rPr>
              <a:t>1</a:t>
            </a:r>
            <a:r>
              <a:rPr kumimoji="1" lang="zh-CN" altLang="en-US" dirty="0">
                <a:latin typeface="微软雅黑" panose="020B0503020204020204" pitchFamily="34" charset="-122"/>
                <a:ea typeface="微软雅黑" panose="020B0503020204020204" pitchFamily="34" charset="-122"/>
              </a:rPr>
              <a:t>所示。</a:t>
            </a:r>
            <a:endParaRPr kumimoji="1" lang="zh-CN" altLang="en-US" b="1" dirty="0">
              <a:latin typeface="微软雅黑" panose="020B0503020204020204" pitchFamily="34" charset="-122"/>
              <a:ea typeface="微软雅黑" panose="020B0503020204020204" pitchFamily="34" charset="-122"/>
            </a:endParaRPr>
          </a:p>
          <a:p>
            <a:pPr marL="1026160" lvl="1" indent="-285750">
              <a:lnSpc>
                <a:spcPct val="150000"/>
              </a:lnSpc>
              <a:buClr>
                <a:schemeClr val="tx1"/>
              </a:buClr>
              <a:buFont typeface="Wingdings" panose="05000000000000000000" pitchFamily="2" charset="2"/>
              <a:buChar char="ü"/>
            </a:pPr>
            <a:r>
              <a:rPr kumimoji="1" lang="zh-CN" altLang="en-US" dirty="0">
                <a:latin typeface="微软雅黑" panose="020B0503020204020204" pitchFamily="34" charset="-122"/>
                <a:ea typeface="微软雅黑" panose="020B0503020204020204" pitchFamily="34" charset="-122"/>
              </a:rPr>
              <a:t>通信信道按频率被分割，每个</a:t>
            </a:r>
            <a:r>
              <a:rPr kumimoji="1" lang="en-US" altLang="zh-CN" dirty="0">
                <a:latin typeface="微软雅黑" panose="020B0503020204020204" pitchFamily="34" charset="-122"/>
                <a:ea typeface="微软雅黑" panose="020B0503020204020204" pitchFamily="34" charset="-122"/>
              </a:rPr>
              <a:t>AP</a:t>
            </a:r>
            <a:r>
              <a:rPr kumimoji="1" lang="zh-CN" altLang="en-US" dirty="0">
                <a:latin typeface="微软雅黑" panose="020B0503020204020204" pitchFamily="34" charset="-122"/>
                <a:ea typeface="微软雅黑" panose="020B0503020204020204" pitchFamily="34" charset="-122"/>
              </a:rPr>
              <a:t>根据周围网络环境选择其中一个信道，资源利用率不足，如图</a:t>
            </a:r>
            <a:r>
              <a:rPr kumimoji="1" lang="en-US" altLang="zh-CN" dirty="0">
                <a:latin typeface="微软雅黑" panose="020B0503020204020204" pitchFamily="34" charset="-122"/>
                <a:ea typeface="微软雅黑" panose="020B0503020204020204" pitchFamily="34" charset="-122"/>
              </a:rPr>
              <a:t>2</a:t>
            </a:r>
            <a:r>
              <a:rPr kumimoji="1" lang="zh-CN" altLang="en-US" dirty="0">
                <a:latin typeface="微软雅黑" panose="020B0503020204020204" pitchFamily="34" charset="-122"/>
                <a:ea typeface="微软雅黑" panose="020B0503020204020204" pitchFamily="34" charset="-122"/>
              </a:rPr>
              <a:t>所示；</a:t>
            </a:r>
            <a:endParaRPr kumimoji="1" lang="zh-CN" altLang="en-US" dirty="0">
              <a:latin typeface="微软雅黑" panose="020B0503020204020204" pitchFamily="34" charset="-122"/>
              <a:ea typeface="微软雅黑" panose="020B0503020204020204" pitchFamily="34" charset="-122"/>
            </a:endParaRPr>
          </a:p>
          <a:p>
            <a:pPr marL="1026160" lvl="1" indent="-285750">
              <a:lnSpc>
                <a:spcPct val="150000"/>
              </a:lnSpc>
              <a:buClr>
                <a:schemeClr val="tx1"/>
              </a:buClr>
              <a:buFont typeface="Wingdings" panose="05000000000000000000" pitchFamily="2" charset="2"/>
              <a:buChar char="ü"/>
            </a:pPr>
            <a:r>
              <a:rPr kumimoji="1" lang="zh-CN" altLang="en-US" dirty="0">
                <a:latin typeface="微软雅黑" panose="020B0503020204020204" pitchFamily="34" charset="-122"/>
                <a:ea typeface="微软雅黑" panose="020B0503020204020204" pitchFamily="34" charset="-122"/>
              </a:rPr>
              <a:t>用户随机退避竞争，同频用户根据信道情况等待，性能难以保证，会产生较大时延和抖动，如图</a:t>
            </a:r>
            <a:r>
              <a:rPr kumimoji="1" lang="en-US" altLang="zh-CN" dirty="0">
                <a:latin typeface="微软雅黑" panose="020B0503020204020204" pitchFamily="34" charset="-122"/>
                <a:ea typeface="微软雅黑" panose="020B0503020204020204" pitchFamily="34" charset="-122"/>
              </a:rPr>
              <a:t>3</a:t>
            </a:r>
            <a:r>
              <a:rPr kumimoji="1" lang="zh-CN" altLang="en-US" dirty="0">
                <a:latin typeface="微软雅黑" panose="020B0503020204020204" pitchFamily="34" charset="-122"/>
                <a:ea typeface="微软雅黑" panose="020B0503020204020204" pitchFamily="34" charset="-122"/>
              </a:rPr>
              <a:t>所示。</a:t>
            </a:r>
            <a:endParaRPr kumimoji="1" lang="zh-CN" altLang="en-US" dirty="0">
              <a:latin typeface="微软雅黑" panose="020B0503020204020204" pitchFamily="34" charset="-122"/>
              <a:ea typeface="微软雅黑" panose="020B0503020204020204" pitchFamily="34" charset="-122"/>
            </a:endParaRPr>
          </a:p>
          <a:p>
            <a:pPr marL="568960" lvl="1" indent="-285750">
              <a:lnSpc>
                <a:spcPct val="150000"/>
              </a:lnSpc>
              <a:buClr>
                <a:schemeClr val="tx1"/>
              </a:buClr>
              <a:buFont typeface="Wingdings" panose="05000000000000000000" pitchFamily="2" charset="2"/>
              <a:buChar char="l"/>
            </a:pPr>
            <a:r>
              <a:rPr kumimoji="1" lang="zh-CN" altLang="en-US" dirty="0">
                <a:latin typeface="微软雅黑" panose="020B0503020204020204" pitchFamily="34" charset="-122"/>
                <a:ea typeface="微软雅黑" panose="020B0503020204020204" pitchFamily="34" charset="-122"/>
              </a:rPr>
              <a:t>现有</a:t>
            </a:r>
            <a:r>
              <a:rPr kumimoji="1" lang="en-US" altLang="zh-CN" dirty="0">
                <a:latin typeface="微软雅黑" panose="020B0503020204020204" pitchFamily="34" charset="-122"/>
                <a:ea typeface="微软雅黑" panose="020B0503020204020204" pitchFamily="34" charset="-122"/>
              </a:rPr>
              <a:t>Multi-AP</a:t>
            </a:r>
            <a:r>
              <a:rPr kumimoji="1" lang="zh-CN" altLang="en-US" dirty="0">
                <a:latin typeface="微软雅黑" panose="020B0503020204020204" pitchFamily="34" charset="-122"/>
                <a:ea typeface="微软雅黑" panose="020B0503020204020204" pitchFamily="34" charset="-122"/>
              </a:rPr>
              <a:t>场景优化方案</a:t>
            </a:r>
            <a:r>
              <a:rPr kumimoji="1" lang="zh-CN" altLang="en-US" sz="1800" dirty="0">
                <a:latin typeface="微软雅黑" panose="020B0503020204020204" pitchFamily="34" charset="-122"/>
                <a:ea typeface="微软雅黑" panose="020B0503020204020204" pitchFamily="34" charset="-122"/>
              </a:rPr>
              <a:t>面临</a:t>
            </a:r>
            <a:r>
              <a:rPr kumimoji="1" lang="zh-CN" altLang="en-US" b="1" dirty="0">
                <a:latin typeface="微软雅黑" panose="020B0503020204020204" pitchFamily="34" charset="-122"/>
                <a:ea typeface="微软雅黑" panose="020B0503020204020204" pitchFamily="34" charset="-122"/>
              </a:rPr>
              <a:t>时间成本高</a:t>
            </a:r>
            <a:r>
              <a:rPr kumimoji="1" lang="zh-CN" altLang="en-US" sz="1800" b="1" dirty="0">
                <a:latin typeface="微软雅黑" panose="020B0503020204020204" pitchFamily="34" charset="-122"/>
                <a:ea typeface="微软雅黑" panose="020B0503020204020204" pitchFamily="34" charset="-122"/>
              </a:rPr>
              <a:t>，以及缺乏可解释性，难以随网络规模扩展等问题。</a:t>
            </a:r>
            <a:endParaRPr kumimoji="1" lang="en-US" altLang="zh-CN" dirty="0">
              <a:latin typeface="微软雅黑" panose="020B0503020204020204" pitchFamily="34" charset="-122"/>
              <a:ea typeface="微软雅黑" panose="020B0503020204020204" pitchFamily="34" charset="-122"/>
            </a:endParaRPr>
          </a:p>
          <a:p>
            <a:pPr marL="568960" indent="-285750">
              <a:lnSpc>
                <a:spcPct val="150000"/>
              </a:lnSpc>
              <a:spcBef>
                <a:spcPts val="300"/>
              </a:spcBef>
              <a:buClr>
                <a:schemeClr val="tx1"/>
              </a:buClr>
              <a:buFont typeface="Wingdings" panose="05000000000000000000" pitchFamily="2" charset="2"/>
              <a:buChar char="l"/>
            </a:pPr>
            <a:r>
              <a:rPr kumimoji="1" lang="zh-CN" altLang="en-US" dirty="0">
                <a:latin typeface="微软雅黑" panose="020B0503020204020204" pitchFamily="34" charset="-122"/>
                <a:ea typeface="微软雅黑" panose="020B0503020204020204" pitchFamily="34" charset="-122"/>
              </a:rPr>
              <a:t>跟随即将开启的</a:t>
            </a:r>
            <a:r>
              <a:rPr kumimoji="1" lang="en-US" altLang="zh-CN" dirty="0">
                <a:latin typeface="微软雅黑" panose="020B0503020204020204" pitchFamily="34" charset="-122"/>
                <a:ea typeface="微软雅黑" panose="020B0503020204020204" pitchFamily="34" charset="-122"/>
              </a:rPr>
              <a:t>WiFi8</a:t>
            </a:r>
            <a:r>
              <a:rPr kumimoji="1" lang="zh-CN" altLang="en-US" dirty="0">
                <a:latin typeface="微软雅黑" panose="020B0503020204020204" pitchFamily="34" charset="-122"/>
                <a:ea typeface="微软雅黑" panose="020B0503020204020204" pitchFamily="34" charset="-122"/>
              </a:rPr>
              <a:t>标准化，探索</a:t>
            </a:r>
            <a:r>
              <a:rPr kumimoji="1" lang="en-US" altLang="zh-CN" dirty="0">
                <a:latin typeface="微软雅黑" panose="020B0503020204020204" pitchFamily="34" charset="-122"/>
                <a:ea typeface="微软雅黑" panose="020B0503020204020204" pitchFamily="34" charset="-122"/>
              </a:rPr>
              <a:t>MAP</a:t>
            </a:r>
            <a:r>
              <a:rPr kumimoji="1" lang="zh-CN" altLang="en-US" dirty="0">
                <a:latin typeface="微软雅黑" panose="020B0503020204020204" pitchFamily="34" charset="-122"/>
                <a:ea typeface="微软雅黑" panose="020B0503020204020204" pitchFamily="34" charset="-122"/>
              </a:rPr>
              <a:t>协作方案及其潜在地对标准化的影响。</a:t>
            </a:r>
            <a:endParaRPr kumimoji="1" lang="en-US" altLang="zh-CN" sz="2000" b="1" dirty="0">
              <a:solidFill>
                <a:srgbClr val="203864"/>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9228" y="2178037"/>
            <a:ext cx="5857237" cy="2811233"/>
          </a:xfrm>
          <a:prstGeom prst="rect">
            <a:avLst/>
          </a:prstGeom>
          <a:solidFill>
            <a:schemeClr val="accent6">
              <a:lumMod val="20000"/>
              <a:lumOff val="80000"/>
            </a:schemeClr>
          </a:solidFill>
          <a:ln w="38100">
            <a:solidFill>
              <a:srgbClr val="203864"/>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a:spLocks noGrp="1"/>
          </p:cNvSpPr>
          <p:nvPr>
            <p:ph type="title"/>
          </p:nvPr>
        </p:nvSpPr>
        <p:spPr>
          <a:xfrm>
            <a:off x="614680" y="203200"/>
            <a:ext cx="6642100" cy="730249"/>
          </a:xfrm>
        </p:spPr>
        <p:txBody>
          <a:bodyPr/>
          <a:lstStyle/>
          <a:p>
            <a:r>
              <a:rPr lang="zh-CN" altLang="en-US" dirty="0"/>
              <a:t>选题意义与研究目标</a:t>
            </a:r>
            <a:endParaRPr lang="zh-CN" altLang="en-US" dirty="0"/>
          </a:p>
        </p:txBody>
      </p:sp>
      <p:sp>
        <p:nvSpPr>
          <p:cNvPr id="33" name="标题 15"/>
          <p:cNvSpPr txBox="1"/>
          <p:nvPr/>
        </p:nvSpPr>
        <p:spPr>
          <a:xfrm>
            <a:off x="647063" y="918845"/>
            <a:ext cx="5520823" cy="4718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Clr>
                <a:srgbClr val="203864"/>
              </a:buClr>
              <a:buFont typeface="Wingdings" panose="05000000000000000000" pitchFamily="2" charset="2"/>
              <a:buChar char="u"/>
            </a:pPr>
            <a:r>
              <a:rPr lang="zh-CN" altLang="en-US" sz="2800" b="1" dirty="0">
                <a:solidFill>
                  <a:srgbClr val="203864"/>
                </a:solidFill>
                <a:latin typeface="微软雅黑" panose="020B0503020204020204" pitchFamily="34" charset="-122"/>
                <a:ea typeface="微软雅黑" panose="020B0503020204020204" pitchFamily="34" charset="-122"/>
              </a:rPr>
              <a:t> 研究目标</a:t>
            </a:r>
            <a:endParaRPr lang="zh-CN" altLang="en-US" sz="2800" b="1" dirty="0">
              <a:solidFill>
                <a:srgbClr val="203864"/>
              </a:solidFill>
              <a:latin typeface="微软雅黑" panose="020B0503020204020204" pitchFamily="34" charset="-122"/>
              <a:ea typeface="微软雅黑" panose="020B0503020204020204" pitchFamily="34" charset="-122"/>
            </a:endParaRPr>
          </a:p>
        </p:txBody>
      </p:sp>
      <p:sp>
        <p:nvSpPr>
          <p:cNvPr id="14" name="椭圆 13"/>
          <p:cNvSpPr/>
          <p:nvPr/>
        </p:nvSpPr>
        <p:spPr>
          <a:xfrm>
            <a:off x="7041970" y="5296258"/>
            <a:ext cx="3097710" cy="98358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775703" y="5296258"/>
            <a:ext cx="2706402" cy="983581"/>
          </a:xfrm>
          <a:prstGeom prst="ellipse">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920650" y="1403444"/>
            <a:ext cx="1841801" cy="0"/>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96915" y="1584193"/>
            <a:ext cx="11574826" cy="516968"/>
            <a:chOff x="296915" y="1650499"/>
            <a:chExt cx="11574826" cy="516968"/>
          </a:xfrm>
        </p:grpSpPr>
        <p:sp>
          <p:nvSpPr>
            <p:cNvPr id="18" name="矩形: 圆角 17"/>
            <p:cNvSpPr/>
            <p:nvPr/>
          </p:nvSpPr>
          <p:spPr>
            <a:xfrm>
              <a:off x="296915" y="1650499"/>
              <a:ext cx="11574826" cy="516968"/>
            </a:xfrm>
            <a:prstGeom prst="roundRect">
              <a:avLst/>
            </a:prstGeom>
            <a:solidFill>
              <a:srgbClr val="DAE3F3"/>
            </a:solid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27296" y="1673233"/>
              <a:ext cx="10914063" cy="417358"/>
            </a:xfrm>
            <a:prstGeom prst="rect">
              <a:avLst/>
            </a:prstGeom>
            <a:noFill/>
            <a:ln>
              <a:noFill/>
            </a:ln>
          </p:spPr>
          <p:txBody>
            <a:bodyPr wrap="square" rtlCol="0">
              <a:spAutoFit/>
            </a:bodyPr>
            <a:lstStyle/>
            <a:p>
              <a:pPr algn="ctr">
                <a:lnSpc>
                  <a:spcPct val="130000"/>
                </a:lnSpc>
              </a:pPr>
              <a:r>
                <a:rPr kumimoji="1" lang="zh-CN" altLang="en-US" dirty="0">
                  <a:latin typeface="微软雅黑" panose="020B0503020204020204" pitchFamily="34" charset="-122"/>
                  <a:ea typeface="微软雅黑" panose="020B0503020204020204" pitchFamily="34" charset="-122"/>
                </a:rPr>
                <a:t>基于上述需求和动机，迫切需要解决</a:t>
              </a:r>
              <a:r>
                <a:rPr kumimoji="1" lang="zh-CN" altLang="en-US" b="1" dirty="0">
                  <a:latin typeface="微软雅黑" panose="020B0503020204020204" pitchFamily="34" charset="-122"/>
                  <a:ea typeface="微软雅黑" panose="020B0503020204020204" pitchFamily="34" charset="-122"/>
                </a:rPr>
                <a:t>小密网络下互干扰</a:t>
              </a:r>
              <a:r>
                <a:rPr kumimoji="1" lang="zh-CN" altLang="en-US" dirty="0">
                  <a:latin typeface="微软雅黑" panose="020B0503020204020204" pitchFamily="34" charset="-122"/>
                  <a:ea typeface="微软雅黑" panose="020B0503020204020204" pitchFamily="34" charset="-122"/>
                </a:rPr>
                <a:t>问题，</a:t>
              </a:r>
              <a:r>
                <a:rPr kumimoji="1" lang="zh-CN" altLang="en-US" b="1" dirty="0">
                  <a:latin typeface="微软雅黑" panose="020B0503020204020204" pitchFamily="34" charset="-122"/>
                  <a:ea typeface="微软雅黑" panose="020B0503020204020204" pitchFamily="34" charset="-122"/>
                </a:rPr>
                <a:t>提升数据传输效率</a:t>
              </a:r>
              <a:r>
                <a:rPr kumimoji="1" lang="zh-CN" altLang="en-US" dirty="0">
                  <a:latin typeface="微软雅黑" panose="020B0503020204020204" pitchFamily="34" charset="-122"/>
                  <a:ea typeface="微软雅黑" panose="020B0503020204020204" pitchFamily="34" charset="-122"/>
                </a:rPr>
                <a:t>的</a:t>
              </a:r>
              <a:r>
                <a:rPr kumimoji="1" lang="zh-CN" altLang="en-US" b="1" dirty="0">
                  <a:latin typeface="微软雅黑" panose="020B0503020204020204" pitchFamily="34" charset="-122"/>
                  <a:ea typeface="微软雅黑" panose="020B0503020204020204" pitchFamily="34" charset="-122"/>
                </a:rPr>
                <a:t>知识驱动多</a:t>
              </a:r>
              <a:r>
                <a:rPr kumimoji="1" lang="en-US" altLang="zh-CN" b="1" dirty="0">
                  <a:latin typeface="微软雅黑" panose="020B0503020204020204" pitchFamily="34" charset="-122"/>
                  <a:ea typeface="微软雅黑" panose="020B0503020204020204" pitchFamily="34" charset="-122"/>
                </a:rPr>
                <a:t>AP</a:t>
              </a:r>
              <a:r>
                <a:rPr kumimoji="1" lang="zh-CN" altLang="en-US" b="1" dirty="0">
                  <a:latin typeface="微软雅黑" panose="020B0503020204020204" pitchFamily="34" charset="-122"/>
                  <a:ea typeface="微软雅黑" panose="020B0503020204020204" pitchFamily="34" charset="-122"/>
                </a:rPr>
                <a:t>协作方案</a:t>
              </a:r>
              <a:endParaRPr kumimoji="1" lang="zh-CN" altLang="en-US" b="1" dirty="0">
                <a:latin typeface="微软雅黑" panose="020B0503020204020204" pitchFamily="34" charset="-122"/>
                <a:ea typeface="微软雅黑" panose="020B0503020204020204" pitchFamily="34" charset="-122"/>
              </a:endParaRPr>
            </a:p>
          </p:txBody>
        </p:sp>
      </p:grpSp>
      <p:sp>
        <p:nvSpPr>
          <p:cNvPr id="28" name="箭头: 下 27"/>
          <p:cNvSpPr/>
          <p:nvPr/>
        </p:nvSpPr>
        <p:spPr>
          <a:xfrm>
            <a:off x="8850618" y="2140836"/>
            <a:ext cx="291253" cy="404665"/>
          </a:xfrm>
          <a:prstGeom prst="downArrow">
            <a:avLst/>
          </a:prstGeom>
          <a:no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下 28"/>
          <p:cNvSpPr/>
          <p:nvPr/>
        </p:nvSpPr>
        <p:spPr>
          <a:xfrm>
            <a:off x="2837652" y="2140836"/>
            <a:ext cx="291253" cy="404665"/>
          </a:xfrm>
          <a:prstGeom prst="downArrow">
            <a:avLst/>
          </a:prstGeom>
          <a:no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2250" y="2585176"/>
            <a:ext cx="5370257" cy="2479415"/>
          </a:xfrm>
          <a:prstGeom prst="rect">
            <a:avLst/>
          </a:prstGeom>
          <a:no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095999" y="2598446"/>
            <a:ext cx="5775741" cy="2479415"/>
          </a:xfrm>
          <a:prstGeom prst="rect">
            <a:avLst/>
          </a:prstGeom>
          <a:no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440267" y="2657538"/>
            <a:ext cx="5140960" cy="928621"/>
          </a:xfrm>
          <a:prstGeom prst="roundRect">
            <a:avLst/>
          </a:prstGeom>
          <a:solidFill>
            <a:srgbClr val="DAE3F3"/>
          </a:solid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627296" y="2808660"/>
            <a:ext cx="4622433" cy="597921"/>
          </a:xfrm>
          <a:prstGeom prst="rect">
            <a:avLst/>
          </a:prstGeom>
          <a:noFill/>
        </p:spPr>
        <p:txBody>
          <a:bodyPr wrap="square" rtlCol="0">
            <a:spAutoFit/>
          </a:bodyPr>
          <a:lstStyle/>
          <a:p>
            <a:pPr algn="ctr">
              <a:lnSpc>
                <a:spcPct val="130000"/>
              </a:lnSpc>
            </a:pPr>
            <a:r>
              <a:rPr kumimoji="1" lang="zh-CN" altLang="en-US" sz="2800" b="1" dirty="0">
                <a:latin typeface="微软雅黑" panose="020B0503020204020204" pitchFamily="34" charset="-122"/>
                <a:ea typeface="微软雅黑" panose="020B0503020204020204" pitchFamily="34" charset="-122"/>
              </a:rPr>
              <a:t>传输功率层面</a:t>
            </a:r>
            <a:endParaRPr kumimoji="1" lang="zh-CN" altLang="en-US" sz="2800" b="1" dirty="0">
              <a:latin typeface="微软雅黑" panose="020B0503020204020204" pitchFamily="34" charset="-122"/>
              <a:ea typeface="微软雅黑" panose="020B0503020204020204" pitchFamily="34" charset="-122"/>
            </a:endParaRPr>
          </a:p>
        </p:txBody>
      </p:sp>
      <p:sp>
        <p:nvSpPr>
          <p:cNvPr id="35" name="矩形: 圆角 34"/>
          <p:cNvSpPr/>
          <p:nvPr/>
        </p:nvSpPr>
        <p:spPr>
          <a:xfrm>
            <a:off x="6156002" y="2647860"/>
            <a:ext cx="5655734" cy="977300"/>
          </a:xfrm>
          <a:prstGeom prst="roundRect">
            <a:avLst/>
          </a:prstGeom>
          <a:solidFill>
            <a:schemeClr val="accent1">
              <a:lumMod val="20000"/>
              <a:lumOff val="80000"/>
            </a:schemeClr>
          </a:solid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6685028" y="2819413"/>
            <a:ext cx="4622433" cy="597921"/>
          </a:xfrm>
          <a:prstGeom prst="rect">
            <a:avLst/>
          </a:prstGeom>
          <a:noFill/>
        </p:spPr>
        <p:txBody>
          <a:bodyPr wrap="square" rtlCol="0">
            <a:spAutoFit/>
          </a:bodyPr>
          <a:lstStyle/>
          <a:p>
            <a:pPr algn="ctr">
              <a:lnSpc>
                <a:spcPct val="130000"/>
              </a:lnSpc>
            </a:pPr>
            <a:r>
              <a:rPr kumimoji="1" lang="zh-CN" altLang="en-US" sz="2800" b="1" dirty="0">
                <a:latin typeface="微软雅黑" panose="020B0503020204020204" pitchFamily="34" charset="-122"/>
                <a:ea typeface="微软雅黑" panose="020B0503020204020204" pitchFamily="34" charset="-122"/>
              </a:rPr>
              <a:t>时分层面</a:t>
            </a:r>
            <a:endParaRPr kumimoji="1" lang="zh-CN" altLang="en-US" sz="2800" b="1" dirty="0">
              <a:latin typeface="微软雅黑" panose="020B0503020204020204" pitchFamily="34" charset="-122"/>
              <a:ea typeface="微软雅黑" panose="020B0503020204020204" pitchFamily="34" charset="-122"/>
            </a:endParaRPr>
          </a:p>
        </p:txBody>
      </p:sp>
      <p:sp>
        <p:nvSpPr>
          <p:cNvPr id="37" name="箭头: 下 36"/>
          <p:cNvSpPr/>
          <p:nvPr/>
        </p:nvSpPr>
        <p:spPr>
          <a:xfrm>
            <a:off x="660767" y="3586159"/>
            <a:ext cx="294273" cy="377933"/>
          </a:xfrm>
          <a:prstGeom prst="downArrow">
            <a:avLst/>
          </a:prstGeom>
          <a:solidFill>
            <a:srgbClr val="203864"/>
          </a:solid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a:off x="440267" y="3995322"/>
            <a:ext cx="5140960" cy="928621"/>
          </a:xfrm>
          <a:prstGeom prst="roundRect">
            <a:avLst/>
          </a:prstGeom>
          <a:solidFill>
            <a:schemeClr val="accent1">
              <a:lumMod val="20000"/>
              <a:lumOff val="80000"/>
            </a:schemeClr>
          </a:solid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79696" y="4159938"/>
            <a:ext cx="4622433" cy="597921"/>
          </a:xfrm>
          <a:prstGeom prst="rect">
            <a:avLst/>
          </a:prstGeom>
          <a:noFill/>
        </p:spPr>
        <p:txBody>
          <a:bodyPr wrap="square" rtlCol="0">
            <a:spAutoFit/>
          </a:bodyPr>
          <a:lstStyle/>
          <a:p>
            <a:pPr algn="ctr">
              <a:lnSpc>
                <a:spcPct val="130000"/>
              </a:lnSpc>
            </a:pPr>
            <a:r>
              <a:rPr kumimoji="1" lang="en-US" altLang="zh-CN" sz="2800" b="1" dirty="0">
                <a:latin typeface="微软雅黑" panose="020B0503020204020204" pitchFamily="34" charset="-122"/>
                <a:ea typeface="微软雅黑" panose="020B0503020204020204" pitchFamily="34" charset="-122"/>
              </a:rPr>
              <a:t>CSR</a:t>
            </a:r>
            <a:endParaRPr kumimoji="1" lang="zh-CN" altLang="en-US" sz="2800" b="1" dirty="0">
              <a:latin typeface="微软雅黑" panose="020B0503020204020204" pitchFamily="34" charset="-122"/>
              <a:ea typeface="微软雅黑" panose="020B0503020204020204" pitchFamily="34" charset="-122"/>
            </a:endParaRPr>
          </a:p>
        </p:txBody>
      </p:sp>
      <p:sp>
        <p:nvSpPr>
          <p:cNvPr id="40" name="箭头: 下 39"/>
          <p:cNvSpPr/>
          <p:nvPr/>
        </p:nvSpPr>
        <p:spPr>
          <a:xfrm>
            <a:off x="6685028" y="3639284"/>
            <a:ext cx="294273" cy="377933"/>
          </a:xfrm>
          <a:prstGeom prst="downArrow">
            <a:avLst/>
          </a:prstGeom>
          <a:solidFill>
            <a:srgbClr val="203864"/>
          </a:solidFill>
          <a:ln w="190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p:cNvSpPr/>
          <p:nvPr/>
        </p:nvSpPr>
        <p:spPr>
          <a:xfrm>
            <a:off x="6166500" y="4030743"/>
            <a:ext cx="5655733" cy="928621"/>
          </a:xfrm>
          <a:prstGeom prst="roundRect">
            <a:avLst/>
          </a:prstGeom>
          <a:solidFill>
            <a:schemeClr val="accent1">
              <a:lumMod val="20000"/>
              <a:lumOff val="80000"/>
            </a:schemeClr>
          </a:solid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6709725" y="4244605"/>
            <a:ext cx="4622433" cy="597921"/>
          </a:xfrm>
          <a:prstGeom prst="rect">
            <a:avLst/>
          </a:prstGeom>
          <a:noFill/>
        </p:spPr>
        <p:txBody>
          <a:bodyPr wrap="square" rtlCol="0">
            <a:spAutoFit/>
          </a:bodyPr>
          <a:lstStyle/>
          <a:p>
            <a:pPr algn="ctr">
              <a:lnSpc>
                <a:spcPct val="130000"/>
              </a:lnSpc>
            </a:pPr>
            <a:r>
              <a:rPr kumimoji="1" lang="en-US" altLang="zh-CN" sz="2800" b="1" dirty="0">
                <a:latin typeface="微软雅黑" panose="020B0503020204020204" pitchFamily="34" charset="-122"/>
                <a:ea typeface="微软雅黑" panose="020B0503020204020204" pitchFamily="34" charset="-122"/>
              </a:rPr>
              <a:t>Cr-TWT</a:t>
            </a:r>
            <a:endParaRPr kumimoji="1" lang="zh-CN" altLang="en-US" sz="2800" b="1" dirty="0">
              <a:latin typeface="微软雅黑" panose="020B0503020204020204" pitchFamily="34" charset="-122"/>
              <a:ea typeface="微软雅黑" panose="020B0503020204020204" pitchFamily="34" charset="-122"/>
            </a:endParaRPr>
          </a:p>
        </p:txBody>
      </p:sp>
      <p:sp>
        <p:nvSpPr>
          <p:cNvPr id="43" name="箭头: 直角上 42"/>
          <p:cNvSpPr/>
          <p:nvPr/>
        </p:nvSpPr>
        <p:spPr>
          <a:xfrm rot="5400000">
            <a:off x="57085" y="5300347"/>
            <a:ext cx="954755" cy="490466"/>
          </a:xfrm>
          <a:prstGeom prst="bentUpArrow">
            <a:avLst/>
          </a:prstGeom>
          <a:no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直角上 43"/>
          <p:cNvSpPr/>
          <p:nvPr/>
        </p:nvSpPr>
        <p:spPr>
          <a:xfrm rot="16200000" flipH="1">
            <a:off x="11150858" y="5320497"/>
            <a:ext cx="954755" cy="490466"/>
          </a:xfrm>
          <a:prstGeom prst="bentUpArrow">
            <a:avLst/>
          </a:prstGeom>
          <a:no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p:cNvSpPr/>
          <p:nvPr/>
        </p:nvSpPr>
        <p:spPr>
          <a:xfrm>
            <a:off x="955040" y="5257940"/>
            <a:ext cx="10248425" cy="1119027"/>
          </a:xfrm>
          <a:prstGeom prst="roundRect">
            <a:avLst/>
          </a:prstGeom>
          <a:no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161290" y="5399859"/>
            <a:ext cx="3935229" cy="670120"/>
          </a:xfrm>
          <a:prstGeom prst="rect">
            <a:avLst/>
          </a:prstGeom>
          <a:noFill/>
        </p:spPr>
        <p:txBody>
          <a:bodyPr wrap="square" rtlCol="0">
            <a:spAutoFit/>
          </a:bodyPr>
          <a:lstStyle/>
          <a:p>
            <a:pPr algn="ctr">
              <a:lnSpc>
                <a:spcPct val="130000"/>
              </a:lnSpc>
            </a:pPr>
            <a:r>
              <a:rPr kumimoji="1" lang="zh-CN" altLang="en-US" sz="3200" b="1" dirty="0">
                <a:latin typeface="微软雅黑" panose="020B0503020204020204" pitchFamily="34" charset="-122"/>
                <a:ea typeface="微软雅黑" panose="020B0503020204020204" pitchFamily="34" charset="-122"/>
              </a:rPr>
              <a:t>降低干扰</a:t>
            </a:r>
            <a:endParaRPr kumimoji="1" lang="zh-CN" altLang="en-US" sz="3200" b="1" dirty="0">
              <a:latin typeface="微软雅黑" panose="020B0503020204020204" pitchFamily="34" charset="-122"/>
              <a:ea typeface="微软雅黑" panose="020B0503020204020204" pitchFamily="34" charset="-122"/>
            </a:endParaRPr>
          </a:p>
        </p:txBody>
      </p:sp>
      <p:sp>
        <p:nvSpPr>
          <p:cNvPr id="47" name="文本框 46"/>
          <p:cNvSpPr txBox="1"/>
          <p:nvPr/>
        </p:nvSpPr>
        <p:spPr>
          <a:xfrm>
            <a:off x="6580210" y="5385106"/>
            <a:ext cx="3935229" cy="670120"/>
          </a:xfrm>
          <a:prstGeom prst="rect">
            <a:avLst/>
          </a:prstGeom>
          <a:noFill/>
        </p:spPr>
        <p:txBody>
          <a:bodyPr wrap="square" rtlCol="0">
            <a:spAutoFit/>
          </a:bodyPr>
          <a:lstStyle/>
          <a:p>
            <a:pPr algn="ctr">
              <a:lnSpc>
                <a:spcPct val="130000"/>
              </a:lnSpc>
            </a:pPr>
            <a:r>
              <a:rPr kumimoji="1" lang="zh-CN" altLang="en-US" sz="3200" b="1" dirty="0">
                <a:latin typeface="微软雅黑" panose="020B0503020204020204" pitchFamily="34" charset="-122"/>
                <a:ea typeface="微软雅黑" panose="020B0503020204020204" pitchFamily="34" charset="-122"/>
              </a:rPr>
              <a:t>提高传输效率</a:t>
            </a:r>
            <a:endParaRPr kumimoji="1" lang="zh-CN" altLang="en-US" sz="3200" b="1" dirty="0">
              <a:latin typeface="微软雅黑" panose="020B0503020204020204" pitchFamily="34" charset="-122"/>
              <a:ea typeface="微软雅黑" panose="020B0503020204020204" pitchFamily="34" charset="-122"/>
            </a:endParaRPr>
          </a:p>
        </p:txBody>
      </p:sp>
      <p:grpSp>
        <p:nvGrpSpPr>
          <p:cNvPr id="48" name="组合 47"/>
          <p:cNvGrpSpPr/>
          <p:nvPr/>
        </p:nvGrpSpPr>
        <p:grpSpPr>
          <a:xfrm>
            <a:off x="3147461" y="2101161"/>
            <a:ext cx="594319" cy="474475"/>
            <a:chOff x="3140688" y="2004908"/>
            <a:chExt cx="594319" cy="474475"/>
          </a:xfrm>
          <a:solidFill>
            <a:srgbClr val="203864"/>
          </a:solidFill>
        </p:grpSpPr>
        <p:sp>
          <p:nvSpPr>
            <p:cNvPr id="49" name="椭圆 48"/>
            <p:cNvSpPr/>
            <p:nvPr/>
          </p:nvSpPr>
          <p:spPr>
            <a:xfrm>
              <a:off x="3140688" y="2004908"/>
              <a:ext cx="594319" cy="474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226214" y="2015762"/>
              <a:ext cx="407191" cy="381258"/>
            </a:xfrm>
            <a:prstGeom prst="rect">
              <a:avLst/>
            </a:prstGeom>
            <a:grpFill/>
          </p:spPr>
          <p:txBody>
            <a:bodyPr wrap="square" rtlCol="0">
              <a:spAutoFit/>
            </a:bodyPr>
            <a:lstStyle/>
            <a:p>
              <a:pPr algn="ctr">
                <a:lnSpc>
                  <a:spcPct val="130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9149780" y="2097893"/>
            <a:ext cx="594319" cy="474475"/>
            <a:chOff x="3140688" y="2004908"/>
            <a:chExt cx="594319" cy="474475"/>
          </a:xfrm>
          <a:solidFill>
            <a:srgbClr val="203864"/>
          </a:solidFill>
        </p:grpSpPr>
        <p:sp>
          <p:nvSpPr>
            <p:cNvPr id="52" name="椭圆 51"/>
            <p:cNvSpPr/>
            <p:nvPr/>
          </p:nvSpPr>
          <p:spPr>
            <a:xfrm>
              <a:off x="3140688" y="2004908"/>
              <a:ext cx="594319" cy="4744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3226214" y="2015762"/>
              <a:ext cx="407191" cy="381258"/>
            </a:xfrm>
            <a:prstGeom prst="rect">
              <a:avLst/>
            </a:prstGeom>
            <a:grpFill/>
          </p:spPr>
          <p:txBody>
            <a:bodyPr wrap="square" rtlCol="0">
              <a:spAutoFit/>
            </a:bodyPr>
            <a:lstStyle/>
            <a:p>
              <a:pPr algn="ctr">
                <a:lnSpc>
                  <a:spcPct val="130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grpSp>
      <p:sp>
        <p:nvSpPr>
          <p:cNvPr id="3" name="灯片编号占位符 2"/>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6642100" cy="730249"/>
          </a:xfrm>
        </p:spPr>
        <p:txBody>
          <a:bodyPr/>
          <a:lstStyle/>
          <a:p>
            <a:r>
              <a:rPr lang="zh-CN" altLang="en-US" dirty="0"/>
              <a:t>相关知识背景</a:t>
            </a:r>
            <a:endParaRPr lang="zh-CN" altLang="en-US" dirty="0"/>
          </a:p>
        </p:txBody>
      </p:sp>
      <p:sp>
        <p:nvSpPr>
          <p:cNvPr id="33" name="标题 15"/>
          <p:cNvSpPr txBox="1"/>
          <p:nvPr/>
        </p:nvSpPr>
        <p:spPr>
          <a:xfrm>
            <a:off x="647063" y="918845"/>
            <a:ext cx="9212929" cy="47180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u"/>
            </a:pPr>
            <a:r>
              <a:rPr lang="zh-CN" altLang="en-US" sz="2800" b="1" dirty="0">
                <a:solidFill>
                  <a:srgbClr val="203864"/>
                </a:solidFill>
                <a:latin typeface="微软雅黑" panose="020B0503020204020204" pitchFamily="34" charset="-122"/>
                <a:ea typeface="微软雅黑" panose="020B0503020204020204" pitchFamily="34" charset="-122"/>
              </a:rPr>
              <a:t>多</a:t>
            </a:r>
            <a:r>
              <a:rPr lang="en-US" altLang="zh-CN" sz="2800" b="1" dirty="0">
                <a:solidFill>
                  <a:srgbClr val="203864"/>
                </a:solidFill>
                <a:latin typeface="微软雅黑" panose="020B0503020204020204" pitchFamily="34" charset="-122"/>
                <a:ea typeface="微软雅黑" panose="020B0503020204020204" pitchFamily="34" charset="-122"/>
              </a:rPr>
              <a:t>AP</a:t>
            </a:r>
            <a:r>
              <a:rPr lang="zh-CN" altLang="en-US" sz="2800" b="1" dirty="0">
                <a:solidFill>
                  <a:srgbClr val="203864"/>
                </a:solidFill>
                <a:latin typeface="微软雅黑" panose="020B0503020204020204" pitchFamily="34" charset="-122"/>
                <a:ea typeface="微软雅黑" panose="020B0503020204020204" pitchFamily="34" charset="-122"/>
              </a:rPr>
              <a:t>协作</a:t>
            </a:r>
            <a:r>
              <a:rPr lang="en-US" altLang="zh-CN" sz="2800" b="1" dirty="0">
                <a:solidFill>
                  <a:srgbClr val="203864"/>
                </a:solidFill>
                <a:latin typeface="微软雅黑" panose="020B0503020204020204" pitchFamily="34" charset="-122"/>
                <a:ea typeface="微软雅黑" panose="020B0503020204020204" pitchFamily="34" charset="-122"/>
              </a:rPr>
              <a:t>-Coordinated Spatial Reuse</a:t>
            </a:r>
            <a:endParaRPr lang="zh-CN" altLang="en-US" sz="2800" b="1" dirty="0">
              <a:solidFill>
                <a:srgbClr val="203864"/>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endParaRPr lang="zh-CN" altLang="en-US" sz="2800" b="1" dirty="0">
              <a:latin typeface="微软雅黑" panose="020B0503020204020204" pitchFamily="34" charset="-122"/>
              <a:ea typeface="微软雅黑" panose="020B0503020204020204" pitchFamily="34" charset="-122"/>
            </a:endParaRPr>
          </a:p>
          <a:p>
            <a:pPr marL="342900" indent="-342900">
              <a:buClr>
                <a:srgbClr val="203864"/>
              </a:buClr>
              <a:buFont typeface="Wingdings" panose="05000000000000000000" pitchFamily="2" charset="2"/>
              <a:buChar char="u"/>
            </a:pPr>
            <a:endParaRPr lang="zh-CN" altLang="en-US" sz="2800" b="1" dirty="0">
              <a:solidFill>
                <a:srgbClr val="203864"/>
              </a:solidFill>
              <a:latin typeface="微软雅黑" panose="020B0503020204020204" pitchFamily="34" charset="-122"/>
              <a:ea typeface="微软雅黑" panose="020B0503020204020204" pitchFamily="34" charset="-122"/>
            </a:endParaRPr>
          </a:p>
        </p:txBody>
      </p:sp>
      <p:cxnSp>
        <p:nvCxnSpPr>
          <p:cNvPr id="54" name="直接连接符 53"/>
          <p:cNvCxnSpPr/>
          <p:nvPr/>
        </p:nvCxnSpPr>
        <p:spPr>
          <a:xfrm>
            <a:off x="1152700" y="1390263"/>
            <a:ext cx="6386787" cy="387"/>
          </a:xfrm>
          <a:prstGeom prst="line">
            <a:avLst/>
          </a:prstGeom>
          <a:ln w="38100">
            <a:solidFill>
              <a:srgbClr val="203864"/>
            </a:solidFill>
          </a:ln>
        </p:spPr>
        <p:style>
          <a:lnRef idx="1">
            <a:schemeClr val="accent1"/>
          </a:lnRef>
          <a:fillRef idx="0">
            <a:schemeClr val="accent1"/>
          </a:fillRef>
          <a:effectRef idx="0">
            <a:schemeClr val="accent1"/>
          </a:effectRef>
          <a:fontRef idx="minor">
            <a:schemeClr val="tx1"/>
          </a:fontRef>
        </p:style>
      </p:cxnSp>
      <p:grpSp>
        <p:nvGrpSpPr>
          <p:cNvPr id="55" name="Group 2"/>
          <p:cNvGrpSpPr/>
          <p:nvPr/>
        </p:nvGrpSpPr>
        <p:grpSpPr>
          <a:xfrm>
            <a:off x="818595" y="1575164"/>
            <a:ext cx="10554808" cy="4242494"/>
            <a:chOff x="500415" y="1553617"/>
            <a:chExt cx="5315178" cy="1901780"/>
          </a:xfrm>
        </p:grpSpPr>
        <p:sp>
          <p:nvSpPr>
            <p:cNvPr id="56" name="TextBox 14"/>
            <p:cNvSpPr txBox="1"/>
            <p:nvPr/>
          </p:nvSpPr>
          <p:spPr>
            <a:xfrm>
              <a:off x="923282" y="1553617"/>
              <a:ext cx="4608512" cy="1793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2000" b="1" kern="0" dirty="0">
                  <a:latin typeface="微软雅黑" panose="020B0503020204020204" pitchFamily="34" charset="-122"/>
                  <a:ea typeface="微软雅黑" panose="020B0503020204020204" pitchFamily="34" charset="-122"/>
                  <a:cs typeface="Calibri" panose="020F0502020204030204" pitchFamily="34" charset="0"/>
                </a:rPr>
                <a:t>Coordinated spatial reuse (Co-SR)</a:t>
              </a:r>
              <a:endParaRPr lang="en-US" sz="2000" b="1" kern="0" dirty="0">
                <a:latin typeface="微软雅黑" panose="020B0503020204020204" pitchFamily="34" charset="-122"/>
                <a:ea typeface="微软雅黑" panose="020B0503020204020204" pitchFamily="34" charset="-122"/>
                <a:cs typeface="Calibri" panose="020F0502020204030204" pitchFamily="34" charset="0"/>
              </a:endParaRPr>
            </a:p>
          </p:txBody>
        </p:sp>
        <p:grpSp>
          <p:nvGrpSpPr>
            <p:cNvPr id="57" name="Group 1"/>
            <p:cNvGrpSpPr/>
            <p:nvPr/>
          </p:nvGrpSpPr>
          <p:grpSpPr>
            <a:xfrm>
              <a:off x="500415" y="1873592"/>
              <a:ext cx="5315178" cy="1581805"/>
              <a:chOff x="500415" y="1873592"/>
              <a:chExt cx="5315178" cy="1581805"/>
            </a:xfrm>
          </p:grpSpPr>
          <p:grpSp>
            <p:nvGrpSpPr>
              <p:cNvPr id="58" name="Group 15"/>
              <p:cNvGrpSpPr/>
              <p:nvPr/>
            </p:nvGrpSpPr>
            <p:grpSpPr>
              <a:xfrm>
                <a:off x="500415" y="1873592"/>
                <a:ext cx="5315178" cy="1581805"/>
                <a:chOff x="1834723" y="4557005"/>
                <a:chExt cx="5315178" cy="1581805"/>
              </a:xfrm>
            </p:grpSpPr>
            <p:cxnSp>
              <p:nvCxnSpPr>
                <p:cNvPr id="60" name="Straight Connector 16"/>
                <p:cNvCxnSpPr/>
                <p:nvPr/>
              </p:nvCxnSpPr>
              <p:spPr>
                <a:xfrm>
                  <a:off x="2773181" y="5180371"/>
                  <a:ext cx="3840480" cy="0"/>
                </a:xfrm>
                <a:prstGeom prst="line">
                  <a:avLst/>
                </a:prstGeom>
                <a:noFill/>
                <a:ln w="9525" cap="flat" cmpd="sng" algn="ctr">
                  <a:solidFill>
                    <a:sysClr val="windowText" lastClr="000000"/>
                  </a:solidFill>
                  <a:prstDash val="sysDash"/>
                </a:ln>
                <a:effectLst/>
              </p:spPr>
            </p:cxnSp>
            <p:sp>
              <p:nvSpPr>
                <p:cNvPr id="61" name="TextBox 17"/>
                <p:cNvSpPr txBox="1"/>
                <p:nvPr/>
              </p:nvSpPr>
              <p:spPr>
                <a:xfrm>
                  <a:off x="2190816" y="4737482"/>
                  <a:ext cx="1060264" cy="1406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b="1" kern="0" dirty="0">
                      <a:solidFill>
                        <a:prstClr val="black"/>
                      </a:solidFill>
                      <a:latin typeface="微软雅黑" panose="020B0503020204020204" pitchFamily="34" charset="-122"/>
                      <a:ea typeface="微软雅黑" panose="020B0503020204020204" pitchFamily="34" charset="-122"/>
                    </a:rPr>
                    <a:t>No TXOP sharing</a:t>
                  </a:r>
                  <a:endParaRPr lang="en-US" sz="1400" b="1" kern="0" dirty="0">
                    <a:solidFill>
                      <a:prstClr val="black"/>
                    </a:solidFill>
                    <a:latin typeface="微软雅黑" panose="020B0503020204020204" pitchFamily="34" charset="-122"/>
                    <a:ea typeface="微软雅黑" panose="020B0503020204020204" pitchFamily="34" charset="-122"/>
                  </a:endParaRPr>
                </a:p>
              </p:txBody>
            </p:sp>
            <p:sp>
              <p:nvSpPr>
                <p:cNvPr id="62" name="TextBox 18"/>
                <p:cNvSpPr txBox="1"/>
                <p:nvPr/>
              </p:nvSpPr>
              <p:spPr>
                <a:xfrm>
                  <a:off x="5727311" y="4679575"/>
                  <a:ext cx="1422590" cy="1406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b="1" kern="0" dirty="0">
                      <a:solidFill>
                        <a:prstClr val="black"/>
                      </a:solidFill>
                      <a:latin typeface="微软雅黑" panose="020B0503020204020204" pitchFamily="34" charset="-122"/>
                      <a:ea typeface="微软雅黑" panose="020B0503020204020204" pitchFamily="34" charset="-122"/>
                    </a:rPr>
                    <a:t>TXOP sharing using Co-SR</a:t>
                  </a:r>
                  <a:endParaRPr lang="en-US" sz="1400" b="1" kern="0" dirty="0">
                    <a:solidFill>
                      <a:prstClr val="black"/>
                    </a:solidFill>
                    <a:latin typeface="微软雅黑" panose="020B0503020204020204" pitchFamily="34" charset="-122"/>
                    <a:ea typeface="微软雅黑" panose="020B0503020204020204" pitchFamily="34" charset="-122"/>
                  </a:endParaRPr>
                </a:p>
              </p:txBody>
            </p:sp>
            <p:cxnSp>
              <p:nvCxnSpPr>
                <p:cNvPr id="63" name="Straight Connector 19"/>
                <p:cNvCxnSpPr/>
                <p:nvPr/>
              </p:nvCxnSpPr>
              <p:spPr>
                <a:xfrm>
                  <a:off x="2639779" y="5447902"/>
                  <a:ext cx="3840480" cy="0"/>
                </a:xfrm>
                <a:prstGeom prst="line">
                  <a:avLst/>
                </a:prstGeom>
                <a:noFill/>
                <a:ln w="9525" cap="flat" cmpd="sng" algn="ctr">
                  <a:solidFill>
                    <a:sysClr val="windowText" lastClr="000000"/>
                  </a:solidFill>
                  <a:prstDash val="sysDash"/>
                </a:ln>
                <a:effectLst/>
              </p:spPr>
            </p:cxnSp>
            <p:cxnSp>
              <p:nvCxnSpPr>
                <p:cNvPr id="64" name="Straight Connector 20"/>
                <p:cNvCxnSpPr/>
                <p:nvPr/>
              </p:nvCxnSpPr>
              <p:spPr>
                <a:xfrm>
                  <a:off x="2503799" y="5643984"/>
                  <a:ext cx="3840480" cy="0"/>
                </a:xfrm>
                <a:prstGeom prst="line">
                  <a:avLst/>
                </a:prstGeom>
                <a:noFill/>
                <a:ln w="9525" cap="flat" cmpd="sng" algn="ctr">
                  <a:solidFill>
                    <a:sysClr val="windowText" lastClr="000000"/>
                  </a:solidFill>
                  <a:prstDash val="sysDash"/>
                </a:ln>
                <a:effectLst/>
              </p:spPr>
            </p:cxnSp>
            <p:grpSp>
              <p:nvGrpSpPr>
                <p:cNvPr id="65" name="Group 21"/>
                <p:cNvGrpSpPr/>
                <p:nvPr/>
              </p:nvGrpSpPr>
              <p:grpSpPr>
                <a:xfrm>
                  <a:off x="5209492" y="5381227"/>
                  <a:ext cx="939166" cy="537789"/>
                  <a:chOff x="7008009" y="4543684"/>
                  <a:chExt cx="957281" cy="739757"/>
                </a:xfrm>
              </p:grpSpPr>
              <p:sp>
                <p:nvSpPr>
                  <p:cNvPr id="81" name="Cube 37"/>
                  <p:cNvSpPr/>
                  <p:nvPr/>
                </p:nvSpPr>
                <p:spPr>
                  <a:xfrm>
                    <a:off x="7008009" y="4543684"/>
                    <a:ext cx="957281" cy="739757"/>
                  </a:xfrm>
                  <a:prstGeom prst="cube">
                    <a:avLst>
                      <a:gd name="adj" fmla="val 52512"/>
                    </a:avLst>
                  </a:prstGeom>
                  <a:solidFill>
                    <a:srgbClr val="FFF5D6"/>
                  </a:solidFill>
                  <a:ln w="25400" cap="flat" cmpd="sng" algn="ctr">
                    <a:solidFill>
                      <a:sysClr val="windowText" lastClr="000000"/>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sz="900" kern="0" dirty="0">
                      <a:solidFill>
                        <a:prstClr val="white"/>
                      </a:solidFill>
                      <a:latin typeface="Abadi" panose="020B0604020104020204" pitchFamily="34" charset="0"/>
                    </a:endParaRPr>
                  </a:p>
                </p:txBody>
              </p:sp>
              <p:sp>
                <p:nvSpPr>
                  <p:cNvPr id="82" name="Cube 38"/>
                  <p:cNvSpPr/>
                  <p:nvPr/>
                </p:nvSpPr>
                <p:spPr>
                  <a:xfrm>
                    <a:off x="7008009" y="4749800"/>
                    <a:ext cx="957281" cy="529209"/>
                  </a:xfrm>
                  <a:prstGeom prst="cube">
                    <a:avLst>
                      <a:gd name="adj" fmla="val 76692"/>
                    </a:avLst>
                  </a:prstGeom>
                  <a:solidFill>
                    <a:srgbClr val="E4EFF9"/>
                  </a:solidFill>
                  <a:ln w="25400" cap="flat" cmpd="sng" algn="ctr">
                    <a:solidFill>
                      <a:sysClr val="windowText" lastClr="000000"/>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sz="900" kern="0" dirty="0">
                      <a:solidFill>
                        <a:prstClr val="white"/>
                      </a:solidFill>
                      <a:latin typeface="Abadi" panose="020B0604020104020204" pitchFamily="34" charset="0"/>
                    </a:endParaRPr>
                  </a:p>
                </p:txBody>
              </p:sp>
            </p:grpSp>
            <p:cxnSp>
              <p:nvCxnSpPr>
                <p:cNvPr id="66" name="Straight Arrow Connector 22"/>
                <p:cNvCxnSpPr/>
                <p:nvPr/>
              </p:nvCxnSpPr>
              <p:spPr>
                <a:xfrm flipV="1">
                  <a:off x="4492468" y="4735350"/>
                  <a:ext cx="1055613" cy="1188720"/>
                </a:xfrm>
                <a:prstGeom prst="straightConnector1">
                  <a:avLst/>
                </a:prstGeom>
                <a:noFill/>
                <a:ln w="9525" cap="flat" cmpd="sng" algn="ctr">
                  <a:solidFill>
                    <a:sysClr val="windowText" lastClr="000000"/>
                  </a:solidFill>
                  <a:prstDash val="solid"/>
                  <a:tailEnd type="triangle"/>
                </a:ln>
                <a:effectLst/>
              </p:spPr>
            </p:cxnSp>
            <p:cxnSp>
              <p:nvCxnSpPr>
                <p:cNvPr id="67" name="Straight Arrow Connector 23"/>
                <p:cNvCxnSpPr/>
                <p:nvPr/>
              </p:nvCxnSpPr>
              <p:spPr>
                <a:xfrm>
                  <a:off x="2316472" y="5928404"/>
                  <a:ext cx="3931920" cy="0"/>
                </a:xfrm>
                <a:prstGeom prst="straightConnector1">
                  <a:avLst/>
                </a:prstGeom>
                <a:noFill/>
                <a:ln w="9525" cap="flat" cmpd="sng" algn="ctr">
                  <a:solidFill>
                    <a:sysClr val="windowText" lastClr="000000"/>
                  </a:solidFill>
                  <a:prstDash val="solid"/>
                  <a:tailEnd type="triangle"/>
                </a:ln>
                <a:effectLst/>
              </p:spPr>
            </p:cxnSp>
            <p:cxnSp>
              <p:nvCxnSpPr>
                <p:cNvPr id="68" name="Straight Arrow Connector 24"/>
                <p:cNvCxnSpPr/>
                <p:nvPr/>
              </p:nvCxnSpPr>
              <p:spPr>
                <a:xfrm flipV="1">
                  <a:off x="4492218" y="5002693"/>
                  <a:ext cx="0" cy="914400"/>
                </a:xfrm>
                <a:prstGeom prst="straightConnector1">
                  <a:avLst/>
                </a:prstGeom>
                <a:noFill/>
                <a:ln w="9525" cap="flat" cmpd="sng" algn="ctr">
                  <a:solidFill>
                    <a:sysClr val="windowText" lastClr="000000"/>
                  </a:solidFill>
                  <a:prstDash val="solid"/>
                  <a:tailEnd type="triangle"/>
                </a:ln>
                <a:effectLst/>
              </p:spPr>
            </p:cxnSp>
            <p:sp>
              <p:nvSpPr>
                <p:cNvPr id="69" name="TextBox 25"/>
                <p:cNvSpPr txBox="1"/>
                <p:nvPr/>
              </p:nvSpPr>
              <p:spPr>
                <a:xfrm>
                  <a:off x="5512900" y="5981078"/>
                  <a:ext cx="1313802" cy="1379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b="1" kern="0" dirty="0">
                      <a:solidFill>
                        <a:prstClr val="black"/>
                      </a:solidFill>
                      <a:latin typeface="微软雅黑" panose="020B0503020204020204" pitchFamily="34" charset="-122"/>
                      <a:ea typeface="微软雅黑" panose="020B0503020204020204" pitchFamily="34" charset="-122"/>
                    </a:rPr>
                    <a:t>Frequency</a:t>
                  </a:r>
                  <a:endParaRPr lang="en-US" sz="1400" b="1" kern="0" dirty="0">
                    <a:solidFill>
                      <a:prstClr val="black"/>
                    </a:solidFill>
                    <a:latin typeface="微软雅黑" panose="020B0503020204020204" pitchFamily="34" charset="-122"/>
                    <a:ea typeface="微软雅黑" panose="020B0503020204020204" pitchFamily="34" charset="-122"/>
                  </a:endParaRPr>
                </a:p>
              </p:txBody>
            </p:sp>
            <p:sp>
              <p:nvSpPr>
                <p:cNvPr id="70" name="TextBox 26"/>
                <p:cNvSpPr txBox="1"/>
                <p:nvPr/>
              </p:nvSpPr>
              <p:spPr>
                <a:xfrm>
                  <a:off x="3870827" y="4557005"/>
                  <a:ext cx="1239772" cy="3311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b="1" kern="0" dirty="0">
                      <a:solidFill>
                        <a:prstClr val="black"/>
                      </a:solidFill>
                      <a:latin typeface="微软雅黑" panose="020B0503020204020204" pitchFamily="34" charset="-122"/>
                      <a:ea typeface="微软雅黑" panose="020B0503020204020204" pitchFamily="34" charset="-122"/>
                    </a:rPr>
                    <a:t>Transmit power/modulation and coding index</a:t>
                  </a:r>
                  <a:endParaRPr lang="en-US" sz="1400" b="1" kern="0" dirty="0">
                    <a:solidFill>
                      <a:prstClr val="black"/>
                    </a:solidFill>
                    <a:latin typeface="微软雅黑" panose="020B0503020204020204" pitchFamily="34" charset="-122"/>
                    <a:ea typeface="微软雅黑" panose="020B0503020204020204" pitchFamily="34" charset="-122"/>
                  </a:endParaRPr>
                </a:p>
              </p:txBody>
            </p:sp>
            <p:sp>
              <p:nvSpPr>
                <p:cNvPr id="71" name="Cube 27"/>
                <p:cNvSpPr/>
                <p:nvPr/>
              </p:nvSpPr>
              <p:spPr>
                <a:xfrm>
                  <a:off x="2996705" y="4911477"/>
                  <a:ext cx="939166" cy="537789"/>
                </a:xfrm>
                <a:prstGeom prst="cube">
                  <a:avLst>
                    <a:gd name="adj" fmla="val 52512"/>
                  </a:avLst>
                </a:prstGeom>
                <a:solidFill>
                  <a:schemeClr val="accent4">
                    <a:lumMod val="20000"/>
                    <a:lumOff val="80000"/>
                  </a:schemeClr>
                </a:solidFill>
                <a:ln w="25400" cap="flat" cmpd="sng" algn="ctr">
                  <a:solidFill>
                    <a:sysClr val="windowText" lastClr="000000"/>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sz="900" kern="0" dirty="0">
                    <a:solidFill>
                      <a:prstClr val="white"/>
                    </a:solidFill>
                    <a:latin typeface="Abadi" panose="020B0604020104020204" pitchFamily="34" charset="0"/>
                  </a:endParaRPr>
                </a:p>
              </p:txBody>
            </p:sp>
            <p:sp>
              <p:nvSpPr>
                <p:cNvPr id="72" name="Cube 28"/>
                <p:cNvSpPr/>
                <p:nvPr/>
              </p:nvSpPr>
              <p:spPr>
                <a:xfrm>
                  <a:off x="2625830" y="5387623"/>
                  <a:ext cx="939166" cy="537789"/>
                </a:xfrm>
                <a:prstGeom prst="cube">
                  <a:avLst>
                    <a:gd name="adj" fmla="val 52512"/>
                  </a:avLst>
                </a:prstGeom>
                <a:solidFill>
                  <a:schemeClr val="accent5">
                    <a:lumMod val="20000"/>
                    <a:lumOff val="80000"/>
                  </a:schemeClr>
                </a:solidFill>
                <a:ln w="25400" cap="flat" cmpd="sng" algn="ctr">
                  <a:solidFill>
                    <a:sysClr val="windowText" lastClr="000000"/>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sz="900" kern="0" dirty="0">
                    <a:solidFill>
                      <a:prstClr val="white"/>
                    </a:solidFill>
                    <a:latin typeface="Abadi" panose="020B0604020104020204" pitchFamily="34" charset="0"/>
                  </a:endParaRPr>
                </a:p>
              </p:txBody>
            </p:sp>
            <p:grpSp>
              <p:nvGrpSpPr>
                <p:cNvPr id="73" name="Group 29"/>
                <p:cNvGrpSpPr/>
                <p:nvPr/>
              </p:nvGrpSpPr>
              <p:grpSpPr>
                <a:xfrm>
                  <a:off x="1834723" y="5319837"/>
                  <a:ext cx="616010" cy="408561"/>
                  <a:chOff x="1997425" y="5559681"/>
                  <a:chExt cx="616010" cy="408561"/>
                </a:xfrm>
              </p:grpSpPr>
              <p:sp>
                <p:nvSpPr>
                  <p:cNvPr id="77" name="Cube 33"/>
                  <p:cNvSpPr/>
                  <p:nvPr/>
                </p:nvSpPr>
                <p:spPr>
                  <a:xfrm>
                    <a:off x="1997425" y="5597307"/>
                    <a:ext cx="272233" cy="155580"/>
                  </a:xfrm>
                  <a:prstGeom prst="cube">
                    <a:avLst>
                      <a:gd name="adj" fmla="val 52512"/>
                    </a:avLst>
                  </a:prstGeom>
                  <a:solidFill>
                    <a:srgbClr val="E4EFF9"/>
                  </a:solidFill>
                  <a:ln w="25400" cap="flat" cmpd="sng" algn="ctr">
                    <a:solidFill>
                      <a:sysClr val="windowText" lastClr="000000"/>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sz="900" kern="0" dirty="0">
                      <a:solidFill>
                        <a:prstClr val="white"/>
                      </a:solidFill>
                      <a:latin typeface="Abadi" panose="020B0604020104020204" pitchFamily="34" charset="0"/>
                    </a:endParaRPr>
                  </a:p>
                </p:txBody>
              </p:sp>
              <p:sp>
                <p:nvSpPr>
                  <p:cNvPr id="78" name="Cube 34"/>
                  <p:cNvSpPr/>
                  <p:nvPr/>
                </p:nvSpPr>
                <p:spPr>
                  <a:xfrm>
                    <a:off x="1997425" y="5812662"/>
                    <a:ext cx="272233" cy="155580"/>
                  </a:xfrm>
                  <a:prstGeom prst="cube">
                    <a:avLst>
                      <a:gd name="adj" fmla="val 52512"/>
                    </a:avLst>
                  </a:prstGeom>
                  <a:solidFill>
                    <a:srgbClr val="FFF5D6"/>
                  </a:solidFill>
                  <a:ln w="25400" cap="flat" cmpd="sng" algn="ctr">
                    <a:solidFill>
                      <a:sysClr val="windowText" lastClr="000000"/>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sz="900" kern="0" dirty="0">
                      <a:solidFill>
                        <a:prstClr val="white"/>
                      </a:solidFill>
                      <a:latin typeface="Abadi" panose="020B0604020104020204" pitchFamily="34" charset="0"/>
                    </a:endParaRPr>
                  </a:p>
                </p:txBody>
              </p:sp>
              <p:sp>
                <p:nvSpPr>
                  <p:cNvPr id="79" name="TextBox 35"/>
                  <p:cNvSpPr txBox="1"/>
                  <p:nvPr/>
                </p:nvSpPr>
                <p:spPr>
                  <a:xfrm>
                    <a:off x="2202035" y="5559681"/>
                    <a:ext cx="411400" cy="1241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b="1" kern="0" dirty="0">
                        <a:solidFill>
                          <a:prstClr val="black"/>
                        </a:solidFill>
                        <a:latin typeface="微软雅黑" panose="020B0503020204020204" pitchFamily="34" charset="-122"/>
                        <a:ea typeface="微软雅黑" panose="020B0503020204020204" pitchFamily="34" charset="-122"/>
                      </a:rPr>
                      <a:t>AP 1</a:t>
                    </a:r>
                    <a:endParaRPr lang="en-US" sz="1200" b="1" kern="0" dirty="0">
                      <a:solidFill>
                        <a:prstClr val="black"/>
                      </a:solidFill>
                      <a:latin typeface="微软雅黑" panose="020B0503020204020204" pitchFamily="34" charset="-122"/>
                      <a:ea typeface="微软雅黑" panose="020B0503020204020204" pitchFamily="34" charset="-122"/>
                    </a:endParaRPr>
                  </a:p>
                </p:txBody>
              </p:sp>
              <p:sp>
                <p:nvSpPr>
                  <p:cNvPr id="80" name="TextBox 36"/>
                  <p:cNvSpPr txBox="1"/>
                  <p:nvPr/>
                </p:nvSpPr>
                <p:spPr>
                  <a:xfrm>
                    <a:off x="2202035" y="5775036"/>
                    <a:ext cx="411400" cy="1241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200" b="1" kern="0" dirty="0">
                        <a:solidFill>
                          <a:prstClr val="black"/>
                        </a:solidFill>
                        <a:latin typeface="微软雅黑" panose="020B0503020204020204" pitchFamily="34" charset="-122"/>
                        <a:ea typeface="微软雅黑" panose="020B0503020204020204" pitchFamily="34" charset="-122"/>
                      </a:rPr>
                      <a:t>AP 2</a:t>
                    </a:r>
                    <a:endParaRPr lang="en-US" sz="1200" b="1" kern="0" dirty="0">
                      <a:solidFill>
                        <a:prstClr val="black"/>
                      </a:solidFill>
                      <a:latin typeface="微软雅黑" panose="020B0503020204020204" pitchFamily="34" charset="-122"/>
                      <a:ea typeface="微软雅黑" panose="020B0503020204020204" pitchFamily="34" charset="-122"/>
                    </a:endParaRPr>
                  </a:p>
                </p:txBody>
              </p:sp>
            </p:grpSp>
            <p:sp>
              <p:nvSpPr>
                <p:cNvPr id="74" name="TextBox 30"/>
                <p:cNvSpPr txBox="1"/>
                <p:nvPr/>
              </p:nvSpPr>
              <p:spPr>
                <a:xfrm>
                  <a:off x="2316472" y="6000843"/>
                  <a:ext cx="1223086" cy="1379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b="1" kern="0" dirty="0">
                      <a:solidFill>
                        <a:prstClr val="black"/>
                      </a:solidFill>
                      <a:latin typeface="微软雅黑" panose="020B0503020204020204" pitchFamily="34" charset="-122"/>
                      <a:ea typeface="微软雅黑" panose="020B0503020204020204" pitchFamily="34" charset="-122"/>
                    </a:rPr>
                    <a:t>Channel bandwidth</a:t>
                  </a:r>
                  <a:endParaRPr lang="en-US" sz="1400" b="1" kern="0" dirty="0">
                    <a:solidFill>
                      <a:prstClr val="black"/>
                    </a:solidFill>
                    <a:latin typeface="微软雅黑" panose="020B0503020204020204" pitchFamily="34" charset="-122"/>
                    <a:ea typeface="微软雅黑" panose="020B0503020204020204" pitchFamily="34" charset="-122"/>
                  </a:endParaRPr>
                </a:p>
              </p:txBody>
            </p:sp>
            <p:sp>
              <p:nvSpPr>
                <p:cNvPr id="75" name="Right Bracket 31"/>
                <p:cNvSpPr/>
                <p:nvPr/>
              </p:nvSpPr>
              <p:spPr>
                <a:xfrm rot="5400000">
                  <a:off x="2926095" y="5652430"/>
                  <a:ext cx="45719" cy="656466"/>
                </a:xfrm>
                <a:prstGeom prst="rightBracket">
                  <a:avLst/>
                </a:prstGeom>
                <a:noFill/>
                <a:ln w="9525" cap="flat" cmpd="sng" algn="ctr">
                  <a:solidFill>
                    <a:sysClr val="windowText" lastClr="000000"/>
                  </a:solid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kern="0" dirty="0">
                    <a:solidFill>
                      <a:prstClr val="black"/>
                    </a:solidFill>
                    <a:latin typeface="Abadi" panose="020B0604020104020204" pitchFamily="34" charset="0"/>
                  </a:endParaRPr>
                </a:p>
              </p:txBody>
            </p:sp>
            <p:cxnSp>
              <p:nvCxnSpPr>
                <p:cNvPr id="76" name="Straight Arrow Connector 32"/>
                <p:cNvCxnSpPr/>
                <p:nvPr/>
              </p:nvCxnSpPr>
              <p:spPr>
                <a:xfrm flipV="1">
                  <a:off x="3330481" y="5657263"/>
                  <a:ext cx="274013" cy="282334"/>
                </a:xfrm>
                <a:prstGeom prst="straightConnector1">
                  <a:avLst/>
                </a:prstGeom>
                <a:noFill/>
                <a:ln w="9525" cap="flat" cmpd="sng" algn="ctr">
                  <a:solidFill>
                    <a:sysClr val="windowText" lastClr="000000"/>
                  </a:solidFill>
                  <a:prstDash val="solid"/>
                  <a:headEnd type="triangle" w="med" len="med"/>
                  <a:tailEnd type="triangle" w="med" len="med"/>
                </a:ln>
                <a:effectLst/>
              </p:spPr>
            </p:cxnSp>
          </p:grpSp>
          <p:sp>
            <p:nvSpPr>
              <p:cNvPr id="59" name="TextBox 138"/>
              <p:cNvSpPr txBox="1"/>
              <p:nvPr/>
            </p:nvSpPr>
            <p:spPr>
              <a:xfrm>
                <a:off x="3359113" y="1902227"/>
                <a:ext cx="1313802" cy="13796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b="1" kern="0" dirty="0">
                    <a:solidFill>
                      <a:prstClr val="black"/>
                    </a:solidFill>
                    <a:latin typeface="微软雅黑" panose="020B0503020204020204" pitchFamily="34" charset="-122"/>
                    <a:ea typeface="微软雅黑" panose="020B0503020204020204" pitchFamily="34" charset="-122"/>
                  </a:rPr>
                  <a:t>Time</a:t>
                </a:r>
                <a:endParaRPr lang="en-US" sz="1400" b="1" kern="0" dirty="0">
                  <a:solidFill>
                    <a:prstClr val="black"/>
                  </a:solidFill>
                  <a:latin typeface="微软雅黑" panose="020B0503020204020204" pitchFamily="34" charset="-122"/>
                  <a:ea typeface="微软雅黑" panose="020B0503020204020204" pitchFamily="34" charset="-122"/>
                </a:endParaRPr>
              </a:p>
            </p:txBody>
          </p:sp>
        </p:grpSp>
      </p:grpSp>
      <p:grpSp>
        <p:nvGrpSpPr>
          <p:cNvPr id="84" name="组合 83"/>
          <p:cNvGrpSpPr/>
          <p:nvPr/>
        </p:nvGrpSpPr>
        <p:grpSpPr>
          <a:xfrm>
            <a:off x="7287708" y="5992334"/>
            <a:ext cx="3522131" cy="592234"/>
            <a:chOff x="7763630" y="2400545"/>
            <a:chExt cx="2090840" cy="507837"/>
          </a:xfrm>
          <a:solidFill>
            <a:srgbClr val="D5DEEF"/>
          </a:solidFill>
        </p:grpSpPr>
        <p:sp>
          <p:nvSpPr>
            <p:cNvPr id="94" name="矩形 93"/>
            <p:cNvSpPr/>
            <p:nvPr/>
          </p:nvSpPr>
          <p:spPr>
            <a:xfrm>
              <a:off x="7763630" y="2400545"/>
              <a:ext cx="2090840" cy="507837"/>
            </a:xfrm>
            <a:prstGeom prst="rect">
              <a:avLst/>
            </a:prstGeom>
            <a:grpFill/>
            <a:ln w="38100" cap="flat" cmpd="sng" algn="ctr">
              <a:solidFill>
                <a:srgbClr val="203864"/>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5" name="文本框 124"/>
            <p:cNvSpPr txBox="1"/>
            <p:nvPr/>
          </p:nvSpPr>
          <p:spPr>
            <a:xfrm>
              <a:off x="7842187" y="2504940"/>
              <a:ext cx="1979866" cy="343092"/>
            </a:xfrm>
            <a:prstGeom prst="rect">
              <a:avLst/>
            </a:prstGeom>
            <a:grp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kern="0" dirty="0">
                  <a:latin typeface="微软雅黑" panose="020B0503020204020204" pitchFamily="34" charset="-122"/>
                  <a:ea typeface="微软雅黑" panose="020B0503020204020204" pitchFamily="34" charset="-122"/>
                  <a:cs typeface="Times New Roman" panose="02020603050405020304" pitchFamily="18" charset="0"/>
                </a:rPr>
                <a:t>Data Transmission</a:t>
              </a:r>
              <a:endParaRPr lang="zh-CN" altLang="en-US" sz="2000"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5" name="组合 84"/>
          <p:cNvGrpSpPr/>
          <p:nvPr/>
        </p:nvGrpSpPr>
        <p:grpSpPr>
          <a:xfrm>
            <a:off x="829529" y="5973099"/>
            <a:ext cx="5491016" cy="592236"/>
            <a:chOff x="5916761" y="1633805"/>
            <a:chExt cx="3259628" cy="507839"/>
          </a:xfrm>
          <a:solidFill>
            <a:srgbClr val="AF2125"/>
          </a:solidFill>
        </p:grpSpPr>
        <p:grpSp>
          <p:nvGrpSpPr>
            <p:cNvPr id="87" name="组合 86"/>
            <p:cNvGrpSpPr/>
            <p:nvPr/>
          </p:nvGrpSpPr>
          <p:grpSpPr>
            <a:xfrm>
              <a:off x="5916761" y="1633805"/>
              <a:ext cx="1187405" cy="507837"/>
              <a:chOff x="7713194" y="1221443"/>
              <a:chExt cx="1187405" cy="507837"/>
            </a:xfrm>
            <a:grpFill/>
          </p:grpSpPr>
          <p:sp>
            <p:nvSpPr>
              <p:cNvPr id="92" name="矩形 91"/>
              <p:cNvSpPr/>
              <p:nvPr/>
            </p:nvSpPr>
            <p:spPr>
              <a:xfrm>
                <a:off x="7713194" y="1221443"/>
                <a:ext cx="1187405" cy="507837"/>
              </a:xfrm>
              <a:prstGeom prst="rect">
                <a:avLst/>
              </a:prstGeom>
              <a:solidFill>
                <a:schemeClr val="accent1">
                  <a:lumMod val="20000"/>
                  <a:lumOff val="80000"/>
                </a:schemeClr>
              </a:solidFill>
              <a:ln w="28575" cap="flat" cmpd="sng" algn="ctr">
                <a:solidFill>
                  <a:srgbClr val="203864"/>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3" name="文本框 122"/>
              <p:cNvSpPr txBox="1"/>
              <p:nvPr/>
            </p:nvSpPr>
            <p:spPr>
              <a:xfrm>
                <a:off x="7763002" y="1330800"/>
                <a:ext cx="1079090" cy="343092"/>
              </a:xfrm>
              <a:prstGeom prst="rect">
                <a:avLst/>
              </a:prstGeom>
              <a:solidFill>
                <a:srgbClr val="D5DEEF"/>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rPr>
                  <a:t>CSR Setup</a:t>
                </a:r>
                <a:endParaRPr kumimoji="0" lang="zh-CN" altLang="en-US"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8" name="组合 87"/>
            <p:cNvGrpSpPr/>
            <p:nvPr/>
          </p:nvGrpSpPr>
          <p:grpSpPr>
            <a:xfrm>
              <a:off x="7653485" y="1633807"/>
              <a:ext cx="1522904" cy="507837"/>
              <a:chOff x="7731069" y="1783068"/>
              <a:chExt cx="1522904" cy="507837"/>
            </a:xfrm>
            <a:grpFill/>
          </p:grpSpPr>
          <p:sp>
            <p:nvSpPr>
              <p:cNvPr id="90" name="矩形 89"/>
              <p:cNvSpPr/>
              <p:nvPr/>
            </p:nvSpPr>
            <p:spPr>
              <a:xfrm>
                <a:off x="7731069" y="1783068"/>
                <a:ext cx="1522904" cy="507837"/>
              </a:xfrm>
              <a:prstGeom prst="rect">
                <a:avLst/>
              </a:prstGeom>
              <a:solidFill>
                <a:schemeClr val="accent1">
                  <a:lumMod val="20000"/>
                  <a:lumOff val="80000"/>
                </a:schemeClr>
              </a:solidFill>
              <a:ln w="28575" cap="flat" cmpd="sng" algn="ctr">
                <a:solidFill>
                  <a:srgbClr val="203864"/>
                </a:solid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1" name="文本框 120"/>
              <p:cNvSpPr txBox="1"/>
              <p:nvPr/>
            </p:nvSpPr>
            <p:spPr>
              <a:xfrm>
                <a:off x="7906443" y="1897360"/>
                <a:ext cx="1196618" cy="343092"/>
              </a:xfrm>
              <a:prstGeom prst="rect">
                <a:avLst/>
              </a:prstGeom>
              <a:solidFill>
                <a:srgbClr val="D5DEEF"/>
              </a:solid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2000" b="1" kern="0" dirty="0">
                    <a:latin typeface="微软雅黑" panose="020B0503020204020204" pitchFamily="34" charset="-122"/>
                    <a:ea typeface="微软雅黑" panose="020B0503020204020204" pitchFamily="34" charset="-122"/>
                    <a:cs typeface="Times New Roman" panose="02020603050405020304" pitchFamily="18" charset="0"/>
                  </a:rPr>
                  <a:t>Measurement</a:t>
                </a:r>
                <a:endParaRPr lang="zh-CN" altLang="en-US" sz="2000"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89" name="直接箭头连接符 88"/>
            <p:cNvCxnSpPr/>
            <p:nvPr/>
          </p:nvCxnSpPr>
          <p:spPr>
            <a:xfrm>
              <a:off x="7282308" y="1887723"/>
              <a:ext cx="282872" cy="0"/>
            </a:xfrm>
            <a:prstGeom prst="straightConnector1">
              <a:avLst/>
            </a:prstGeom>
            <a:grpFill/>
            <a:ln w="57150" cap="flat" cmpd="sng" algn="ctr">
              <a:solidFill>
                <a:schemeClr val="tx1"/>
              </a:solidFill>
              <a:prstDash val="solid"/>
              <a:miter lim="800000"/>
              <a:tailEnd type="triangle"/>
            </a:ln>
            <a:effectLst/>
          </p:spPr>
        </p:cxnSp>
      </p:grpSp>
      <p:cxnSp>
        <p:nvCxnSpPr>
          <p:cNvPr id="86" name="直接箭头连接符 85"/>
          <p:cNvCxnSpPr/>
          <p:nvPr/>
        </p:nvCxnSpPr>
        <p:spPr>
          <a:xfrm>
            <a:off x="6533793" y="6269215"/>
            <a:ext cx="476513" cy="0"/>
          </a:xfrm>
          <a:prstGeom prst="straightConnector1">
            <a:avLst/>
          </a:prstGeom>
          <a:solidFill>
            <a:srgbClr val="AF2125"/>
          </a:solidFill>
          <a:ln w="57150" cap="flat" cmpd="sng" algn="ctr">
            <a:solidFill>
              <a:schemeClr val="tx1"/>
            </a:solidFill>
            <a:prstDash val="solid"/>
            <a:miter lim="800000"/>
            <a:tailEnd type="triangle"/>
          </a:ln>
          <a:effectLst/>
        </p:spPr>
      </p:cxnSp>
      <p:sp>
        <p:nvSpPr>
          <p:cNvPr id="2" name="灯片编号占位符 1"/>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9716</Words>
  <Application>WPS 演示</Application>
  <PresentationFormat>宽屏</PresentationFormat>
  <Paragraphs>1507</Paragraphs>
  <Slides>42</Slides>
  <Notes>41</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82</vt:i4>
      </vt:variant>
      <vt:variant>
        <vt:lpstr>幻灯片标题</vt:lpstr>
      </vt:variant>
      <vt:variant>
        <vt:i4>42</vt:i4>
      </vt:variant>
    </vt:vector>
  </HeadingPairs>
  <TitlesOfParts>
    <vt:vector size="143" baseType="lpstr">
      <vt:lpstr>Arial</vt:lpstr>
      <vt:lpstr>宋体</vt:lpstr>
      <vt:lpstr>Wingdings</vt:lpstr>
      <vt:lpstr>Times New Roman</vt:lpstr>
      <vt:lpstr>微软雅黑</vt:lpstr>
      <vt:lpstr>Ebrima</vt:lpstr>
      <vt:lpstr>等线</vt:lpstr>
      <vt:lpstr>Calibri</vt:lpstr>
      <vt:lpstr>Abadi</vt:lpstr>
      <vt:lpstr>Arial Unicode MS</vt:lpstr>
      <vt:lpstr>The Hand Extrablack</vt:lpstr>
      <vt:lpstr>Source Han Sans SC Normal</vt:lpstr>
      <vt:lpstr>黑体</vt:lpstr>
      <vt:lpstr>Cambria Math</vt:lpstr>
      <vt:lpstr>__styreneB_820c23</vt:lpstr>
      <vt:lpstr>Segoe Print</vt:lpstr>
      <vt:lpstr>Mongolian Baiti</vt:lpstr>
      <vt:lpstr>Yu Gothic UI Semilight</vt:lpstr>
      <vt:lpstr>1_Office 主题​​</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组会汇报</vt:lpstr>
      <vt:lpstr>汇报提纲</vt:lpstr>
      <vt:lpstr>选题意义与研究目标</vt:lpstr>
      <vt:lpstr>选题意义与研究目标</vt:lpstr>
      <vt:lpstr>选题意义与研究目标</vt:lpstr>
      <vt:lpstr>选题意义与研究目标</vt:lpstr>
      <vt:lpstr>选题意义与研究目标</vt:lpstr>
      <vt:lpstr>选题意义与研究目标</vt:lpstr>
      <vt:lpstr>相关知识背景</vt:lpstr>
      <vt:lpstr>相关知识背景</vt:lpstr>
      <vt:lpstr>汇报提纲</vt:lpstr>
      <vt:lpstr>学位论文工作进展情况-研究内容1</vt:lpstr>
      <vt:lpstr>学位论文工作进展情况-研究内容1</vt:lpstr>
      <vt:lpstr>学位论文工作进展情况-研究内容1</vt:lpstr>
      <vt:lpstr>学位论文工作进展情况-研究内容1</vt:lpstr>
      <vt:lpstr>学位论文工作进展情况-研究内容1</vt:lpstr>
      <vt:lpstr>学位论文工作进展情况-研究内容1</vt:lpstr>
      <vt:lpstr>学位论文工作进展情况-研究内容1</vt:lpstr>
      <vt:lpstr>学位论文工作进展情况-研究内容1</vt:lpstr>
      <vt:lpstr>学位论文工作进展情况-研究内容1</vt:lpstr>
      <vt:lpstr>学位论文工作进展情况-研究内容1</vt:lpstr>
      <vt:lpstr>学位论文工作进展情况-研究内容1</vt:lpstr>
      <vt:lpstr>学位论文工作进展情况-研究内容1</vt:lpstr>
      <vt:lpstr>学位论文工作进展情况-研究内容1</vt:lpstr>
      <vt:lpstr>学位论文工作进展情况-研究内容1</vt:lpstr>
      <vt:lpstr>学位论文工作进展情况-研究内容1</vt:lpstr>
      <vt:lpstr>学位论文工作进展情况-研究内容1</vt:lpstr>
      <vt:lpstr>学位论文工作进展情况-研究内容1</vt:lpstr>
      <vt:lpstr>学位论文工作进展情况-研究内容1</vt:lpstr>
      <vt:lpstr>学位论文工作进展情况-研究内容1</vt:lpstr>
      <vt:lpstr>学位论文工作进展情况-研究内容1</vt:lpstr>
      <vt:lpstr>学位论文工作进展情况-研究内容1</vt:lpstr>
      <vt:lpstr>学位论文工作进展情况-研究内容1</vt:lpstr>
      <vt:lpstr>学位论文工作进展情况-研究内容1</vt:lpstr>
      <vt:lpstr>学位论文工作进展情况-研究内容1</vt:lpstr>
      <vt:lpstr>学位论文工作进展情况-研究内容1</vt:lpstr>
      <vt:lpstr>学位论文工作进展情况-研究内容1</vt:lpstr>
      <vt:lpstr>汇报提纲</vt:lpstr>
      <vt:lpstr>学位论文工作进展情况-研究内容2</vt:lpstr>
      <vt:lpstr>学位论文工作进展情况-研究内容2</vt:lpstr>
      <vt:lpstr>学位论文工作进展情况-研究内容2</vt:lpstr>
      <vt:lpstr>组会汇报</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硕士学位开题答辩</dc:title>
  <dc:creator>永红 刘</dc:creator>
  <cp:lastModifiedBy>黎明</cp:lastModifiedBy>
  <cp:revision>859</cp:revision>
  <dcterms:created xsi:type="dcterms:W3CDTF">2025-01-07T05:26:00Z</dcterms:created>
  <dcterms:modified xsi:type="dcterms:W3CDTF">2025-11-23T12:39:49Z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A84393186D214676B7C7DA9A46B0D611_13</vt:lpwstr>
  </property>
  <property fmtid="{D5CDD505-2E9C-101B-9397-08002B2CF9AE}" pid="3" name="KSOProductBuildVer">
    <vt:lpwstr>2052-12.1.0.23125</vt:lpwstr>
  </property>
</Properties>
</file>